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3" r:id="rId35"/>
    <p:sldId id="298" r:id="rId36"/>
    <p:sldId id="300" r:id="rId37"/>
    <p:sldId id="302" r:id="rId38"/>
    <p:sldId id="303" r:id="rId39"/>
    <p:sldId id="304" r:id="rId40"/>
    <p:sldId id="305" r:id="rId41"/>
    <p:sldId id="306" r:id="rId42"/>
    <p:sldId id="307" r:id="rId43"/>
    <p:sldId id="308" r:id="rId44"/>
    <p:sldId id="309" r:id="rId45"/>
    <p:sldId id="310" r:id="rId46"/>
    <p:sldId id="311" r:id="rId47"/>
    <p:sldId id="314" r:id="rId48"/>
    <p:sldId id="315" r:id="rId49"/>
    <p:sldId id="316" r:id="rId50"/>
    <p:sldId id="317" r:id="rId51"/>
    <p:sldId id="318" r:id="rId52"/>
    <p:sldId id="319" r:id="rId53"/>
    <p:sldId id="320" r:id="rId54"/>
    <p:sldId id="292"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ECFF"/>
    <a:srgbClr val="0D0575"/>
    <a:srgbClr val="050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44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abc.net.au/reslib/200708/r167272_622740.jp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rac.aspu.ru/images/Image/photos0-800x600(1).jpeg" TargetMode="External"/><Relationship Id="rId1" Type="http://schemas.openxmlformats.org/officeDocument/2006/relationships/slideLayout" Target="../slideLayouts/slideLayout2.xml"/><Relationship Id="rId6" Type="http://schemas.openxmlformats.org/officeDocument/2006/relationships/hyperlink" Target="http://open.az/uploads/posts/2009-12/1261254166_811computer_mouse.jpg" TargetMode="External"/><Relationship Id="rId5" Type="http://schemas.openxmlformats.org/officeDocument/2006/relationships/image" Target="../media/image19.jpeg"/><Relationship Id="rId4" Type="http://schemas.openxmlformats.org/officeDocument/2006/relationships/hyperlink" Target="http://cdn.ubergizmo.com/photos/2008/2/wireless-pen-mouse.jpg" TargetMode="Externa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e-azbuka.ru/" TargetMode="External"/><Relationship Id="rId2" Type="http://schemas.openxmlformats.org/officeDocument/2006/relationships/hyperlink" Target="http://www.prosv.ru/info.aspx?ob_no=43418" TargetMode="External"/><Relationship Id="rId1" Type="http://schemas.openxmlformats.org/officeDocument/2006/relationships/slideLayout" Target="../slideLayouts/slideLayout2.xml"/><Relationship Id="rId6" Type="http://schemas.openxmlformats.org/officeDocument/2006/relationships/hyperlink" Target="http://www.1september.ru/"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daretodream.typepad.com/photos/uncategorized/2007/10/26/eyeglasses.jp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www.fipi.ru/ege-i-gve-11/itogovoe-sochinenie"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rg.ru/2011/09/01/sochineni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hyperlink" Target="http://images01.olx.ru/ui/6/02/93/1276808869_100549993_1----.jpg" TargetMode="External"/><Relationship Id="rId1" Type="http://schemas.openxmlformats.org/officeDocument/2006/relationships/slideLayout" Target="../slideLayouts/slideLayout2.xml"/><Relationship Id="rId6" Type="http://schemas.openxmlformats.org/officeDocument/2006/relationships/hyperlink" Target="http://www.persev.ru/lyubov" TargetMode="External"/><Relationship Id="rId5" Type="http://schemas.openxmlformats.org/officeDocument/2006/relationships/hyperlink" Target="http://www.onlinedics.-ru/slovar/fil/d/druzhba.html" TargetMode="External"/><Relationship Id="rId4" Type="http://schemas.openxmlformats.org/officeDocument/2006/relationships/hyperlink" Target="http://psychological.slovaronline.com/&#1044;/527-DRUZH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3"/>
            <a:ext cx="9144000" cy="3624931"/>
          </a:xfrm>
          <a:prstGeom prst="rect">
            <a:avLst/>
          </a:prstGeom>
          <a:pattFill prst="dkUpDiag">
            <a:fgClr>
              <a:srgbClr val="DBE3E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2" name="Заголовок 1"/>
          <p:cNvSpPr txBox="1">
            <a:spLocks/>
          </p:cNvSpPr>
          <p:nvPr/>
        </p:nvSpPr>
        <p:spPr>
          <a:xfrm>
            <a:off x="2" y="3850821"/>
            <a:ext cx="9137919" cy="1766523"/>
          </a:xfrm>
          <a:prstGeom prst="rect">
            <a:avLst/>
          </a:prstGeom>
          <a:effectLst>
            <a:softEdge rad="317500"/>
          </a:effectLst>
          <a:scene3d>
            <a:camera prst="orthographicFront"/>
            <a:lightRig rig="threePt" dir="t"/>
          </a:scene3d>
          <a:sp3d>
            <a:bevelT prst="relaxedInset"/>
          </a:sp3d>
        </p:spPr>
        <p:txBody>
          <a:bodyPr lIns="80119" tIns="40060" rIns="80119" bIns="40060">
            <a:no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ru-RU" sz="2400" b="1" dirty="0" err="1">
                <a:solidFill>
                  <a:srgbClr val="FF0000"/>
                </a:solidFill>
                <a:latin typeface="Trebuchet MS" pitchFamily="34" charset="0"/>
                <a:ea typeface="Tahoma" pitchFamily="34" charset="0"/>
                <a:cs typeface="Tahoma" pitchFamily="34" charset="0"/>
              </a:rPr>
              <a:t>Cочинение</a:t>
            </a:r>
            <a:r>
              <a:rPr lang="ru-RU" sz="2400" b="1" dirty="0">
                <a:solidFill>
                  <a:srgbClr val="FF0000"/>
                </a:solidFill>
                <a:latin typeface="Trebuchet MS" pitchFamily="34" charset="0"/>
                <a:ea typeface="Tahoma" pitchFamily="34" charset="0"/>
                <a:cs typeface="Tahoma" pitchFamily="34" charset="0"/>
              </a:rPr>
              <a:t>? Легко! Перезагрузка. Итоговое сочинение:</a:t>
            </a:r>
            <a:br>
              <a:rPr lang="ru-RU" sz="2400" b="1" dirty="0">
                <a:solidFill>
                  <a:srgbClr val="FF0000"/>
                </a:solidFill>
                <a:latin typeface="Trebuchet MS" pitchFamily="34" charset="0"/>
                <a:ea typeface="Tahoma" pitchFamily="34" charset="0"/>
                <a:cs typeface="Tahoma" pitchFamily="34" charset="0"/>
              </a:rPr>
            </a:br>
            <a:r>
              <a:rPr lang="ru-RU" sz="2400" b="1" dirty="0" err="1">
                <a:solidFill>
                  <a:srgbClr val="FF0000"/>
                </a:solidFill>
                <a:latin typeface="Trebuchet MS" pitchFamily="34" charset="0"/>
                <a:ea typeface="Tahoma" pitchFamily="34" charset="0"/>
                <a:cs typeface="Tahoma" pitchFamily="34" charset="0"/>
              </a:rPr>
              <a:t>надпредметный</a:t>
            </a:r>
            <a:r>
              <a:rPr lang="ru-RU" sz="2400" b="1" dirty="0">
                <a:solidFill>
                  <a:srgbClr val="FF0000"/>
                </a:solidFill>
                <a:latin typeface="Trebuchet MS" pitchFamily="34" charset="0"/>
                <a:ea typeface="Tahoma" pitchFamily="34" charset="0"/>
                <a:cs typeface="Tahoma" pitchFamily="34" charset="0"/>
              </a:rPr>
              <a:t> характер, жанры, </a:t>
            </a:r>
            <a:br>
              <a:rPr lang="ru-RU" sz="2400" b="1" dirty="0">
                <a:solidFill>
                  <a:srgbClr val="FF0000"/>
                </a:solidFill>
                <a:latin typeface="Trebuchet MS" pitchFamily="34" charset="0"/>
                <a:ea typeface="Tahoma" pitchFamily="34" charset="0"/>
                <a:cs typeface="Tahoma" pitchFamily="34" charset="0"/>
              </a:rPr>
            </a:br>
            <a:r>
              <a:rPr lang="ru-RU" sz="2400" b="1" dirty="0">
                <a:solidFill>
                  <a:srgbClr val="FF0000"/>
                </a:solidFill>
                <a:latin typeface="Trebuchet MS" pitchFamily="34" charset="0"/>
                <a:ea typeface="Tahoma" pitchFamily="34" charset="0"/>
                <a:cs typeface="Tahoma" pitchFamily="34" charset="0"/>
              </a:rPr>
              <a:t>тематические направления, </a:t>
            </a:r>
            <a:r>
              <a:rPr lang="ru-RU" sz="2400" b="1" dirty="0" smtClean="0">
                <a:solidFill>
                  <a:srgbClr val="FF0000"/>
                </a:solidFill>
                <a:latin typeface="Trebuchet MS" pitchFamily="34" charset="0"/>
                <a:ea typeface="Tahoma" pitchFamily="34" charset="0"/>
                <a:cs typeface="Tahoma" pitchFamily="34" charset="0"/>
              </a:rPr>
              <a:t>контроль.</a:t>
            </a:r>
            <a:r>
              <a:rPr lang="ru-RU" sz="2400" b="1" dirty="0">
                <a:solidFill>
                  <a:srgbClr val="FF0000"/>
                </a:solidFill>
                <a:latin typeface="Trebuchet MS" pitchFamily="34" charset="0"/>
                <a:ea typeface="Tahoma" pitchFamily="34" charset="0"/>
                <a:cs typeface="Tahoma" pitchFamily="34" charset="0"/>
              </a:rPr>
              <a:t/>
            </a:r>
            <a:br>
              <a:rPr lang="ru-RU" sz="2400" b="1" dirty="0">
                <a:solidFill>
                  <a:srgbClr val="FF0000"/>
                </a:solidFill>
                <a:latin typeface="Trebuchet MS" pitchFamily="34" charset="0"/>
                <a:ea typeface="Tahoma" pitchFamily="34" charset="0"/>
                <a:cs typeface="Tahoma" pitchFamily="34" charset="0"/>
              </a:rPr>
            </a:br>
            <a:r>
              <a:rPr lang="ru-RU" sz="2400" b="1" dirty="0">
                <a:solidFill>
                  <a:srgbClr val="FF0000"/>
                </a:solidFill>
                <a:latin typeface="Trebuchet MS" pitchFamily="34" charset="0"/>
                <a:ea typeface="Tahoma" pitchFamily="34" charset="0"/>
                <a:cs typeface="Tahoma" pitchFamily="34" charset="0"/>
              </a:rPr>
              <a:t/>
            </a:r>
            <a:br>
              <a:rPr lang="ru-RU" sz="2400" b="1" dirty="0">
                <a:solidFill>
                  <a:srgbClr val="FF0000"/>
                </a:solidFill>
                <a:latin typeface="Trebuchet MS" pitchFamily="34" charset="0"/>
                <a:ea typeface="Tahoma" pitchFamily="34" charset="0"/>
                <a:cs typeface="Tahoma" pitchFamily="34" charset="0"/>
              </a:rPr>
            </a:br>
            <a:endParaRPr lang="ru-RU" sz="2400" b="1" i="1" dirty="0">
              <a:solidFill>
                <a:srgbClr val="FF0000"/>
              </a:solidFill>
              <a:latin typeface="Trebuchet MS" pitchFamily="34" charset="0"/>
              <a:ea typeface="Tahoma" pitchFamily="34" charset="0"/>
              <a:cs typeface="Tahoma" pitchFamily="34" charset="0"/>
            </a:endParaRPr>
          </a:p>
        </p:txBody>
      </p:sp>
      <p:sp>
        <p:nvSpPr>
          <p:cNvPr id="16" name="Прямоугольник 15"/>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8" name="Прямоугольник 17"/>
          <p:cNvSpPr/>
          <p:nvPr/>
        </p:nvSpPr>
        <p:spPr>
          <a:xfrm>
            <a:off x="5735835" y="6171008"/>
            <a:ext cx="3402084" cy="686992"/>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descr="09876.png"/>
          <p:cNvPicPr>
            <a:picLocks noChangeAspect="1"/>
          </p:cNvPicPr>
          <p:nvPr/>
        </p:nvPicPr>
        <p:blipFill>
          <a:blip r:embed="rId2" cstate="print"/>
          <a:stretch>
            <a:fillRect/>
          </a:stretch>
        </p:blipFill>
        <p:spPr>
          <a:xfrm>
            <a:off x="0" y="0"/>
            <a:ext cx="9144000" cy="3864700"/>
          </a:xfrm>
          <a:prstGeom prst="rect">
            <a:avLst/>
          </a:prstGeom>
        </p:spPr>
      </p:pic>
    </p:spTree>
    <p:extLst>
      <p:ext uri="{BB962C8B-B14F-4D97-AF65-F5344CB8AC3E}">
        <p14:creationId xmlns:p14="http://schemas.microsoft.com/office/powerpoint/2010/main" val="1920595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02060"/>
                </a:solidFill>
                <a:latin typeface="Arial" charset="0"/>
              </a:rPr>
              <a:t>Определение главной мысли сочинения</a:t>
            </a:r>
            <a:endParaRPr lang="ru-RU" sz="2400" dirty="0">
              <a:solidFill>
                <a:srgbClr val="002060"/>
              </a:solidFill>
              <a:latin typeface="Arial" charset="0"/>
            </a:endParaRPr>
          </a:p>
        </p:txBody>
      </p:sp>
      <p:sp>
        <p:nvSpPr>
          <p:cNvPr id="5" name="TextBox 4"/>
          <p:cNvSpPr txBox="1"/>
          <p:nvPr/>
        </p:nvSpPr>
        <p:spPr>
          <a:xfrm>
            <a:off x="251520" y="831045"/>
            <a:ext cx="8640960" cy="1600438"/>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400" b="1" dirty="0" smtClean="0">
                <a:solidFill>
                  <a:srgbClr val="002060"/>
                </a:solidFill>
                <a:latin typeface="Arial" charset="0"/>
              </a:rPr>
              <a:t>Сформулируйте главную мысль в следующих темах сочинений:</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Почему герои М. Ю. Лермонтова редко обретают счастье в дружбе и любви? (По  одному или нескольким произведениям М. Ю. Лермонтова.)</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Почему тема войны не уходит из литературы?</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Как природа помогает понять мир человеческих чувств?</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Почему так важно сохранять связь между поколениями?</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Какую жизнь можно считать прожитой не зря?</a:t>
            </a:r>
            <a:endParaRPr lang="ru-RU" sz="1400" dirty="0">
              <a:solidFill>
                <a:srgbClr val="E5E4DF"/>
              </a:solidFill>
              <a:latin typeface="Arial" charset="0"/>
            </a:endParaRPr>
          </a:p>
        </p:txBody>
      </p:sp>
      <p:sp>
        <p:nvSpPr>
          <p:cNvPr id="6" name="TextBox 5"/>
          <p:cNvSpPr txBox="1"/>
          <p:nvPr/>
        </p:nvSpPr>
        <p:spPr>
          <a:xfrm>
            <a:off x="251520" y="2420888"/>
            <a:ext cx="6768752"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02060"/>
                </a:solidFill>
                <a:latin typeface="Arial" charset="0"/>
              </a:rPr>
              <a:t>Подбор литературного материала</a:t>
            </a:r>
            <a:endParaRPr lang="ru-RU" sz="2400" dirty="0">
              <a:solidFill>
                <a:srgbClr val="002060"/>
              </a:solidFill>
              <a:latin typeface="Arial" charset="0"/>
            </a:endParaRPr>
          </a:p>
        </p:txBody>
      </p:sp>
      <p:sp>
        <p:nvSpPr>
          <p:cNvPr id="7" name="TextBox 6"/>
          <p:cNvSpPr txBox="1"/>
          <p:nvPr/>
        </p:nvSpPr>
        <p:spPr>
          <a:xfrm>
            <a:off x="251520" y="2996952"/>
            <a:ext cx="8640960" cy="1600438"/>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400" b="1" dirty="0" smtClean="0">
                <a:solidFill>
                  <a:srgbClr val="002060"/>
                </a:solidFill>
                <a:latin typeface="Arial" charset="0"/>
              </a:rPr>
              <a:t>Основные условия:</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Сочинение станет поверхностным, если перегрузить его  материалом</a:t>
            </a:r>
            <a:r>
              <a:rPr lang="ru-RU" sz="1400" dirty="0">
                <a:solidFill>
                  <a:srgbClr val="3F3F3F"/>
                </a:solidFill>
                <a:latin typeface="Arial" charset="0"/>
              </a:rPr>
              <a:t>, который только упомянут, но не </a:t>
            </a:r>
            <a:r>
              <a:rPr lang="ru-RU" sz="1400" dirty="0" smtClean="0">
                <a:solidFill>
                  <a:srgbClr val="3F3F3F"/>
                </a:solidFill>
                <a:latin typeface="Arial" charset="0"/>
              </a:rPr>
              <a:t>проанализирован. </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Сочинение будет не­пол­ным, если </a:t>
            </a:r>
            <a:r>
              <a:rPr lang="ru-RU" sz="1400" dirty="0">
                <a:solidFill>
                  <a:srgbClr val="3F3F3F"/>
                </a:solidFill>
                <a:latin typeface="Arial" charset="0"/>
              </a:rPr>
              <a:t>подобрать мало </a:t>
            </a:r>
            <a:r>
              <a:rPr lang="ru-RU" sz="1400" dirty="0" smtClean="0">
                <a:solidFill>
                  <a:srgbClr val="3F3F3F"/>
                </a:solidFill>
                <a:latin typeface="Arial" charset="0"/>
              </a:rPr>
              <a:t>материала. </a:t>
            </a:r>
          </a:p>
          <a:p>
            <a:pPr marL="285750" indent="-285750" fontAlgn="base">
              <a:spcBef>
                <a:spcPct val="0"/>
              </a:spcBef>
              <a:spcAft>
                <a:spcPct val="0"/>
              </a:spcAft>
              <a:buFont typeface="Arial" panose="020B0604020202020204" pitchFamily="34" charset="0"/>
              <a:buChar char="•"/>
            </a:pPr>
            <a:r>
              <a:rPr lang="ru-RU" sz="1400" dirty="0" smtClean="0">
                <a:solidFill>
                  <a:srgbClr val="3F3F3F"/>
                </a:solidFill>
                <a:latin typeface="Arial" charset="0"/>
              </a:rPr>
              <a:t>Сочинение будет не цельным, если не определен аспект доказательства главной мысли.</a:t>
            </a:r>
          </a:p>
          <a:p>
            <a:pPr marL="285750" indent="-285750" fontAlgn="base">
              <a:spcBef>
                <a:spcPct val="0"/>
              </a:spcBef>
              <a:spcAft>
                <a:spcPct val="0"/>
              </a:spcAft>
              <a:buFont typeface="Arial" panose="020B0604020202020204" pitchFamily="34" charset="0"/>
              <a:buChar char="•"/>
            </a:pPr>
            <a:r>
              <a:rPr lang="ru-RU" sz="1400" dirty="0">
                <a:solidFill>
                  <a:srgbClr val="3F3F3F"/>
                </a:solidFill>
                <a:latin typeface="Arial" charset="0"/>
              </a:rPr>
              <a:t>При грамотном сужении темы и раскрытии одной из поставленных проблем можно сделать сочинения глубоким, полным и цельным. </a:t>
            </a:r>
          </a:p>
        </p:txBody>
      </p:sp>
      <p:sp>
        <p:nvSpPr>
          <p:cNvPr id="8" name="TextBox 7"/>
          <p:cNvSpPr txBox="1"/>
          <p:nvPr/>
        </p:nvSpPr>
        <p:spPr>
          <a:xfrm>
            <a:off x="251520" y="4653136"/>
            <a:ext cx="8640960" cy="1323439"/>
          </a:xfrm>
          <a:prstGeom prst="rect">
            <a:avLst/>
          </a:prstGeom>
          <a:solidFill>
            <a:srgbClr val="CCECFF"/>
          </a:solidFill>
          <a:ln>
            <a:solidFill>
              <a:srgbClr val="00FFFF"/>
            </a:solidFill>
          </a:ln>
        </p:spPr>
        <p:txBody>
          <a:bodyPr wrap="square" rtlCol="0">
            <a:spAutoFit/>
          </a:bodyPr>
          <a:lstStyle/>
          <a:p>
            <a:pPr marL="285750" indent="-285750" fontAlgn="base">
              <a:spcBef>
                <a:spcPct val="0"/>
              </a:spcBef>
              <a:spcAft>
                <a:spcPct val="0"/>
              </a:spcAft>
              <a:buFont typeface="Arial" panose="020B0604020202020204" pitchFamily="34" charset="0"/>
              <a:buChar char="•"/>
            </a:pPr>
            <a:r>
              <a:rPr lang="ru-RU" sz="1600" dirty="0" smtClean="0">
                <a:solidFill>
                  <a:srgbClr val="002060"/>
                </a:solidFill>
                <a:latin typeface="Arial" charset="0"/>
              </a:rPr>
              <a:t>Тема. </a:t>
            </a:r>
            <a:r>
              <a:rPr lang="ru-RU" sz="1600" dirty="0" smtClean="0">
                <a:solidFill>
                  <a:srgbClr val="3F3F3F"/>
                </a:solidFill>
                <a:latin typeface="Arial" charset="0"/>
              </a:rPr>
              <a:t>Сохранить </a:t>
            </a:r>
            <a:r>
              <a:rPr lang="ru-RU" sz="1600" dirty="0">
                <a:solidFill>
                  <a:srgbClr val="3F3F3F"/>
                </a:solidFill>
                <a:latin typeface="Arial" charset="0"/>
              </a:rPr>
              <a:t>человечность на войне… (По страницам литературы </a:t>
            </a:r>
            <a:r>
              <a:rPr lang="en-US" sz="1600" dirty="0">
                <a:solidFill>
                  <a:srgbClr val="3F3F3F"/>
                </a:solidFill>
                <a:latin typeface="Arial" charset="0"/>
              </a:rPr>
              <a:t>XIX</a:t>
            </a:r>
            <a:r>
              <a:rPr lang="ru-RU" sz="1600" dirty="0">
                <a:solidFill>
                  <a:srgbClr val="3F3F3F"/>
                </a:solidFill>
                <a:latin typeface="Arial" charset="0"/>
              </a:rPr>
              <a:t>–</a:t>
            </a:r>
            <a:r>
              <a:rPr lang="en-US" sz="1600" dirty="0">
                <a:solidFill>
                  <a:srgbClr val="3F3F3F"/>
                </a:solidFill>
                <a:latin typeface="Arial" charset="0"/>
              </a:rPr>
              <a:t>XXI</a:t>
            </a:r>
            <a:r>
              <a:rPr lang="ru-RU" sz="1600" dirty="0">
                <a:solidFill>
                  <a:srgbClr val="3F3F3F"/>
                </a:solidFill>
                <a:latin typeface="Arial" charset="0"/>
              </a:rPr>
              <a:t> вв.)</a:t>
            </a:r>
          </a:p>
          <a:p>
            <a:pPr marL="285750" indent="-285750" fontAlgn="base">
              <a:spcBef>
                <a:spcPct val="0"/>
              </a:spcBef>
              <a:spcAft>
                <a:spcPct val="0"/>
              </a:spcAft>
              <a:buFont typeface="Arial" panose="020B0604020202020204" pitchFamily="34" charset="0"/>
              <a:buChar char="•"/>
            </a:pPr>
            <a:r>
              <a:rPr lang="ru-RU" sz="1600" dirty="0">
                <a:solidFill>
                  <a:srgbClr val="002060"/>
                </a:solidFill>
                <a:latin typeface="Arial" charset="0"/>
              </a:rPr>
              <a:t>Главная </a:t>
            </a:r>
            <a:r>
              <a:rPr lang="ru-RU" sz="1600" dirty="0" smtClean="0">
                <a:solidFill>
                  <a:srgbClr val="002060"/>
                </a:solidFill>
                <a:latin typeface="Arial" charset="0"/>
              </a:rPr>
              <a:t>мысль. </a:t>
            </a:r>
            <a:r>
              <a:rPr lang="ru-RU" sz="1600" dirty="0" smtClean="0">
                <a:solidFill>
                  <a:srgbClr val="3F3F3F"/>
                </a:solidFill>
                <a:latin typeface="Arial" charset="0"/>
              </a:rPr>
              <a:t>Бесчеловечность </a:t>
            </a:r>
            <a:r>
              <a:rPr lang="ru-RU" sz="1600" dirty="0">
                <a:solidFill>
                  <a:srgbClr val="3F3F3F"/>
                </a:solidFill>
                <a:latin typeface="Arial" charset="0"/>
              </a:rPr>
              <a:t>и жестокость войны.</a:t>
            </a:r>
          </a:p>
          <a:p>
            <a:pPr marL="285750" indent="-285750" fontAlgn="base">
              <a:spcBef>
                <a:spcPct val="0"/>
              </a:spcBef>
              <a:spcAft>
                <a:spcPct val="0"/>
              </a:spcAft>
              <a:buFont typeface="Arial" panose="020B0604020202020204" pitchFamily="34" charset="0"/>
              <a:buChar char="•"/>
            </a:pPr>
            <a:r>
              <a:rPr lang="ru-RU" sz="1600" dirty="0" smtClean="0">
                <a:solidFill>
                  <a:srgbClr val="002060"/>
                </a:solidFill>
                <a:latin typeface="Arial" charset="0"/>
              </a:rPr>
              <a:t>Аспекты </a:t>
            </a:r>
            <a:r>
              <a:rPr lang="ru-RU" sz="1600" dirty="0">
                <a:solidFill>
                  <a:srgbClr val="002060"/>
                </a:solidFill>
                <a:latin typeface="Arial" charset="0"/>
              </a:rPr>
              <a:t>доказательства главной </a:t>
            </a:r>
            <a:r>
              <a:rPr lang="ru-RU" sz="1600" dirty="0" smtClean="0">
                <a:solidFill>
                  <a:srgbClr val="002060"/>
                </a:solidFill>
                <a:latin typeface="Arial" charset="0"/>
              </a:rPr>
              <a:t>мысли. </a:t>
            </a:r>
            <a:r>
              <a:rPr lang="ru-RU" sz="1600" dirty="0" smtClean="0">
                <a:solidFill>
                  <a:srgbClr val="3F3F3F"/>
                </a:solidFill>
                <a:latin typeface="Arial" charset="0"/>
              </a:rPr>
              <a:t>«Женщина </a:t>
            </a:r>
            <a:r>
              <a:rPr lang="ru-RU" sz="1600" dirty="0">
                <a:solidFill>
                  <a:srgbClr val="3F3F3F"/>
                </a:solidFill>
                <a:latin typeface="Arial" charset="0"/>
              </a:rPr>
              <a:t>и война», «дети и война», «нравственный выбор на войне» и др. </a:t>
            </a:r>
          </a:p>
          <a:p>
            <a:pPr marL="285750" indent="-285750" fontAlgn="base">
              <a:spcBef>
                <a:spcPct val="0"/>
              </a:spcBef>
              <a:spcAft>
                <a:spcPct val="0"/>
              </a:spcAft>
              <a:buFont typeface="Arial" panose="020B0604020202020204" pitchFamily="34" charset="0"/>
              <a:buChar char="•"/>
            </a:pPr>
            <a:r>
              <a:rPr lang="ru-RU" sz="1600" dirty="0">
                <a:solidFill>
                  <a:srgbClr val="002060"/>
                </a:solidFill>
                <a:latin typeface="Arial" charset="0"/>
              </a:rPr>
              <a:t>Подбор произведения для доказательства </a:t>
            </a:r>
            <a:r>
              <a:rPr lang="ru-RU" sz="1600" dirty="0" smtClean="0">
                <a:solidFill>
                  <a:srgbClr val="002060"/>
                </a:solidFill>
                <a:latin typeface="Arial" charset="0"/>
              </a:rPr>
              <a:t>выбранного аспекта темы…</a:t>
            </a:r>
            <a:endParaRPr lang="ru-RU" sz="2000" dirty="0">
              <a:solidFill>
                <a:srgbClr val="E5E4DF"/>
              </a:solidFill>
              <a:latin typeface="Arial" charset="0"/>
            </a:endParaRPr>
          </a:p>
        </p:txBody>
      </p:sp>
      <p:pic>
        <p:nvPicPr>
          <p:cNvPr id="9" name="Picture 12" descr="http://im7-tub-ru.yandex.net/i?id=113237556-60-7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560" b="244"/>
          <a:stretch/>
        </p:blipFill>
        <p:spPr bwMode="auto">
          <a:xfrm>
            <a:off x="7092280" y="1412776"/>
            <a:ext cx="1587287" cy="13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1" name="Прямоугольник 10"/>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955346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a:solidFill>
                  <a:srgbClr val="0D0575"/>
                </a:solidFill>
                <a:latin typeface="Arial" charset="0"/>
              </a:rPr>
              <a:t>Определение основных смысловых частей сочинения и их содержательного наполнения (составление плана</a:t>
            </a:r>
            <a:r>
              <a:rPr lang="ru-RU" sz="2400" dirty="0" smtClean="0">
                <a:solidFill>
                  <a:srgbClr val="0D0575"/>
                </a:solidFill>
                <a:latin typeface="Arial" charset="0"/>
              </a:rPr>
              <a:t>)</a:t>
            </a:r>
            <a:endParaRPr lang="ru-RU" sz="2000" dirty="0">
              <a:solidFill>
                <a:srgbClr val="0D0575"/>
              </a:solidFill>
              <a:latin typeface="Arial" charset="0"/>
            </a:endParaRPr>
          </a:p>
        </p:txBody>
      </p:sp>
      <p:sp>
        <p:nvSpPr>
          <p:cNvPr id="5" name="TextBox 4"/>
          <p:cNvSpPr txBox="1"/>
          <p:nvPr/>
        </p:nvSpPr>
        <p:spPr>
          <a:xfrm>
            <a:off x="263315" y="1237141"/>
            <a:ext cx="8640960" cy="3323987"/>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600" dirty="0" smtClean="0">
                <a:solidFill>
                  <a:srgbClr val="002060"/>
                </a:solidFill>
                <a:latin typeface="Arial" charset="0"/>
              </a:rPr>
              <a:t>Вступление. </a:t>
            </a:r>
          </a:p>
          <a:p>
            <a:pPr fontAlgn="base">
              <a:spcBef>
                <a:spcPct val="0"/>
              </a:spcBef>
              <a:spcAft>
                <a:spcPct val="0"/>
              </a:spcAft>
            </a:pPr>
            <a:r>
              <a:rPr lang="ru-RU" sz="1600" dirty="0" smtClean="0">
                <a:solidFill>
                  <a:srgbClr val="3F3F3F"/>
                </a:solidFill>
                <a:latin typeface="Arial" charset="0"/>
              </a:rPr>
              <a:t>Определение и формулирование 1-2 основных проблем, которые будут доказываться в главной части сочинения.</a:t>
            </a:r>
          </a:p>
          <a:p>
            <a:pPr fontAlgn="base">
              <a:spcBef>
                <a:spcPct val="0"/>
              </a:spcBef>
              <a:spcAft>
                <a:spcPct val="0"/>
              </a:spcAft>
            </a:pPr>
            <a:r>
              <a:rPr lang="ru-RU" sz="1600" dirty="0" smtClean="0">
                <a:solidFill>
                  <a:srgbClr val="002060"/>
                </a:solidFill>
                <a:latin typeface="Arial" charset="0"/>
              </a:rPr>
              <a:t>Главная часть. </a:t>
            </a:r>
          </a:p>
          <a:p>
            <a:pPr fontAlgn="base">
              <a:spcBef>
                <a:spcPct val="0"/>
              </a:spcBef>
              <a:spcAft>
                <a:spcPct val="0"/>
              </a:spcAft>
            </a:pPr>
            <a:r>
              <a:rPr lang="ru-RU" sz="1600" dirty="0" smtClean="0">
                <a:solidFill>
                  <a:srgbClr val="3F3F3F"/>
                </a:solidFill>
                <a:latin typeface="Arial" charset="0"/>
              </a:rPr>
              <a:t>Ответ на главный вопрос темы или последовательное доказательство главной мысли сочинения с учетом проблем, поставленных во вступлении: </a:t>
            </a:r>
          </a:p>
          <a:p>
            <a:pPr marL="742950" lvl="1" indent="-285750" fontAlgn="base">
              <a:spcBef>
                <a:spcPct val="0"/>
              </a:spcBef>
              <a:spcAft>
                <a:spcPct val="0"/>
              </a:spcAft>
              <a:buFont typeface="Arial" panose="020B0604020202020204" pitchFamily="34" charset="0"/>
              <a:buChar char="•"/>
            </a:pPr>
            <a:r>
              <a:rPr lang="ru-RU" sz="1600" dirty="0" smtClean="0">
                <a:solidFill>
                  <a:srgbClr val="3F3F3F"/>
                </a:solidFill>
                <a:latin typeface="Arial" charset="0"/>
              </a:rPr>
              <a:t>Содержательное наполнение каждого абзаца сочинения: тезис (мысль, требующая доказательств), аргументы (доказательства), примеры (с использованием литературного материала), промежуточные выводы.</a:t>
            </a:r>
          </a:p>
          <a:p>
            <a:pPr fontAlgn="base">
              <a:spcBef>
                <a:spcPct val="0"/>
              </a:spcBef>
              <a:spcAft>
                <a:spcPct val="0"/>
              </a:spcAft>
            </a:pPr>
            <a:r>
              <a:rPr lang="ru-RU" sz="1600" dirty="0" smtClean="0">
                <a:solidFill>
                  <a:srgbClr val="002060"/>
                </a:solidFill>
                <a:latin typeface="Arial" charset="0"/>
              </a:rPr>
              <a:t>Заключение. </a:t>
            </a:r>
          </a:p>
          <a:p>
            <a:pPr fontAlgn="base">
              <a:spcBef>
                <a:spcPct val="0"/>
              </a:spcBef>
              <a:spcAft>
                <a:spcPct val="0"/>
              </a:spcAft>
            </a:pPr>
            <a:r>
              <a:rPr lang="ru-RU" sz="1600" dirty="0" smtClean="0">
                <a:solidFill>
                  <a:srgbClr val="3F3F3F"/>
                </a:solidFill>
                <a:latin typeface="Arial" charset="0"/>
              </a:rPr>
              <a:t>Краткий и точный  ответ на вопрос темы (</a:t>
            </a:r>
            <a:r>
              <a:rPr lang="ru-RU" sz="1600" dirty="0">
                <a:solidFill>
                  <a:srgbClr val="3F3F3F"/>
                </a:solidFill>
                <a:latin typeface="Arial" charset="0"/>
              </a:rPr>
              <a:t>сжатый итог всего </a:t>
            </a:r>
            <a:r>
              <a:rPr lang="ru-RU" sz="1600" dirty="0" smtClean="0">
                <a:solidFill>
                  <a:srgbClr val="3F3F3F"/>
                </a:solidFill>
                <a:latin typeface="Arial" charset="0"/>
              </a:rPr>
              <a:t>рассуждения; </a:t>
            </a:r>
            <a:r>
              <a:rPr lang="ru-RU" sz="1600" dirty="0">
                <a:solidFill>
                  <a:srgbClr val="3F3F3F"/>
                </a:solidFill>
                <a:latin typeface="Arial" charset="0"/>
              </a:rPr>
              <a:t>цитата, содержащая в себе суть главной мысли </a:t>
            </a:r>
            <a:r>
              <a:rPr lang="ru-RU" sz="1600" dirty="0" smtClean="0">
                <a:solidFill>
                  <a:srgbClr val="3F3F3F"/>
                </a:solidFill>
                <a:latin typeface="Arial" charset="0"/>
              </a:rPr>
              <a:t>сочинения; постановка новых проблем и вопросов в ракурсе темы, которые еще предстоит решить</a:t>
            </a:r>
            <a:r>
              <a:rPr lang="ru-RU" dirty="0" smtClean="0">
                <a:solidFill>
                  <a:srgbClr val="3F3F3F"/>
                </a:solidFill>
                <a:latin typeface="Arial" charset="0"/>
              </a:rPr>
              <a:t>).</a:t>
            </a:r>
          </a:p>
        </p:txBody>
      </p:sp>
      <p:sp>
        <p:nvSpPr>
          <p:cNvPr id="6" name="TextBox 5"/>
          <p:cNvSpPr txBox="1"/>
          <p:nvPr/>
        </p:nvSpPr>
        <p:spPr>
          <a:xfrm>
            <a:off x="251520" y="4581128"/>
            <a:ext cx="8628385" cy="1231106"/>
          </a:xfrm>
          <a:prstGeom prst="rect">
            <a:avLst/>
          </a:prstGeom>
          <a:solidFill>
            <a:srgbClr val="CCECFF"/>
          </a:solidFill>
          <a:ln>
            <a:solidFill>
              <a:srgbClr val="00FFFF"/>
            </a:solidFill>
          </a:ln>
        </p:spPr>
        <p:txBody>
          <a:bodyPr wrap="square" rtlCol="0">
            <a:spAutoFit/>
          </a:bodyPr>
          <a:lstStyle/>
          <a:p>
            <a:pPr fontAlgn="base">
              <a:spcBef>
                <a:spcPct val="0"/>
              </a:spcBef>
              <a:spcAft>
                <a:spcPct val="0"/>
              </a:spcAft>
            </a:pPr>
            <a:r>
              <a:rPr lang="en-US" sz="2000" dirty="0" smtClean="0">
                <a:solidFill>
                  <a:srgbClr val="C00000"/>
                </a:solidFill>
                <a:latin typeface="Arial" charset="0"/>
              </a:rPr>
              <a:t> NB </a:t>
            </a:r>
            <a:r>
              <a:rPr lang="ru-RU" dirty="0" smtClean="0">
                <a:solidFill>
                  <a:srgbClr val="002060"/>
                </a:solidFill>
                <a:latin typeface="Arial" charset="0"/>
              </a:rPr>
              <a:t>В главной части сочинения должны быть решены проблемы, поставленные во вступлении.</a:t>
            </a:r>
          </a:p>
          <a:p>
            <a:pPr fontAlgn="base">
              <a:spcBef>
                <a:spcPct val="0"/>
              </a:spcBef>
              <a:spcAft>
                <a:spcPct val="0"/>
              </a:spcAft>
            </a:pPr>
            <a:r>
              <a:rPr lang="ru-RU" dirty="0" smtClean="0">
                <a:solidFill>
                  <a:srgbClr val="002060"/>
                </a:solidFill>
                <a:latin typeface="Arial" charset="0"/>
              </a:rPr>
              <a:t>Заключение сочинения должно перекликаться со вступлением к нему и содержать выводы по проблемам, поставленным во вступлении.</a:t>
            </a:r>
            <a:endParaRPr lang="ru-RU" dirty="0">
              <a:solidFill>
                <a:srgbClr val="002060"/>
              </a:solidFill>
              <a:latin typeface="Arial"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815513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254751"/>
            <a:ext cx="6624736" cy="1015663"/>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000" dirty="0">
                <a:solidFill>
                  <a:srgbClr val="0D0575"/>
                </a:solidFill>
                <a:latin typeface="Arial" charset="0"/>
              </a:rPr>
              <a:t>Написание </a:t>
            </a:r>
            <a:r>
              <a:rPr lang="ru-RU" sz="2000" dirty="0" smtClean="0">
                <a:solidFill>
                  <a:srgbClr val="0D0575"/>
                </a:solidFill>
                <a:latin typeface="Arial" charset="0"/>
              </a:rPr>
              <a:t>сочинения </a:t>
            </a:r>
            <a:r>
              <a:rPr lang="ru-RU" sz="2000" dirty="0">
                <a:solidFill>
                  <a:srgbClr val="0D0575"/>
                </a:solidFill>
                <a:latin typeface="Arial" charset="0"/>
              </a:rPr>
              <a:t>на </a:t>
            </a:r>
            <a:r>
              <a:rPr lang="ru-RU" sz="2000" dirty="0" smtClean="0">
                <a:solidFill>
                  <a:srgbClr val="0D0575"/>
                </a:solidFill>
                <a:latin typeface="Arial" charset="0"/>
              </a:rPr>
              <a:t>черновике.</a:t>
            </a:r>
          </a:p>
          <a:p>
            <a:pPr algn="ctr" fontAlgn="base">
              <a:spcBef>
                <a:spcPct val="0"/>
              </a:spcBef>
              <a:spcAft>
                <a:spcPct val="0"/>
              </a:spcAft>
            </a:pPr>
            <a:r>
              <a:rPr lang="ru-RU" sz="2000" dirty="0">
                <a:solidFill>
                  <a:srgbClr val="0D0575"/>
                </a:solidFill>
                <a:latin typeface="Arial" charset="0"/>
              </a:rPr>
              <a:t>Обдумывание структуры </a:t>
            </a:r>
            <a:endParaRPr lang="ru-RU" sz="2000" dirty="0" smtClean="0">
              <a:solidFill>
                <a:srgbClr val="0D0575"/>
              </a:solidFill>
              <a:latin typeface="Arial" charset="0"/>
            </a:endParaRPr>
          </a:p>
          <a:p>
            <a:pPr algn="ctr" fontAlgn="base">
              <a:spcBef>
                <a:spcPct val="0"/>
              </a:spcBef>
              <a:spcAft>
                <a:spcPct val="0"/>
              </a:spcAft>
            </a:pPr>
            <a:r>
              <a:rPr lang="ru-RU" sz="2000" dirty="0" smtClean="0">
                <a:solidFill>
                  <a:srgbClr val="0D0575"/>
                </a:solidFill>
                <a:latin typeface="Arial" charset="0"/>
              </a:rPr>
              <a:t>и </a:t>
            </a:r>
            <a:r>
              <a:rPr lang="ru-RU" sz="2000" dirty="0">
                <a:solidFill>
                  <a:srgbClr val="0D0575"/>
                </a:solidFill>
                <a:latin typeface="Arial" charset="0"/>
              </a:rPr>
              <a:t>композиции </a:t>
            </a:r>
            <a:r>
              <a:rPr lang="ru-RU" sz="2000" dirty="0" smtClean="0">
                <a:solidFill>
                  <a:srgbClr val="0D0575"/>
                </a:solidFill>
                <a:latin typeface="Arial" charset="0"/>
              </a:rPr>
              <a:t>сочинения</a:t>
            </a:r>
            <a:endParaRPr lang="ru-RU" sz="2000" dirty="0">
              <a:solidFill>
                <a:srgbClr val="0D0575"/>
              </a:solidFill>
              <a:latin typeface="Arial" charset="0"/>
            </a:endParaRPr>
          </a:p>
        </p:txBody>
      </p:sp>
      <p:sp>
        <p:nvSpPr>
          <p:cNvPr id="5" name="TextBox 4"/>
          <p:cNvSpPr txBox="1"/>
          <p:nvPr/>
        </p:nvSpPr>
        <p:spPr>
          <a:xfrm>
            <a:off x="294962" y="1628800"/>
            <a:ext cx="8496944" cy="3539430"/>
          </a:xfrm>
          <a:prstGeom prst="rect">
            <a:avLst/>
          </a:prstGeom>
          <a:noFill/>
        </p:spPr>
        <p:txBody>
          <a:bodyPr wrap="square" rtlCol="0">
            <a:spAutoFit/>
          </a:bodyPr>
          <a:lstStyle/>
          <a:p>
            <a:pPr fontAlgn="base">
              <a:spcBef>
                <a:spcPct val="0"/>
              </a:spcBef>
              <a:spcAft>
                <a:spcPct val="0"/>
              </a:spcAft>
            </a:pPr>
            <a:r>
              <a:rPr lang="ru-RU" sz="1600" b="1" dirty="0">
                <a:solidFill>
                  <a:srgbClr val="002060"/>
                </a:solidFill>
                <a:latin typeface="Arial" charset="0"/>
              </a:rPr>
              <a:t>При написании черновика выпускник </a:t>
            </a:r>
            <a:r>
              <a:rPr lang="ru-RU" sz="1600" b="1" dirty="0" smtClean="0">
                <a:solidFill>
                  <a:srgbClr val="002060"/>
                </a:solidFill>
                <a:latin typeface="Arial" charset="0"/>
              </a:rPr>
              <a:t>должен:</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постоянно </a:t>
            </a:r>
            <a:r>
              <a:rPr lang="ru-RU" sz="1600" dirty="0">
                <a:solidFill>
                  <a:srgbClr val="0D0575"/>
                </a:solidFill>
                <a:latin typeface="Arial" charset="0"/>
              </a:rPr>
              <a:t>сверяться с темой сочинения и не отступать от нее во всех структурных элементах работы: вступлении, </a:t>
            </a:r>
            <a:r>
              <a:rPr lang="ru-RU" sz="1600" dirty="0" smtClean="0">
                <a:solidFill>
                  <a:srgbClr val="0D0575"/>
                </a:solidFill>
                <a:latin typeface="Arial" charset="0"/>
              </a:rPr>
              <a:t>главной </a:t>
            </a:r>
            <a:r>
              <a:rPr lang="ru-RU" sz="1600" dirty="0">
                <a:solidFill>
                  <a:srgbClr val="0D0575"/>
                </a:solidFill>
                <a:latin typeface="Arial" charset="0"/>
              </a:rPr>
              <a:t>части и </a:t>
            </a:r>
            <a:r>
              <a:rPr lang="ru-RU" sz="1600" dirty="0" smtClean="0">
                <a:solidFill>
                  <a:srgbClr val="0D0575"/>
                </a:solidFill>
                <a:latin typeface="Arial" charset="0"/>
              </a:rPr>
              <a:t>заключении;</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чаще </a:t>
            </a:r>
            <a:r>
              <a:rPr lang="ru-RU" sz="1600" dirty="0">
                <a:solidFill>
                  <a:srgbClr val="0D0575"/>
                </a:solidFill>
                <a:latin typeface="Arial" charset="0"/>
              </a:rPr>
              <a:t>задавать себе вопрос, о том ли я пишу, чтобы не отклониться от темы и рассмотреть ее в нужном </a:t>
            </a:r>
            <a:r>
              <a:rPr lang="ru-RU" sz="1600" dirty="0" smtClean="0">
                <a:solidFill>
                  <a:srgbClr val="0D0575"/>
                </a:solidFill>
                <a:latin typeface="Arial" charset="0"/>
              </a:rPr>
              <a:t>ракурсе;</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следовать составленному плану работы или записывать и обосновывать связанные с темой тезисы;</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при определении структуры и композиции сочинения не забывать о соразмерности и логическом порядке его частей;</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выделить в тексте смысловые части, расставить их в нужном порядке или поменять местами в соответствии с замыслом и логикой </a:t>
            </a:r>
            <a:r>
              <a:rPr lang="ru-RU" sz="1600" dirty="0" smtClean="0">
                <a:solidFill>
                  <a:srgbClr val="0D0575"/>
                </a:solidFill>
                <a:latin typeface="Arial" charset="0"/>
              </a:rPr>
              <a:t>работы; </a:t>
            </a:r>
            <a:endParaRPr lang="ru-RU" sz="1600" dirty="0">
              <a:solidFill>
                <a:srgbClr val="0D0575"/>
              </a:solidFill>
              <a:latin typeface="Arial" charset="0"/>
            </a:endParaRP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проверить, как соотносятся друг с другом вступление и заключение </a:t>
            </a:r>
            <a:r>
              <a:rPr lang="ru-RU" sz="1600" dirty="0" smtClean="0">
                <a:solidFill>
                  <a:srgbClr val="0D0575"/>
                </a:solidFill>
                <a:latin typeface="Arial" charset="0"/>
              </a:rPr>
              <a:t>сочинения; </a:t>
            </a:r>
            <a:endParaRPr lang="ru-RU" sz="1600" dirty="0">
              <a:solidFill>
                <a:srgbClr val="0D0575"/>
              </a:solidFill>
              <a:latin typeface="Arial" charset="0"/>
            </a:endParaRP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определить логику переходов от одного смыслового фрагмента к другому в основной части </a:t>
            </a:r>
            <a:r>
              <a:rPr lang="ru-RU" sz="1600" dirty="0" smtClean="0">
                <a:solidFill>
                  <a:srgbClr val="0D0575"/>
                </a:solidFill>
                <a:latin typeface="Arial" charset="0"/>
              </a:rPr>
              <a:t>сочинения.</a:t>
            </a:r>
            <a:endParaRPr lang="ru-RU" sz="1600" dirty="0">
              <a:solidFill>
                <a:srgbClr val="0D0575"/>
              </a:solidFill>
              <a:latin typeface="Arial" charset="0"/>
            </a:endParaRPr>
          </a:p>
        </p:txBody>
      </p:sp>
      <p:pic>
        <p:nvPicPr>
          <p:cNvPr id="6" name="Picture 6" descr="http://www.severinform.ru/media/img/13/928/200x200_01480_rych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94962" y="237262"/>
            <a:ext cx="1900774" cy="133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5085184"/>
            <a:ext cx="8496945" cy="646331"/>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en-US" b="1" dirty="0" smtClean="0">
                <a:solidFill>
                  <a:srgbClr val="C00000"/>
                </a:solidFill>
                <a:latin typeface="Arial" charset="0"/>
              </a:rPr>
              <a:t>NB</a:t>
            </a:r>
            <a:r>
              <a:rPr lang="ru-RU" b="1" dirty="0" smtClean="0">
                <a:solidFill>
                  <a:srgbClr val="C00000"/>
                </a:solidFill>
                <a:latin typeface="Arial" charset="0"/>
              </a:rPr>
              <a:t> </a:t>
            </a:r>
            <a:r>
              <a:rPr lang="ru-RU" dirty="0" smtClean="0">
                <a:solidFill>
                  <a:srgbClr val="002060"/>
                </a:solidFill>
                <a:latin typeface="Arial" charset="0"/>
              </a:rPr>
              <a:t>Выпускник должен успеть </a:t>
            </a:r>
            <a:r>
              <a:rPr lang="ru-RU" dirty="0">
                <a:solidFill>
                  <a:srgbClr val="002060"/>
                </a:solidFill>
                <a:latin typeface="Arial" charset="0"/>
              </a:rPr>
              <a:t>переписать </a:t>
            </a:r>
            <a:r>
              <a:rPr lang="ru-RU" dirty="0" smtClean="0">
                <a:solidFill>
                  <a:srgbClr val="002060"/>
                </a:solidFill>
                <a:latin typeface="Arial" charset="0"/>
              </a:rPr>
              <a:t>итоговое сочинение начисто, </a:t>
            </a:r>
            <a:endParaRPr lang="ru-RU" dirty="0">
              <a:solidFill>
                <a:srgbClr val="002060"/>
              </a:solidFill>
              <a:latin typeface="Arial" charset="0"/>
            </a:endParaRPr>
          </a:p>
          <a:p>
            <a:pPr algn="ctr" fontAlgn="base">
              <a:spcBef>
                <a:spcPct val="0"/>
              </a:spcBef>
              <a:spcAft>
                <a:spcPct val="0"/>
              </a:spcAft>
            </a:pPr>
            <a:r>
              <a:rPr lang="ru-RU" dirty="0" smtClean="0">
                <a:solidFill>
                  <a:srgbClr val="002060"/>
                </a:solidFill>
                <a:latin typeface="Arial" charset="0"/>
              </a:rPr>
              <a:t>потому что черновик работы экспертами не проверяется. </a:t>
            </a:r>
            <a:endParaRPr lang="ru-RU" dirty="0">
              <a:solidFill>
                <a:srgbClr val="002060"/>
              </a:solidFill>
              <a:latin typeface="Arial"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344069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808" y="173831"/>
            <a:ext cx="6606680" cy="461665"/>
          </a:xfrm>
          <a:prstGeom prst="rect">
            <a:avLst/>
          </a:prstGeom>
          <a:solidFill>
            <a:srgbClr val="CCECFF"/>
          </a:solidFill>
          <a:ln>
            <a:solidFill>
              <a:srgbClr val="00FFFF"/>
            </a:solidFill>
          </a:ln>
        </p:spPr>
        <p:txBody>
          <a:bodyPr wrap="none" rtlCol="0">
            <a:spAutoFit/>
          </a:bodyPr>
          <a:lstStyle/>
          <a:p>
            <a:pPr algn="ctr" fontAlgn="base">
              <a:spcBef>
                <a:spcPct val="0"/>
              </a:spcBef>
              <a:spcAft>
                <a:spcPct val="0"/>
              </a:spcAft>
            </a:pPr>
            <a:r>
              <a:rPr lang="ru-RU" sz="2400" dirty="0">
                <a:solidFill>
                  <a:srgbClr val="002060"/>
                </a:solidFill>
                <a:latin typeface="Arial" charset="0"/>
              </a:rPr>
              <a:t>Редактирование, переписывание и </a:t>
            </a:r>
            <a:r>
              <a:rPr lang="ru-RU" sz="2400" dirty="0" smtClean="0">
                <a:solidFill>
                  <a:srgbClr val="002060"/>
                </a:solidFill>
                <a:latin typeface="Arial" charset="0"/>
              </a:rPr>
              <a:t>проверка</a:t>
            </a:r>
            <a:endParaRPr lang="ru-RU" sz="2400" dirty="0">
              <a:solidFill>
                <a:srgbClr val="E5E4DF"/>
              </a:solidFill>
              <a:latin typeface="Arial" charset="0"/>
            </a:endParaRPr>
          </a:p>
        </p:txBody>
      </p:sp>
      <p:sp>
        <p:nvSpPr>
          <p:cNvPr id="5" name="TextBox 4"/>
          <p:cNvSpPr txBox="1"/>
          <p:nvPr/>
        </p:nvSpPr>
        <p:spPr>
          <a:xfrm>
            <a:off x="305112" y="764704"/>
            <a:ext cx="8659376" cy="3293209"/>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600" b="1" dirty="0" smtClean="0">
                <a:solidFill>
                  <a:srgbClr val="002060"/>
                </a:solidFill>
                <a:latin typeface="Arial" charset="0"/>
              </a:rPr>
              <a:t>При редактировании черновика следует:</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выделить в сочинении все необходимые абзацы, отделив доказательство каждого тезиса;</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убрать в </a:t>
            </a:r>
            <a:r>
              <a:rPr lang="ru-RU" sz="1600" dirty="0">
                <a:solidFill>
                  <a:srgbClr val="0D0575"/>
                </a:solidFill>
                <a:latin typeface="Arial" charset="0"/>
              </a:rPr>
              <a:t>тексте </a:t>
            </a:r>
            <a:r>
              <a:rPr lang="ru-RU" sz="1600" dirty="0" smtClean="0">
                <a:solidFill>
                  <a:srgbClr val="0D0575"/>
                </a:solidFill>
                <a:latin typeface="Arial" charset="0"/>
              </a:rPr>
              <a:t>необоснованные </a:t>
            </a:r>
            <a:r>
              <a:rPr lang="ru-RU" sz="1600" dirty="0">
                <a:solidFill>
                  <a:srgbClr val="0D0575"/>
                </a:solidFill>
                <a:latin typeface="Arial" charset="0"/>
              </a:rPr>
              <a:t>повторы одних и тех же </a:t>
            </a:r>
            <a:r>
              <a:rPr lang="ru-RU" sz="1600" dirty="0" smtClean="0">
                <a:solidFill>
                  <a:srgbClr val="0D0575"/>
                </a:solidFill>
                <a:latin typeface="Arial" charset="0"/>
              </a:rPr>
              <a:t>мыслей; </a:t>
            </a:r>
            <a:endParaRPr lang="ru-RU" sz="1600" dirty="0">
              <a:solidFill>
                <a:srgbClr val="0D0575"/>
              </a:solidFill>
              <a:latin typeface="Arial" charset="0"/>
            </a:endParaRP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обратить </a:t>
            </a:r>
            <a:r>
              <a:rPr lang="ru-RU" sz="1600" dirty="0">
                <a:solidFill>
                  <a:srgbClr val="0D0575"/>
                </a:solidFill>
                <a:latin typeface="Arial" charset="0"/>
              </a:rPr>
              <a:t>внимание на правильность указания имен, фамилий, названий, инициалов, цитат и т.п., чтобы не допустить фактических </a:t>
            </a:r>
            <a:r>
              <a:rPr lang="ru-RU" sz="1600" dirty="0" smtClean="0">
                <a:solidFill>
                  <a:srgbClr val="0D0575"/>
                </a:solidFill>
                <a:latin typeface="Arial" charset="0"/>
              </a:rPr>
              <a:t>ошибок; </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определить </a:t>
            </a:r>
            <a:r>
              <a:rPr lang="ru-RU" sz="1600" dirty="0">
                <a:solidFill>
                  <a:srgbClr val="0D0575"/>
                </a:solidFill>
                <a:latin typeface="Arial" charset="0"/>
              </a:rPr>
              <a:t>все места возможных речевых и грамматических ошибок и исправить их.</a:t>
            </a:r>
          </a:p>
          <a:p>
            <a:pPr fontAlgn="base">
              <a:spcBef>
                <a:spcPct val="0"/>
              </a:spcBef>
              <a:spcAft>
                <a:spcPct val="0"/>
              </a:spcAft>
            </a:pPr>
            <a:r>
              <a:rPr lang="ru-RU" sz="1600" b="1" dirty="0">
                <a:solidFill>
                  <a:srgbClr val="002060"/>
                </a:solidFill>
                <a:latin typeface="Arial" charset="0"/>
              </a:rPr>
              <a:t>При переписывании сочинения начисто </a:t>
            </a:r>
            <a:r>
              <a:rPr lang="ru-RU" sz="1600" b="1" dirty="0" smtClean="0">
                <a:solidFill>
                  <a:srgbClr val="002060"/>
                </a:solidFill>
                <a:latin typeface="Arial" charset="0"/>
              </a:rPr>
              <a:t>важно:</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помнить, что работа должна быть написана разборчивым </a:t>
            </a:r>
            <a:r>
              <a:rPr lang="ru-RU" sz="1600" dirty="0" smtClean="0">
                <a:solidFill>
                  <a:srgbClr val="0D0575"/>
                </a:solidFill>
                <a:latin typeface="Arial" charset="0"/>
              </a:rPr>
              <a:t>почерком;</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обратить </a:t>
            </a:r>
            <a:r>
              <a:rPr lang="ru-RU" sz="1600" dirty="0">
                <a:solidFill>
                  <a:srgbClr val="0D0575"/>
                </a:solidFill>
                <a:latin typeface="Arial" charset="0"/>
              </a:rPr>
              <a:t>внимание на те орфограммы, в которых выпускник сомневается, и </a:t>
            </a:r>
            <a:r>
              <a:rPr lang="ru-RU" sz="1600" dirty="0" smtClean="0">
                <a:solidFill>
                  <a:srgbClr val="0D0575"/>
                </a:solidFill>
                <a:latin typeface="Arial" charset="0"/>
              </a:rPr>
              <a:t>проверить </a:t>
            </a:r>
            <a:r>
              <a:rPr lang="ru-RU" sz="1600" dirty="0">
                <a:solidFill>
                  <a:srgbClr val="0D0575"/>
                </a:solidFill>
                <a:latin typeface="Arial" charset="0"/>
              </a:rPr>
              <a:t>их, либо </a:t>
            </a:r>
            <a:r>
              <a:rPr lang="ru-RU" sz="1600" dirty="0" smtClean="0">
                <a:solidFill>
                  <a:srgbClr val="0D0575"/>
                </a:solidFill>
                <a:latin typeface="Arial" charset="0"/>
              </a:rPr>
              <a:t>свериться </a:t>
            </a:r>
            <a:r>
              <a:rPr lang="ru-RU" sz="1600" dirty="0">
                <a:solidFill>
                  <a:srgbClr val="0D0575"/>
                </a:solidFill>
                <a:latin typeface="Arial" charset="0"/>
              </a:rPr>
              <a:t>с орфографическим </a:t>
            </a:r>
            <a:r>
              <a:rPr lang="ru-RU" sz="1600" dirty="0" smtClean="0">
                <a:solidFill>
                  <a:srgbClr val="0D0575"/>
                </a:solidFill>
                <a:latin typeface="Arial" charset="0"/>
              </a:rPr>
              <a:t>словарем; </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определить </a:t>
            </a:r>
            <a:r>
              <a:rPr lang="ru-RU" sz="1600" dirty="0">
                <a:solidFill>
                  <a:srgbClr val="0D0575"/>
                </a:solidFill>
                <a:latin typeface="Arial" charset="0"/>
              </a:rPr>
              <a:t>места возможных пунктуационных ошибок, которые можно обнаружить </a:t>
            </a:r>
            <a:r>
              <a:rPr lang="ru-RU" sz="1600" dirty="0" smtClean="0">
                <a:solidFill>
                  <a:srgbClr val="0D0575"/>
                </a:solidFill>
                <a:latin typeface="Arial" charset="0"/>
              </a:rPr>
              <a:t>при анализе </a:t>
            </a:r>
            <a:r>
              <a:rPr lang="ru-RU" sz="1600" dirty="0">
                <a:solidFill>
                  <a:srgbClr val="0D0575"/>
                </a:solidFill>
                <a:latin typeface="Arial" charset="0"/>
              </a:rPr>
              <a:t>внутренней структуры </a:t>
            </a:r>
            <a:r>
              <a:rPr lang="ru-RU" sz="1600" dirty="0" smtClean="0">
                <a:solidFill>
                  <a:srgbClr val="0D0575"/>
                </a:solidFill>
                <a:latin typeface="Arial" charset="0"/>
              </a:rPr>
              <a:t>предложений.</a:t>
            </a:r>
          </a:p>
        </p:txBody>
      </p:sp>
      <p:pic>
        <p:nvPicPr>
          <p:cNvPr id="6" name="Picture 10" descr="http://im4-tub-ru.yandex.net/i?id=326399273-14-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77072"/>
            <a:ext cx="1746608" cy="174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23728" y="4077072"/>
            <a:ext cx="6840760" cy="1754326"/>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b="1" dirty="0">
                <a:solidFill>
                  <a:srgbClr val="002060"/>
                </a:solidFill>
                <a:latin typeface="Arial" charset="0"/>
              </a:rPr>
              <a:t>При окончательной проверке работы полезно:</a:t>
            </a:r>
          </a:p>
          <a:p>
            <a:pPr marL="285750" indent="-285750" fontAlgn="base">
              <a:spcBef>
                <a:spcPct val="0"/>
              </a:spcBef>
              <a:spcAft>
                <a:spcPct val="0"/>
              </a:spcAft>
              <a:buFont typeface="Arial" panose="020B0604020202020204" pitchFamily="34" charset="0"/>
              <a:buChar char="•"/>
            </a:pPr>
            <a:r>
              <a:rPr lang="ru-RU" dirty="0">
                <a:solidFill>
                  <a:srgbClr val="0D0575"/>
                </a:solidFill>
                <a:latin typeface="Arial" charset="0"/>
              </a:rPr>
              <a:t>внимательно прочитать сочинение от начала до конца по абзацам, следя за верной постановкой знаков препинания;</a:t>
            </a:r>
          </a:p>
          <a:p>
            <a:pPr marL="285750" indent="-285750" fontAlgn="base">
              <a:spcBef>
                <a:spcPct val="0"/>
              </a:spcBef>
              <a:spcAft>
                <a:spcPct val="0"/>
              </a:spcAft>
              <a:buFont typeface="Arial" panose="020B0604020202020204" pitchFamily="34" charset="0"/>
              <a:buChar char="•"/>
            </a:pPr>
            <a:r>
              <a:rPr lang="ru-RU" dirty="0" smtClean="0">
                <a:solidFill>
                  <a:srgbClr val="0D0575"/>
                </a:solidFill>
                <a:latin typeface="Arial" charset="0"/>
              </a:rPr>
              <a:t>прочитать </a:t>
            </a:r>
            <a:r>
              <a:rPr lang="ru-RU" dirty="0">
                <a:solidFill>
                  <a:srgbClr val="0D0575"/>
                </a:solidFill>
                <a:latin typeface="Arial" charset="0"/>
              </a:rPr>
              <a:t>текст сочинения  по предложениям, начиная с последнего и заканчивая первым, чтобы отвлечься от содержания и сосредоточиться на поиске ошибок</a:t>
            </a:r>
            <a:r>
              <a:rPr lang="ru-RU" dirty="0" smtClean="0">
                <a:solidFill>
                  <a:srgbClr val="0D0575"/>
                </a:solidFill>
                <a:latin typeface="Arial" charset="0"/>
              </a:rPr>
              <a:t>.</a:t>
            </a:r>
            <a:endParaRPr lang="ru-RU" sz="2000" dirty="0">
              <a:solidFill>
                <a:srgbClr val="0D0575"/>
              </a:solidFill>
              <a:latin typeface="Arial"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123379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9" y="180951"/>
            <a:ext cx="5472609" cy="95410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800" dirty="0" smtClean="0">
                <a:solidFill>
                  <a:srgbClr val="0D0575"/>
                </a:solidFill>
                <a:latin typeface="Arial" panose="020B0604020202020204" pitchFamily="34" charset="0"/>
                <a:cs typeface="Arial" panose="020B0604020202020204" pitchFamily="34" charset="0"/>
              </a:rPr>
              <a:t>Критерии оценки </a:t>
            </a:r>
            <a:r>
              <a:rPr lang="ru-RU" altLang="ru-RU" sz="2800" dirty="0">
                <a:solidFill>
                  <a:srgbClr val="0D0575"/>
                </a:solidFill>
                <a:latin typeface="Arial" panose="020B0604020202020204" pitchFamily="34" charset="0"/>
                <a:cs typeface="Arial" panose="020B0604020202020204" pitchFamily="34" charset="0"/>
              </a:rPr>
              <a:t>итогового </a:t>
            </a:r>
            <a:r>
              <a:rPr lang="ru-RU" altLang="ru-RU" sz="2800" dirty="0" smtClean="0">
                <a:solidFill>
                  <a:srgbClr val="0D0575"/>
                </a:solidFill>
                <a:latin typeface="Arial" panose="020B0604020202020204" pitchFamily="34" charset="0"/>
                <a:cs typeface="Arial" panose="020B0604020202020204" pitchFamily="34" charset="0"/>
              </a:rPr>
              <a:t>сочинения в школе </a:t>
            </a:r>
            <a:endParaRPr lang="ru-RU" sz="2800" dirty="0">
              <a:solidFill>
                <a:srgbClr val="0D0575"/>
              </a:solidFill>
              <a:latin typeface="Arial" panose="020B0604020202020204" pitchFamily="34" charset="0"/>
              <a:cs typeface="Arial" panose="020B0604020202020204" pitchFamily="34" charset="0"/>
            </a:endParaRPr>
          </a:p>
        </p:txBody>
      </p:sp>
      <p:sp>
        <p:nvSpPr>
          <p:cNvPr id="6" name="TextBox 5"/>
          <p:cNvSpPr txBox="1"/>
          <p:nvPr/>
        </p:nvSpPr>
        <p:spPr>
          <a:xfrm>
            <a:off x="137219" y="1565946"/>
            <a:ext cx="8821837" cy="4185761"/>
          </a:xfrm>
          <a:prstGeom prst="rect">
            <a:avLst/>
          </a:prstGeom>
          <a:noFill/>
        </p:spPr>
        <p:txBody>
          <a:bodyPr wrap="square" rtlCol="0">
            <a:spAutoFit/>
          </a:bodyPr>
          <a:lstStyle/>
          <a:p>
            <a:pPr fontAlgn="base">
              <a:spcAft>
                <a:spcPct val="0"/>
              </a:spcAft>
              <a:defRPr/>
            </a:pPr>
            <a:r>
              <a:rPr lang="ru-RU" altLang="ru-RU" sz="1400" b="1" dirty="0" smtClean="0">
                <a:solidFill>
                  <a:srgbClr val="002060"/>
                </a:solidFill>
                <a:latin typeface="Arial" charset="0"/>
              </a:rPr>
              <a:t>1. Соответствие </a:t>
            </a:r>
            <a:r>
              <a:rPr lang="ru-RU" altLang="ru-RU" sz="1400" b="1" dirty="0">
                <a:solidFill>
                  <a:srgbClr val="002060"/>
                </a:solidFill>
                <a:latin typeface="Arial" charset="0"/>
              </a:rPr>
              <a:t>теме. </a:t>
            </a:r>
          </a:p>
          <a:p>
            <a:pPr fontAlgn="base">
              <a:spcAft>
                <a:spcPct val="0"/>
              </a:spcAft>
              <a:defRPr/>
            </a:pPr>
            <a:r>
              <a:rPr lang="ru-RU" altLang="ru-RU" sz="1400" dirty="0" smtClean="0">
                <a:solidFill>
                  <a:srgbClr val="0D0575"/>
                </a:solidFill>
                <a:latin typeface="Arial" charset="0"/>
              </a:rPr>
              <a:t>Выпускник отвечает на вопрос, или размышляет над </a:t>
            </a:r>
          </a:p>
          <a:p>
            <a:pPr fontAlgn="base">
              <a:spcAft>
                <a:spcPct val="0"/>
              </a:spcAft>
              <a:defRPr/>
            </a:pPr>
            <a:r>
              <a:rPr lang="ru-RU" altLang="ru-RU" sz="1400" dirty="0" smtClean="0">
                <a:solidFill>
                  <a:srgbClr val="0D0575"/>
                </a:solidFill>
                <a:latin typeface="Arial" charset="0"/>
              </a:rPr>
              <a:t>предложенной </a:t>
            </a:r>
            <a:r>
              <a:rPr lang="ru-RU" altLang="ru-RU" sz="1400" dirty="0">
                <a:solidFill>
                  <a:srgbClr val="0D0575"/>
                </a:solidFill>
                <a:latin typeface="Arial" charset="0"/>
              </a:rPr>
              <a:t>проблемой, или </a:t>
            </a:r>
            <a:r>
              <a:rPr lang="ru-RU" altLang="ru-RU" sz="1400" dirty="0" smtClean="0">
                <a:solidFill>
                  <a:srgbClr val="0D0575"/>
                </a:solidFill>
                <a:latin typeface="Arial" charset="0"/>
              </a:rPr>
              <a:t>высказывается </a:t>
            </a:r>
            <a:r>
              <a:rPr lang="ru-RU" altLang="ru-RU" sz="1400" dirty="0">
                <a:solidFill>
                  <a:srgbClr val="0D0575"/>
                </a:solidFill>
                <a:latin typeface="Arial" charset="0"/>
              </a:rPr>
              <a:t>на основе связанных с темой </a:t>
            </a:r>
            <a:r>
              <a:rPr lang="ru-RU" altLang="ru-RU" sz="1400" dirty="0" smtClean="0">
                <a:solidFill>
                  <a:srgbClr val="0D0575"/>
                </a:solidFill>
                <a:latin typeface="Arial" charset="0"/>
              </a:rPr>
              <a:t>тезисов. </a:t>
            </a:r>
            <a:r>
              <a:rPr lang="ru-RU" altLang="ru-RU" sz="1400" u="sng" dirty="0" smtClean="0">
                <a:solidFill>
                  <a:srgbClr val="0D0575"/>
                </a:solidFill>
                <a:latin typeface="Arial" charset="0"/>
              </a:rPr>
              <a:t>«Незачет»</a:t>
            </a:r>
            <a:r>
              <a:rPr lang="ru-RU" altLang="ru-RU" sz="1400" dirty="0" smtClean="0">
                <a:solidFill>
                  <a:srgbClr val="0D0575"/>
                </a:solidFill>
                <a:latin typeface="Arial" charset="0"/>
              </a:rPr>
              <a:t>: работа </a:t>
            </a:r>
            <a:r>
              <a:rPr lang="ru-RU" altLang="ru-RU" sz="1400" dirty="0">
                <a:solidFill>
                  <a:srgbClr val="0D0575"/>
                </a:solidFill>
                <a:latin typeface="Arial" charset="0"/>
              </a:rPr>
              <a:t>не соответствует теме или в </a:t>
            </a:r>
            <a:r>
              <a:rPr lang="ru-RU" altLang="ru-RU" sz="1400" dirty="0" smtClean="0">
                <a:solidFill>
                  <a:srgbClr val="0D0575"/>
                </a:solidFill>
                <a:latin typeface="Arial" charset="0"/>
              </a:rPr>
              <a:t>ней отсутствует конкретная цель </a:t>
            </a:r>
            <a:r>
              <a:rPr lang="ru-RU" altLang="ru-RU" sz="1400" dirty="0">
                <a:solidFill>
                  <a:srgbClr val="0D0575"/>
                </a:solidFill>
                <a:latin typeface="Arial" charset="0"/>
              </a:rPr>
              <a:t>высказывания</a:t>
            </a:r>
            <a:r>
              <a:rPr lang="ru-RU" altLang="ru-RU" sz="1400" dirty="0">
                <a:solidFill>
                  <a:srgbClr val="3F3F3F"/>
                </a:solidFill>
                <a:latin typeface="Arial" charset="0"/>
              </a:rPr>
              <a:t>. </a:t>
            </a:r>
          </a:p>
          <a:p>
            <a:pPr fontAlgn="base">
              <a:spcAft>
                <a:spcPct val="0"/>
              </a:spcAft>
              <a:defRPr/>
            </a:pPr>
            <a:r>
              <a:rPr lang="ru-RU" altLang="ru-RU" sz="1400" b="1" dirty="0" smtClean="0">
                <a:solidFill>
                  <a:srgbClr val="002060"/>
                </a:solidFill>
                <a:latin typeface="Arial" charset="0"/>
              </a:rPr>
              <a:t>2. Аргументация</a:t>
            </a:r>
            <a:r>
              <a:rPr lang="ru-RU" altLang="ru-RU" sz="1400" b="1" dirty="0">
                <a:solidFill>
                  <a:srgbClr val="002060"/>
                </a:solidFill>
                <a:latin typeface="Arial" charset="0"/>
              </a:rPr>
              <a:t>. Привлечение литературного материала. </a:t>
            </a:r>
          </a:p>
          <a:p>
            <a:pPr fontAlgn="base">
              <a:spcAft>
                <a:spcPct val="0"/>
              </a:spcAft>
              <a:defRPr/>
            </a:pPr>
            <a:r>
              <a:rPr lang="ru-RU" altLang="ru-RU" sz="1400" dirty="0" smtClean="0">
                <a:solidFill>
                  <a:srgbClr val="0D0575"/>
                </a:solidFill>
                <a:latin typeface="Arial" charset="0"/>
              </a:rPr>
              <a:t>Выпускник  привлекает </a:t>
            </a:r>
            <a:r>
              <a:rPr lang="ru-RU" altLang="ru-RU" sz="1400" dirty="0">
                <a:solidFill>
                  <a:srgbClr val="0D0575"/>
                </a:solidFill>
                <a:latin typeface="Arial" charset="0"/>
              </a:rPr>
              <a:t>для аргументации </a:t>
            </a:r>
            <a:r>
              <a:rPr lang="ru-RU" altLang="ru-RU" sz="1400" dirty="0" smtClean="0">
                <a:solidFill>
                  <a:srgbClr val="0D0575"/>
                </a:solidFill>
                <a:latin typeface="Arial" charset="0"/>
              </a:rPr>
              <a:t>хотя бы один литературный текст. </a:t>
            </a:r>
          </a:p>
          <a:p>
            <a:pPr fontAlgn="base">
              <a:spcAft>
                <a:spcPct val="0"/>
              </a:spcAft>
              <a:defRPr/>
            </a:pPr>
            <a:r>
              <a:rPr lang="ru-RU" altLang="ru-RU" sz="1400" u="sng" dirty="0" smtClean="0">
                <a:solidFill>
                  <a:srgbClr val="0D0575"/>
                </a:solidFill>
                <a:latin typeface="Arial" charset="0"/>
              </a:rPr>
              <a:t>«</a:t>
            </a:r>
            <a:r>
              <a:rPr lang="ru-RU" altLang="ru-RU" sz="1400" u="sng" dirty="0">
                <a:solidFill>
                  <a:srgbClr val="0D0575"/>
                </a:solidFill>
                <a:latin typeface="Arial" charset="0"/>
              </a:rPr>
              <a:t>Незачет</a:t>
            </a:r>
            <a:r>
              <a:rPr lang="ru-RU" altLang="ru-RU" sz="1400" u="sng" dirty="0" smtClean="0">
                <a:solidFill>
                  <a:srgbClr val="0D0575"/>
                </a:solidFill>
                <a:latin typeface="Arial" charset="0"/>
              </a:rPr>
              <a:t>»</a:t>
            </a:r>
            <a:r>
              <a:rPr lang="ru-RU" altLang="ru-RU" sz="1400" dirty="0" smtClean="0">
                <a:solidFill>
                  <a:srgbClr val="0D0575"/>
                </a:solidFill>
                <a:latin typeface="Arial" charset="0"/>
              </a:rPr>
              <a:t>: литературный материал не привлечен, </a:t>
            </a:r>
            <a:r>
              <a:rPr lang="ru-RU" altLang="ru-RU" sz="1400" dirty="0">
                <a:solidFill>
                  <a:srgbClr val="0D0575"/>
                </a:solidFill>
                <a:latin typeface="Arial" charset="0"/>
              </a:rPr>
              <a:t>или </a:t>
            </a:r>
            <a:r>
              <a:rPr lang="ru-RU" altLang="ru-RU" sz="1400" dirty="0" smtClean="0">
                <a:solidFill>
                  <a:srgbClr val="0D0575"/>
                </a:solidFill>
                <a:latin typeface="Arial" charset="0"/>
              </a:rPr>
              <a:t>искажено </a:t>
            </a:r>
            <a:r>
              <a:rPr lang="ru-RU" altLang="ru-RU" sz="1400" dirty="0">
                <a:solidFill>
                  <a:srgbClr val="0D0575"/>
                </a:solidFill>
                <a:latin typeface="Arial" charset="0"/>
              </a:rPr>
              <a:t>содержание </a:t>
            </a:r>
            <a:r>
              <a:rPr lang="ru-RU" altLang="ru-RU" sz="1400" dirty="0" smtClean="0">
                <a:solidFill>
                  <a:srgbClr val="0D0575"/>
                </a:solidFill>
                <a:latin typeface="Arial" charset="0"/>
              </a:rPr>
              <a:t>книг, </a:t>
            </a:r>
            <a:r>
              <a:rPr lang="ru-RU" altLang="ru-RU" sz="1400" dirty="0">
                <a:solidFill>
                  <a:srgbClr val="0D0575"/>
                </a:solidFill>
                <a:latin typeface="Arial" charset="0"/>
              </a:rPr>
              <a:t>или </a:t>
            </a:r>
            <a:r>
              <a:rPr lang="ru-RU" altLang="ru-RU" sz="1400" dirty="0" smtClean="0">
                <a:solidFill>
                  <a:srgbClr val="0D0575"/>
                </a:solidFill>
                <a:latin typeface="Arial" charset="0"/>
              </a:rPr>
              <a:t>они </a:t>
            </a:r>
            <a:r>
              <a:rPr lang="ru-RU" altLang="ru-RU" sz="1400" dirty="0">
                <a:solidFill>
                  <a:srgbClr val="0D0575"/>
                </a:solidFill>
                <a:latin typeface="Arial" charset="0"/>
              </a:rPr>
              <a:t>лишь </a:t>
            </a:r>
            <a:r>
              <a:rPr lang="ru-RU" altLang="ru-RU" sz="1400" dirty="0" smtClean="0">
                <a:solidFill>
                  <a:srgbClr val="0D0575"/>
                </a:solidFill>
                <a:latin typeface="Arial" charset="0"/>
              </a:rPr>
              <a:t>упомянуты, но не являются </a:t>
            </a:r>
            <a:r>
              <a:rPr lang="ru-RU" altLang="ru-RU" sz="1400" dirty="0">
                <a:solidFill>
                  <a:srgbClr val="0D0575"/>
                </a:solidFill>
                <a:latin typeface="Arial" charset="0"/>
              </a:rPr>
              <a:t>опорой для рассуждения</a:t>
            </a:r>
            <a:r>
              <a:rPr lang="ru-RU" altLang="ru-RU" sz="1400" dirty="0" smtClean="0">
                <a:solidFill>
                  <a:srgbClr val="0D0575"/>
                </a:solidFill>
                <a:latin typeface="Arial" charset="0"/>
              </a:rPr>
              <a:t>.</a:t>
            </a:r>
          </a:p>
          <a:p>
            <a:pPr fontAlgn="base">
              <a:spcAft>
                <a:spcPct val="0"/>
              </a:spcAft>
              <a:defRPr/>
            </a:pPr>
            <a:r>
              <a:rPr lang="ru-RU" altLang="ru-RU" sz="1400" b="1" dirty="0" smtClean="0">
                <a:solidFill>
                  <a:srgbClr val="002060"/>
                </a:solidFill>
                <a:latin typeface="Arial" charset="0"/>
              </a:rPr>
              <a:t>3. Композиция и логика рассуждения. </a:t>
            </a:r>
          </a:p>
          <a:p>
            <a:pPr fontAlgn="base">
              <a:spcAft>
                <a:spcPct val="0"/>
              </a:spcAft>
              <a:defRPr/>
            </a:pPr>
            <a:r>
              <a:rPr lang="ru-RU" altLang="ru-RU" sz="1400" dirty="0" smtClean="0">
                <a:solidFill>
                  <a:srgbClr val="0D0575"/>
                </a:solidFill>
                <a:latin typeface="Arial" charset="0"/>
              </a:rPr>
              <a:t>Выпускник аргументирует свои мысли, соотнося тезисы </a:t>
            </a:r>
            <a:r>
              <a:rPr lang="ru-RU" altLang="ru-RU" sz="1400" dirty="0">
                <a:solidFill>
                  <a:srgbClr val="0D0575"/>
                </a:solidFill>
                <a:latin typeface="Arial" charset="0"/>
              </a:rPr>
              <a:t>и </a:t>
            </a:r>
            <a:r>
              <a:rPr lang="ru-RU" altLang="ru-RU" sz="1400" dirty="0" smtClean="0">
                <a:solidFill>
                  <a:srgbClr val="0D0575"/>
                </a:solidFill>
                <a:latin typeface="Arial" charset="0"/>
              </a:rPr>
              <a:t>доказательства. </a:t>
            </a:r>
          </a:p>
          <a:p>
            <a:pPr fontAlgn="base">
              <a:spcAft>
                <a:spcPct val="0"/>
              </a:spcAft>
              <a:defRPr/>
            </a:pPr>
            <a:r>
              <a:rPr lang="ru-RU" altLang="ru-RU" sz="1400" u="sng" dirty="0" smtClean="0">
                <a:solidFill>
                  <a:srgbClr val="0D0575"/>
                </a:solidFill>
                <a:latin typeface="Arial" charset="0"/>
              </a:rPr>
              <a:t>«</a:t>
            </a:r>
            <a:r>
              <a:rPr lang="ru-RU" altLang="ru-RU" sz="1400" u="sng" dirty="0">
                <a:solidFill>
                  <a:srgbClr val="0D0575"/>
                </a:solidFill>
                <a:latin typeface="Arial" charset="0"/>
              </a:rPr>
              <a:t>Незачет</a:t>
            </a:r>
            <a:r>
              <a:rPr lang="ru-RU" altLang="ru-RU" sz="1400" u="sng" dirty="0" smtClean="0">
                <a:solidFill>
                  <a:srgbClr val="0D0575"/>
                </a:solidFill>
                <a:latin typeface="Arial" charset="0"/>
              </a:rPr>
              <a:t>»</a:t>
            </a:r>
            <a:r>
              <a:rPr lang="ru-RU" altLang="ru-RU" sz="1400" dirty="0" smtClean="0">
                <a:solidFill>
                  <a:srgbClr val="0D0575"/>
                </a:solidFill>
                <a:latin typeface="Arial" charset="0"/>
              </a:rPr>
              <a:t>: грубые </a:t>
            </a:r>
            <a:r>
              <a:rPr lang="ru-RU" altLang="ru-RU" sz="1400" dirty="0">
                <a:solidFill>
                  <a:srgbClr val="0D0575"/>
                </a:solidFill>
                <a:latin typeface="Arial" charset="0"/>
              </a:rPr>
              <a:t>логические </a:t>
            </a:r>
            <a:r>
              <a:rPr lang="ru-RU" altLang="ru-RU" sz="1400" dirty="0" smtClean="0">
                <a:solidFill>
                  <a:srgbClr val="0D0575"/>
                </a:solidFill>
                <a:latin typeface="Arial" charset="0"/>
              </a:rPr>
              <a:t>ошибки </a:t>
            </a:r>
            <a:r>
              <a:rPr lang="ru-RU" altLang="ru-RU" sz="1400" dirty="0">
                <a:solidFill>
                  <a:srgbClr val="0D0575"/>
                </a:solidFill>
                <a:latin typeface="Arial" charset="0"/>
              </a:rPr>
              <a:t>мешают пониманию смысла </a:t>
            </a:r>
            <a:r>
              <a:rPr lang="ru-RU" altLang="ru-RU" sz="1400" dirty="0" smtClean="0">
                <a:solidFill>
                  <a:srgbClr val="0D0575"/>
                </a:solidFill>
                <a:latin typeface="Arial" charset="0"/>
              </a:rPr>
              <a:t>фраз </a:t>
            </a:r>
            <a:r>
              <a:rPr lang="ru-RU" altLang="ru-RU" sz="1400" dirty="0">
                <a:solidFill>
                  <a:srgbClr val="0D0575"/>
                </a:solidFill>
                <a:latin typeface="Arial" charset="0"/>
              </a:rPr>
              <a:t>или отсутствует </a:t>
            </a:r>
            <a:r>
              <a:rPr lang="ru-RU" altLang="ru-RU" sz="1400" dirty="0" err="1">
                <a:solidFill>
                  <a:srgbClr val="0D0575"/>
                </a:solidFill>
                <a:latin typeface="Arial" charset="0"/>
              </a:rPr>
              <a:t>тезисно</a:t>
            </a:r>
            <a:r>
              <a:rPr lang="ru-RU" altLang="ru-RU" sz="1400" dirty="0">
                <a:solidFill>
                  <a:srgbClr val="0D0575"/>
                </a:solidFill>
                <a:latin typeface="Arial" charset="0"/>
              </a:rPr>
              <a:t>-доказательная часть</a:t>
            </a:r>
            <a:r>
              <a:rPr lang="ru-RU" altLang="ru-RU" sz="1400" dirty="0" smtClean="0">
                <a:solidFill>
                  <a:srgbClr val="0D0575"/>
                </a:solidFill>
                <a:latin typeface="Arial" charset="0"/>
              </a:rPr>
              <a:t>.</a:t>
            </a:r>
            <a:endParaRPr lang="ru-RU" altLang="ru-RU" sz="1400" dirty="0">
              <a:solidFill>
                <a:srgbClr val="0D0575"/>
              </a:solidFill>
              <a:latin typeface="Arial" charset="0"/>
            </a:endParaRPr>
          </a:p>
          <a:p>
            <a:pPr fontAlgn="base">
              <a:spcAft>
                <a:spcPct val="0"/>
              </a:spcAft>
              <a:defRPr/>
            </a:pPr>
            <a:r>
              <a:rPr lang="ru-RU" altLang="ru-RU" sz="1400" b="1" dirty="0" smtClean="0">
                <a:solidFill>
                  <a:srgbClr val="002060"/>
                </a:solidFill>
                <a:latin typeface="Arial" charset="0"/>
              </a:rPr>
              <a:t>4. Качество </a:t>
            </a:r>
            <a:r>
              <a:rPr lang="ru-RU" altLang="ru-RU" sz="1400" b="1" dirty="0">
                <a:solidFill>
                  <a:srgbClr val="002060"/>
                </a:solidFill>
                <a:latin typeface="Arial" charset="0"/>
              </a:rPr>
              <a:t>письменной речи. </a:t>
            </a:r>
          </a:p>
          <a:p>
            <a:pPr fontAlgn="base">
              <a:spcAft>
                <a:spcPct val="0"/>
              </a:spcAft>
              <a:defRPr/>
            </a:pPr>
            <a:r>
              <a:rPr lang="ru-RU" altLang="ru-RU" sz="1400" dirty="0" smtClean="0">
                <a:solidFill>
                  <a:srgbClr val="0D0575"/>
                </a:solidFill>
                <a:latin typeface="Arial" charset="0"/>
              </a:rPr>
              <a:t>Выпускник точно выражает </a:t>
            </a:r>
            <a:r>
              <a:rPr lang="ru-RU" altLang="ru-RU" sz="1400" dirty="0">
                <a:solidFill>
                  <a:srgbClr val="0D0575"/>
                </a:solidFill>
                <a:latin typeface="Arial" charset="0"/>
              </a:rPr>
              <a:t>мысли, используя разнообразную лексику и </a:t>
            </a:r>
            <a:r>
              <a:rPr lang="ru-RU" altLang="ru-RU" sz="1400" dirty="0" smtClean="0">
                <a:solidFill>
                  <a:srgbClr val="0D0575"/>
                </a:solidFill>
                <a:latin typeface="Arial" charset="0"/>
              </a:rPr>
              <a:t> </a:t>
            </a:r>
            <a:r>
              <a:rPr lang="ru-RU" altLang="ru-RU" sz="1400" dirty="0">
                <a:solidFill>
                  <a:srgbClr val="0D0575"/>
                </a:solidFill>
                <a:latin typeface="Arial" charset="0"/>
              </a:rPr>
              <a:t>грамматические конструкции, уместно </a:t>
            </a:r>
            <a:r>
              <a:rPr lang="ru-RU" altLang="ru-RU" sz="1400" dirty="0" smtClean="0">
                <a:solidFill>
                  <a:srgbClr val="0D0575"/>
                </a:solidFill>
                <a:latin typeface="Arial" charset="0"/>
              </a:rPr>
              <a:t>употребляет </a:t>
            </a:r>
            <a:r>
              <a:rPr lang="ru-RU" altLang="ru-RU" sz="1400" dirty="0">
                <a:solidFill>
                  <a:srgbClr val="0D0575"/>
                </a:solidFill>
                <a:latin typeface="Arial" charset="0"/>
              </a:rPr>
              <a:t>термины, </a:t>
            </a:r>
            <a:r>
              <a:rPr lang="ru-RU" altLang="ru-RU" sz="1400" dirty="0" smtClean="0">
                <a:solidFill>
                  <a:srgbClr val="0D0575"/>
                </a:solidFill>
                <a:latin typeface="Arial" charset="0"/>
              </a:rPr>
              <a:t>избегает </a:t>
            </a:r>
            <a:r>
              <a:rPr lang="ru-RU" altLang="ru-RU" sz="1400" dirty="0">
                <a:solidFill>
                  <a:srgbClr val="0D0575"/>
                </a:solidFill>
                <a:latin typeface="Arial" charset="0"/>
              </a:rPr>
              <a:t>речевых штампов. </a:t>
            </a:r>
            <a:endParaRPr lang="ru-RU" altLang="ru-RU" sz="1400" dirty="0" smtClean="0">
              <a:solidFill>
                <a:srgbClr val="0D0575"/>
              </a:solidFill>
              <a:latin typeface="Arial" charset="0"/>
            </a:endParaRPr>
          </a:p>
          <a:p>
            <a:pPr fontAlgn="base">
              <a:spcAft>
                <a:spcPct val="0"/>
              </a:spcAft>
              <a:defRPr/>
            </a:pPr>
            <a:r>
              <a:rPr lang="ru-RU" altLang="ru-RU" sz="1400" u="sng" dirty="0" smtClean="0">
                <a:solidFill>
                  <a:srgbClr val="0D0575"/>
                </a:solidFill>
                <a:latin typeface="Arial" charset="0"/>
              </a:rPr>
              <a:t>«</a:t>
            </a:r>
            <a:r>
              <a:rPr lang="ru-RU" altLang="ru-RU" sz="1400" u="sng" dirty="0">
                <a:solidFill>
                  <a:srgbClr val="0D0575"/>
                </a:solidFill>
                <a:latin typeface="Arial" charset="0"/>
              </a:rPr>
              <a:t>Незачет</a:t>
            </a:r>
            <a:r>
              <a:rPr lang="ru-RU" altLang="ru-RU" sz="1400" u="sng" dirty="0" smtClean="0">
                <a:solidFill>
                  <a:srgbClr val="0D0575"/>
                </a:solidFill>
                <a:latin typeface="Arial" charset="0"/>
              </a:rPr>
              <a:t>»</a:t>
            </a:r>
            <a:r>
              <a:rPr lang="ru-RU" altLang="ru-RU" sz="1400" dirty="0" smtClean="0">
                <a:solidFill>
                  <a:srgbClr val="0D0575"/>
                </a:solidFill>
                <a:latin typeface="Arial" charset="0"/>
              </a:rPr>
              <a:t>: </a:t>
            </a:r>
            <a:r>
              <a:rPr lang="ru-RU" altLang="ru-RU" sz="1400" dirty="0">
                <a:solidFill>
                  <a:srgbClr val="0D0575"/>
                </a:solidFill>
                <a:latin typeface="Arial" charset="0"/>
              </a:rPr>
              <a:t>низкое качество </a:t>
            </a:r>
            <a:r>
              <a:rPr lang="ru-RU" altLang="ru-RU" sz="1400" dirty="0" smtClean="0">
                <a:solidFill>
                  <a:srgbClr val="0D0575"/>
                </a:solidFill>
                <a:latin typeface="Arial" charset="0"/>
              </a:rPr>
              <a:t>речи и </a:t>
            </a:r>
            <a:r>
              <a:rPr lang="ru-RU" altLang="ru-RU" sz="1400" dirty="0">
                <a:solidFill>
                  <a:srgbClr val="0D0575"/>
                </a:solidFill>
                <a:latin typeface="Arial" charset="0"/>
              </a:rPr>
              <a:t>речевые </a:t>
            </a:r>
            <a:r>
              <a:rPr lang="ru-RU" altLang="ru-RU" sz="1400" dirty="0" smtClean="0">
                <a:solidFill>
                  <a:srgbClr val="0D0575"/>
                </a:solidFill>
                <a:latin typeface="Arial" charset="0"/>
              </a:rPr>
              <a:t>ошибки мешают пониманию смысла работы. </a:t>
            </a:r>
          </a:p>
          <a:p>
            <a:pPr fontAlgn="base">
              <a:spcAft>
                <a:spcPct val="0"/>
              </a:spcAft>
              <a:defRPr/>
            </a:pPr>
            <a:r>
              <a:rPr lang="ru-RU" altLang="ru-RU" sz="1400" b="1" dirty="0" smtClean="0">
                <a:solidFill>
                  <a:srgbClr val="002060"/>
                </a:solidFill>
                <a:latin typeface="Arial" charset="0"/>
              </a:rPr>
              <a:t>5. Грамотность. </a:t>
            </a:r>
          </a:p>
          <a:p>
            <a:pPr fontAlgn="base">
              <a:spcAft>
                <a:spcPct val="0"/>
              </a:spcAft>
              <a:defRPr/>
            </a:pPr>
            <a:r>
              <a:rPr lang="ru-RU" altLang="ru-RU" sz="1400" dirty="0" smtClean="0">
                <a:solidFill>
                  <a:srgbClr val="0D0575"/>
                </a:solidFill>
                <a:latin typeface="Arial" charset="0"/>
              </a:rPr>
              <a:t>«</a:t>
            </a:r>
            <a:r>
              <a:rPr lang="ru-RU" altLang="ru-RU" sz="1400" u="sng" dirty="0">
                <a:solidFill>
                  <a:srgbClr val="0D0575"/>
                </a:solidFill>
                <a:latin typeface="Arial" charset="0"/>
              </a:rPr>
              <a:t>Незачет</a:t>
            </a:r>
            <a:r>
              <a:rPr lang="ru-RU" altLang="ru-RU" sz="1400" u="sng" dirty="0" smtClean="0">
                <a:solidFill>
                  <a:srgbClr val="0D0575"/>
                </a:solidFill>
                <a:latin typeface="Arial" charset="0"/>
              </a:rPr>
              <a:t>»</a:t>
            </a:r>
            <a:r>
              <a:rPr lang="ru-RU" altLang="ru-RU" sz="1400" dirty="0" smtClean="0">
                <a:solidFill>
                  <a:srgbClr val="0D0575"/>
                </a:solidFill>
                <a:latin typeface="Arial" charset="0"/>
              </a:rPr>
              <a:t>: </a:t>
            </a:r>
            <a:r>
              <a:rPr lang="ru-RU" altLang="ru-RU" sz="1400" dirty="0">
                <a:solidFill>
                  <a:srgbClr val="0D0575"/>
                </a:solidFill>
                <a:latin typeface="Arial" charset="0"/>
              </a:rPr>
              <a:t>грамматические, орфографические и пунктуационные </a:t>
            </a:r>
            <a:r>
              <a:rPr lang="ru-RU" altLang="ru-RU" sz="1400" dirty="0" smtClean="0">
                <a:solidFill>
                  <a:srgbClr val="0D0575"/>
                </a:solidFill>
                <a:latin typeface="Arial" charset="0"/>
              </a:rPr>
              <a:t>ошибки мешают чтению и пониманию сочинения  (более </a:t>
            </a:r>
            <a:r>
              <a:rPr lang="ru-RU" altLang="ru-RU" sz="1400" dirty="0">
                <a:solidFill>
                  <a:srgbClr val="0D0575"/>
                </a:solidFill>
                <a:latin typeface="Arial" charset="0"/>
              </a:rPr>
              <a:t>5 ошибок на 100 </a:t>
            </a:r>
            <a:r>
              <a:rPr lang="ru-RU" altLang="ru-RU" sz="1400" dirty="0" smtClean="0">
                <a:solidFill>
                  <a:srgbClr val="0D0575"/>
                </a:solidFill>
                <a:latin typeface="Arial" charset="0"/>
              </a:rPr>
              <a:t>слов)</a:t>
            </a:r>
          </a:p>
        </p:txBody>
      </p:sp>
      <p:pic>
        <p:nvPicPr>
          <p:cNvPr id="5" name="Picture 2" descr="http://im8-tub-ru.yandex.net/i?id=366255512-06-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88640"/>
            <a:ext cx="28587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179745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556792"/>
            <a:ext cx="8697261" cy="738664"/>
          </a:xfrm>
          <a:prstGeom prst="rect">
            <a:avLst/>
          </a:prstGeom>
          <a:solidFill>
            <a:schemeClr val="bg2">
              <a:lumMod val="60000"/>
              <a:lumOff val="40000"/>
            </a:schemeClr>
          </a:solidFill>
        </p:spPr>
        <p:txBody>
          <a:bodyPr wrap="square">
            <a:spAutoFit/>
          </a:bodyPr>
          <a:lstStyle/>
          <a:p>
            <a:pPr marL="285750" indent="-285750" fontAlgn="base">
              <a:spcBef>
                <a:spcPct val="0"/>
              </a:spcBef>
              <a:spcAft>
                <a:spcPct val="0"/>
              </a:spcAft>
              <a:buFont typeface="Arial" panose="020B0604020202020204" pitchFamily="34" charset="0"/>
              <a:buChar char="•"/>
              <a:defRPr/>
            </a:pPr>
            <a:r>
              <a:rPr lang="ru-RU" altLang="ru-RU" sz="1400" b="1" dirty="0">
                <a:solidFill>
                  <a:srgbClr val="002060"/>
                </a:solidFill>
                <a:latin typeface="Arial" charset="0"/>
              </a:rPr>
              <a:t>иметь положительный результат по трем критериям (по критериям </a:t>
            </a:r>
            <a:r>
              <a:rPr lang="ru-RU" altLang="ru-RU" sz="1400" b="1" dirty="0" smtClean="0">
                <a:solidFill>
                  <a:srgbClr val="002060"/>
                </a:solidFill>
                <a:latin typeface="Arial" charset="0"/>
              </a:rPr>
              <a:t>1 </a:t>
            </a:r>
            <a:r>
              <a:rPr lang="ru-RU" altLang="ru-RU" sz="1400" b="1" dirty="0">
                <a:solidFill>
                  <a:srgbClr val="002060"/>
                </a:solidFill>
                <a:latin typeface="Arial" charset="0"/>
              </a:rPr>
              <a:t>и </a:t>
            </a:r>
            <a:r>
              <a:rPr lang="ru-RU" altLang="ru-RU" sz="1400" b="1" dirty="0" smtClean="0">
                <a:solidFill>
                  <a:srgbClr val="002060"/>
                </a:solidFill>
                <a:latin typeface="Arial" charset="0"/>
              </a:rPr>
              <a:t>2 </a:t>
            </a:r>
            <a:r>
              <a:rPr lang="ru-RU" altLang="ru-RU" sz="1400" b="1" dirty="0">
                <a:solidFill>
                  <a:srgbClr val="002060"/>
                </a:solidFill>
                <a:latin typeface="Arial" charset="0"/>
              </a:rPr>
              <a:t>– </a:t>
            </a:r>
            <a:r>
              <a:rPr lang="ru-RU" altLang="ru-RU" sz="1400" b="1" dirty="0" smtClean="0">
                <a:solidFill>
                  <a:srgbClr val="002060"/>
                </a:solidFill>
                <a:latin typeface="Arial" charset="0"/>
              </a:rPr>
              <a:t>обязательно); </a:t>
            </a:r>
          </a:p>
          <a:p>
            <a:pPr marL="285750" indent="-285750" fontAlgn="base">
              <a:spcBef>
                <a:spcPct val="0"/>
              </a:spcBef>
              <a:spcAft>
                <a:spcPct val="0"/>
              </a:spcAft>
              <a:buFont typeface="Arial" panose="020B0604020202020204" pitchFamily="34" charset="0"/>
              <a:buChar char="•"/>
              <a:defRPr/>
            </a:pPr>
            <a:r>
              <a:rPr lang="ru-RU" altLang="ru-RU" sz="1400" b="1" dirty="0" smtClean="0">
                <a:solidFill>
                  <a:srgbClr val="002060"/>
                </a:solidFill>
                <a:latin typeface="Arial" charset="0"/>
              </a:rPr>
              <a:t>выдержать </a:t>
            </a:r>
            <a:r>
              <a:rPr lang="ru-RU" altLang="ru-RU" sz="1400" b="1" dirty="0">
                <a:solidFill>
                  <a:srgbClr val="002060"/>
                </a:solidFill>
                <a:latin typeface="Arial" charset="0"/>
              </a:rPr>
              <a:t>объем (сочинение не менее 250 слов, изложение – не менее 150 слов);</a:t>
            </a:r>
          </a:p>
          <a:p>
            <a:pPr marL="285750" indent="-285750" fontAlgn="base">
              <a:spcBef>
                <a:spcPct val="0"/>
              </a:spcBef>
              <a:spcAft>
                <a:spcPct val="0"/>
              </a:spcAft>
              <a:buFont typeface="Arial" panose="020B0604020202020204" pitchFamily="34" charset="0"/>
              <a:buChar char="•"/>
              <a:defRPr/>
            </a:pPr>
            <a:r>
              <a:rPr lang="ru-RU" altLang="ru-RU" sz="1400" b="1" dirty="0">
                <a:solidFill>
                  <a:srgbClr val="002060"/>
                </a:solidFill>
                <a:latin typeface="Arial" charset="0"/>
              </a:rPr>
              <a:t>написать работу самостоятельно</a:t>
            </a:r>
            <a:r>
              <a:rPr lang="ru-RU" altLang="ru-RU" sz="1400" b="1" dirty="0" smtClean="0">
                <a:solidFill>
                  <a:srgbClr val="002060"/>
                </a:solidFill>
                <a:latin typeface="Arial" charset="0"/>
              </a:rPr>
              <a:t>.</a:t>
            </a:r>
            <a:endParaRPr lang="ru-RU" sz="1400" b="1" dirty="0">
              <a:solidFill>
                <a:srgbClr val="002060"/>
              </a:solidFill>
              <a:latin typeface="Arial" charset="0"/>
            </a:endParaRPr>
          </a:p>
        </p:txBody>
      </p:sp>
      <p:sp>
        <p:nvSpPr>
          <p:cNvPr id="7" name="TextBox 6"/>
          <p:cNvSpPr txBox="1"/>
          <p:nvPr/>
        </p:nvSpPr>
        <p:spPr>
          <a:xfrm>
            <a:off x="251520" y="2348880"/>
            <a:ext cx="8754259" cy="646331"/>
          </a:xfrm>
          <a:prstGeom prst="rect">
            <a:avLst/>
          </a:prstGeom>
          <a:noFill/>
        </p:spPr>
        <p:txBody>
          <a:bodyPr wrap="square" rtlCol="0">
            <a:spAutoFit/>
          </a:bodyPr>
          <a:lstStyle/>
          <a:p>
            <a:pPr algn="ctr" fontAlgn="base">
              <a:spcBef>
                <a:spcPct val="0"/>
              </a:spcBef>
              <a:spcAft>
                <a:spcPct val="0"/>
              </a:spcAft>
            </a:pPr>
            <a:r>
              <a:rPr lang="ru-RU" altLang="ru-RU" b="1" dirty="0" smtClean="0">
                <a:solidFill>
                  <a:srgbClr val="3F3F3F"/>
                </a:solidFill>
                <a:latin typeface="Arial" panose="020B0604020202020204" pitchFamily="34" charset="0"/>
                <a:cs typeface="Arial" panose="020B0604020202020204" pitchFamily="34" charset="0"/>
              </a:rPr>
              <a:t>Рекомендации по оценке </a:t>
            </a:r>
            <a:r>
              <a:rPr lang="ru-RU" altLang="ru-RU" b="1" dirty="0">
                <a:solidFill>
                  <a:srgbClr val="3F3F3F"/>
                </a:solidFill>
                <a:latin typeface="Arial" panose="020B0604020202020204" pitchFamily="34" charset="0"/>
                <a:cs typeface="Arial" panose="020B0604020202020204" pitchFamily="34" charset="0"/>
              </a:rPr>
              <a:t>итогового сочинения в </a:t>
            </a:r>
            <a:r>
              <a:rPr lang="ru-RU" altLang="ru-RU" b="1" dirty="0" smtClean="0">
                <a:solidFill>
                  <a:srgbClr val="3F3F3F"/>
                </a:solidFill>
                <a:latin typeface="Arial" panose="020B0604020202020204" pitchFamily="34" charset="0"/>
                <a:cs typeface="Arial" panose="020B0604020202020204" pitchFamily="34" charset="0"/>
              </a:rPr>
              <a:t>вузе (максимальный балл по каждому критерию – 2) </a:t>
            </a:r>
            <a:endParaRPr lang="ru-RU" b="1" dirty="0">
              <a:solidFill>
                <a:srgbClr val="3F3F3F"/>
              </a:solidFill>
              <a:latin typeface="Arial" panose="020B0604020202020204" pitchFamily="34" charset="0"/>
              <a:cs typeface="Arial" panose="020B0604020202020204" pitchFamily="34" charset="0"/>
            </a:endParaRPr>
          </a:p>
        </p:txBody>
      </p:sp>
      <p:sp>
        <p:nvSpPr>
          <p:cNvPr id="9" name="TextBox 8"/>
          <p:cNvSpPr txBox="1"/>
          <p:nvPr/>
        </p:nvSpPr>
        <p:spPr>
          <a:xfrm>
            <a:off x="251520" y="3068960"/>
            <a:ext cx="4634158" cy="1384995"/>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400" b="1" dirty="0" smtClean="0">
                <a:solidFill>
                  <a:srgbClr val="0D0575"/>
                </a:solidFill>
                <a:latin typeface="Arial" charset="0"/>
              </a:rPr>
              <a:t>К1</a:t>
            </a:r>
            <a:r>
              <a:rPr lang="ru-RU" sz="1400" b="1" dirty="0">
                <a:solidFill>
                  <a:srgbClr val="0D0575"/>
                </a:solidFill>
                <a:latin typeface="Arial" charset="0"/>
              </a:rPr>
              <a:t>. Соответствие </a:t>
            </a:r>
            <a:r>
              <a:rPr lang="ru-RU" sz="1400" b="1" dirty="0" smtClean="0">
                <a:solidFill>
                  <a:srgbClr val="0D0575"/>
                </a:solidFill>
                <a:latin typeface="Arial" charset="0"/>
              </a:rPr>
              <a:t>теме</a:t>
            </a:r>
          </a:p>
          <a:p>
            <a:pPr fontAlgn="base">
              <a:spcBef>
                <a:spcPct val="0"/>
              </a:spcBef>
              <a:spcAft>
                <a:spcPct val="0"/>
              </a:spcAft>
            </a:pPr>
            <a:r>
              <a:rPr lang="ru-RU" sz="1400" b="1" dirty="0" smtClean="0">
                <a:solidFill>
                  <a:srgbClr val="0D0575"/>
                </a:solidFill>
                <a:latin typeface="Arial" charset="0"/>
              </a:rPr>
              <a:t>К2. </a:t>
            </a:r>
            <a:r>
              <a:rPr lang="ru-RU" sz="1400" b="1" dirty="0">
                <a:solidFill>
                  <a:srgbClr val="0D0575"/>
                </a:solidFill>
                <a:latin typeface="Arial" charset="0"/>
              </a:rPr>
              <a:t>Аргументация. Привлечение литературного </a:t>
            </a:r>
            <a:r>
              <a:rPr lang="ru-RU" sz="1400" b="1" dirty="0" smtClean="0">
                <a:solidFill>
                  <a:srgbClr val="0D0575"/>
                </a:solidFill>
                <a:latin typeface="Arial" charset="0"/>
              </a:rPr>
              <a:t>материала</a:t>
            </a:r>
          </a:p>
          <a:p>
            <a:pPr fontAlgn="base">
              <a:spcBef>
                <a:spcPct val="0"/>
              </a:spcBef>
              <a:spcAft>
                <a:spcPct val="0"/>
              </a:spcAft>
            </a:pPr>
            <a:r>
              <a:rPr lang="ru-RU" sz="1400" b="1" dirty="0" smtClean="0">
                <a:solidFill>
                  <a:srgbClr val="0D0575"/>
                </a:solidFill>
                <a:latin typeface="Arial" charset="0"/>
              </a:rPr>
              <a:t>К3. Композиция </a:t>
            </a:r>
            <a:r>
              <a:rPr lang="ru-RU" sz="1400" b="1" dirty="0">
                <a:solidFill>
                  <a:srgbClr val="0D0575"/>
                </a:solidFill>
                <a:latin typeface="Arial" charset="0"/>
              </a:rPr>
              <a:t>и логика </a:t>
            </a:r>
            <a:r>
              <a:rPr lang="ru-RU" sz="1400" b="1" dirty="0" smtClean="0">
                <a:solidFill>
                  <a:srgbClr val="0D0575"/>
                </a:solidFill>
                <a:latin typeface="Arial" charset="0"/>
              </a:rPr>
              <a:t>рассуждения</a:t>
            </a:r>
          </a:p>
          <a:p>
            <a:pPr fontAlgn="base">
              <a:spcBef>
                <a:spcPct val="0"/>
              </a:spcBef>
              <a:spcAft>
                <a:spcPct val="0"/>
              </a:spcAft>
            </a:pPr>
            <a:r>
              <a:rPr lang="ru-RU" sz="1400" b="1" dirty="0" smtClean="0">
                <a:solidFill>
                  <a:srgbClr val="0D0575"/>
                </a:solidFill>
                <a:latin typeface="Arial" charset="0"/>
              </a:rPr>
              <a:t>К4. Качество </a:t>
            </a:r>
            <a:r>
              <a:rPr lang="ru-RU" sz="1400" b="1" dirty="0">
                <a:solidFill>
                  <a:srgbClr val="0D0575"/>
                </a:solidFill>
                <a:latin typeface="Arial" charset="0"/>
              </a:rPr>
              <a:t>письменной </a:t>
            </a:r>
            <a:r>
              <a:rPr lang="ru-RU" sz="1400" b="1" dirty="0" smtClean="0">
                <a:solidFill>
                  <a:srgbClr val="0D0575"/>
                </a:solidFill>
                <a:latin typeface="Arial" charset="0"/>
              </a:rPr>
              <a:t>речи</a:t>
            </a:r>
          </a:p>
          <a:p>
            <a:pPr fontAlgn="base">
              <a:spcBef>
                <a:spcPct val="0"/>
              </a:spcBef>
              <a:spcAft>
                <a:spcPct val="0"/>
              </a:spcAft>
            </a:pPr>
            <a:r>
              <a:rPr lang="ru-RU" sz="1400" b="1" dirty="0" smtClean="0">
                <a:solidFill>
                  <a:srgbClr val="0D0575"/>
                </a:solidFill>
                <a:latin typeface="Arial" charset="0"/>
              </a:rPr>
              <a:t>К5. Оригинальность сочинения</a:t>
            </a:r>
            <a:endParaRPr lang="ru-RU" sz="1400" b="1" dirty="0">
              <a:solidFill>
                <a:srgbClr val="0D0575"/>
              </a:solidFill>
              <a:latin typeface="Arial" charset="0"/>
            </a:endParaRPr>
          </a:p>
        </p:txBody>
      </p:sp>
      <p:sp>
        <p:nvSpPr>
          <p:cNvPr id="10" name="TextBox 9"/>
          <p:cNvSpPr txBox="1"/>
          <p:nvPr/>
        </p:nvSpPr>
        <p:spPr>
          <a:xfrm>
            <a:off x="5076056" y="3068960"/>
            <a:ext cx="3872724" cy="1384995"/>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400" b="1" dirty="0" smtClean="0">
                <a:solidFill>
                  <a:srgbClr val="0D0575"/>
                </a:solidFill>
                <a:latin typeface="Arial" charset="0"/>
              </a:rPr>
              <a:t>К6</a:t>
            </a:r>
            <a:r>
              <a:rPr lang="ru-RU" sz="1400" b="1" dirty="0">
                <a:solidFill>
                  <a:srgbClr val="0D0575"/>
                </a:solidFill>
                <a:latin typeface="Arial" charset="0"/>
              </a:rPr>
              <a:t>. Речевые </a:t>
            </a:r>
            <a:r>
              <a:rPr lang="ru-RU" sz="1400" b="1" dirty="0" smtClean="0">
                <a:solidFill>
                  <a:srgbClr val="0D0575"/>
                </a:solidFill>
                <a:latin typeface="Arial" charset="0"/>
              </a:rPr>
              <a:t>нормы</a:t>
            </a:r>
          </a:p>
          <a:p>
            <a:pPr fontAlgn="base">
              <a:spcBef>
                <a:spcPct val="0"/>
              </a:spcBef>
              <a:spcAft>
                <a:spcPct val="0"/>
              </a:spcAft>
            </a:pPr>
            <a:r>
              <a:rPr lang="ru-RU" sz="1400" b="1" dirty="0">
                <a:solidFill>
                  <a:srgbClr val="0D0575"/>
                </a:solidFill>
                <a:latin typeface="Arial" charset="0"/>
              </a:rPr>
              <a:t>К7. Орфографические </a:t>
            </a:r>
            <a:r>
              <a:rPr lang="ru-RU" sz="1400" b="1" dirty="0" smtClean="0">
                <a:solidFill>
                  <a:srgbClr val="0D0575"/>
                </a:solidFill>
                <a:latin typeface="Arial" charset="0"/>
              </a:rPr>
              <a:t>нормы</a:t>
            </a:r>
          </a:p>
          <a:p>
            <a:pPr fontAlgn="base">
              <a:spcBef>
                <a:spcPct val="0"/>
              </a:spcBef>
              <a:spcAft>
                <a:spcPct val="0"/>
              </a:spcAft>
            </a:pPr>
            <a:r>
              <a:rPr lang="ru-RU" sz="1400" b="1" dirty="0">
                <a:solidFill>
                  <a:srgbClr val="0D0575"/>
                </a:solidFill>
                <a:latin typeface="Arial" charset="0"/>
              </a:rPr>
              <a:t>К8. Пунктуационные </a:t>
            </a:r>
            <a:r>
              <a:rPr lang="ru-RU" sz="1400" b="1" dirty="0" smtClean="0">
                <a:solidFill>
                  <a:srgbClr val="0D0575"/>
                </a:solidFill>
                <a:latin typeface="Arial" charset="0"/>
              </a:rPr>
              <a:t>нормы</a:t>
            </a:r>
          </a:p>
          <a:p>
            <a:pPr fontAlgn="base">
              <a:spcBef>
                <a:spcPct val="0"/>
              </a:spcBef>
              <a:spcAft>
                <a:spcPct val="0"/>
              </a:spcAft>
            </a:pPr>
            <a:r>
              <a:rPr lang="ru-RU" sz="1400" b="1" dirty="0">
                <a:solidFill>
                  <a:srgbClr val="0D0575"/>
                </a:solidFill>
                <a:latin typeface="Arial" charset="0"/>
              </a:rPr>
              <a:t>К9. Грамматические </a:t>
            </a:r>
            <a:r>
              <a:rPr lang="ru-RU" sz="1400" b="1" dirty="0" smtClean="0">
                <a:solidFill>
                  <a:srgbClr val="0D0575"/>
                </a:solidFill>
                <a:latin typeface="Arial" charset="0"/>
              </a:rPr>
              <a:t>нормы</a:t>
            </a:r>
          </a:p>
          <a:p>
            <a:pPr fontAlgn="base">
              <a:spcBef>
                <a:spcPct val="0"/>
              </a:spcBef>
              <a:spcAft>
                <a:spcPct val="0"/>
              </a:spcAft>
            </a:pPr>
            <a:r>
              <a:rPr lang="ru-RU" sz="1400" b="1" dirty="0" smtClean="0">
                <a:solidFill>
                  <a:srgbClr val="0D0575"/>
                </a:solidFill>
                <a:latin typeface="Arial" charset="0"/>
              </a:rPr>
              <a:t>К10. </a:t>
            </a:r>
            <a:r>
              <a:rPr lang="ru-RU" sz="1400" b="1" dirty="0">
                <a:solidFill>
                  <a:srgbClr val="0D0575"/>
                </a:solidFill>
                <a:latin typeface="Arial" charset="0"/>
              </a:rPr>
              <a:t>Фактическая точность в фоновом </a:t>
            </a:r>
            <a:r>
              <a:rPr lang="ru-RU" sz="1400" b="1" dirty="0" smtClean="0">
                <a:solidFill>
                  <a:srgbClr val="0D0575"/>
                </a:solidFill>
                <a:latin typeface="Arial" charset="0"/>
              </a:rPr>
              <a:t>материале</a:t>
            </a:r>
            <a:endParaRPr lang="ru-RU" sz="1400" b="1" dirty="0">
              <a:solidFill>
                <a:srgbClr val="0D0575"/>
              </a:solidFill>
              <a:latin typeface="Arial"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439826"/>
              </p:ext>
            </p:extLst>
          </p:nvPr>
        </p:nvGraphicFramePr>
        <p:xfrm>
          <a:off x="179512" y="4869161"/>
          <a:ext cx="8740982" cy="1056132"/>
        </p:xfrm>
        <a:graphic>
          <a:graphicData uri="http://schemas.openxmlformats.org/drawingml/2006/table">
            <a:tbl>
              <a:tblPr firstRow="1" firstCol="1" lastRow="1" lastCol="1" bandRow="1" bandCol="1">
                <a:tableStyleId>{5C22544A-7EE6-4342-B048-85BDC9FD1C3A}</a:tableStyleId>
              </a:tblPr>
              <a:tblGrid>
                <a:gridCol w="1976328"/>
                <a:gridCol w="470555"/>
                <a:gridCol w="571636"/>
                <a:gridCol w="571636"/>
                <a:gridCol w="676205"/>
                <a:gridCol w="690148"/>
                <a:gridCol w="780771"/>
                <a:gridCol w="780771"/>
                <a:gridCol w="501924"/>
                <a:gridCol w="582093"/>
                <a:gridCol w="501924"/>
                <a:gridCol w="636991"/>
              </a:tblGrid>
              <a:tr h="702623">
                <a:tc>
                  <a:txBody>
                    <a:bodyPr/>
                    <a:lstStyle/>
                    <a:p>
                      <a:pPr algn="l">
                        <a:lnSpc>
                          <a:spcPct val="115000"/>
                        </a:lnSpc>
                        <a:spcAft>
                          <a:spcPts val="0"/>
                        </a:spcAft>
                      </a:pPr>
                      <a:r>
                        <a:rPr lang="ru-RU" sz="1400" dirty="0">
                          <a:solidFill>
                            <a:schemeClr val="bg1"/>
                          </a:solidFill>
                          <a:effectLst/>
                          <a:latin typeface="Arial" panose="020B0604020202020204" pitchFamily="34" charset="0"/>
                          <a:cs typeface="Arial" panose="020B0604020202020204" pitchFamily="34" charset="0"/>
                        </a:rPr>
                        <a:t>Отметка по десятибалльной системе </a:t>
                      </a:r>
                      <a:endParaRPr lang="ru-RU" sz="1400" dirty="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0</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1</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2</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3</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4</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5</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dirty="0">
                          <a:solidFill>
                            <a:schemeClr val="bg1"/>
                          </a:solidFill>
                          <a:effectLst/>
                          <a:latin typeface="Arial" panose="020B0604020202020204" pitchFamily="34" charset="0"/>
                          <a:cs typeface="Arial" panose="020B0604020202020204" pitchFamily="34" charset="0"/>
                        </a:rPr>
                        <a:t>6</a:t>
                      </a:r>
                      <a:endParaRPr lang="ru-RU" sz="1400" dirty="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7</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8</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9</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dirty="0">
                          <a:solidFill>
                            <a:schemeClr val="bg1"/>
                          </a:solidFill>
                          <a:effectLst/>
                          <a:latin typeface="Arial" panose="020B0604020202020204" pitchFamily="34" charset="0"/>
                          <a:cs typeface="Arial" panose="020B0604020202020204" pitchFamily="34" charset="0"/>
                        </a:rPr>
                        <a:t>10</a:t>
                      </a:r>
                      <a:endParaRPr lang="ru-RU" sz="1400" dirty="0">
                        <a:solidFill>
                          <a:schemeClr val="bg1"/>
                        </a:solidFill>
                        <a:effectLst/>
                        <a:latin typeface="Arial" panose="020B0604020202020204" pitchFamily="34" charset="0"/>
                        <a:ea typeface="Calibri"/>
                        <a:cs typeface="Arial" panose="020B0604020202020204" pitchFamily="34" charset="0"/>
                      </a:endParaRPr>
                    </a:p>
                  </a:txBody>
                  <a:tcPr marL="68591" marR="68591" marT="0" marB="0"/>
                </a:tc>
              </a:tr>
              <a:tr h="305489">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Первичный балл</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0-4</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5-6</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7-8</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9-10</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11-12</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13-14</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15-16</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17</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18</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a:solidFill>
                            <a:schemeClr val="bg1"/>
                          </a:solidFill>
                          <a:effectLst/>
                          <a:latin typeface="Arial" panose="020B0604020202020204" pitchFamily="34" charset="0"/>
                          <a:cs typeface="Arial" panose="020B0604020202020204" pitchFamily="34" charset="0"/>
                        </a:rPr>
                        <a:t>19</a:t>
                      </a:r>
                      <a:endParaRPr lang="ru-RU" sz="1400">
                        <a:solidFill>
                          <a:schemeClr val="bg1"/>
                        </a:solidFill>
                        <a:effectLst/>
                        <a:latin typeface="Arial" panose="020B0604020202020204" pitchFamily="34" charset="0"/>
                        <a:ea typeface="Calibri"/>
                        <a:cs typeface="Arial" panose="020B0604020202020204" pitchFamily="34" charset="0"/>
                      </a:endParaRPr>
                    </a:p>
                  </a:txBody>
                  <a:tcPr marL="68591" marR="68591" marT="0" marB="0"/>
                </a:tc>
                <a:tc>
                  <a:txBody>
                    <a:bodyPr/>
                    <a:lstStyle/>
                    <a:p>
                      <a:pPr algn="just">
                        <a:lnSpc>
                          <a:spcPct val="150000"/>
                        </a:lnSpc>
                        <a:spcAft>
                          <a:spcPts val="0"/>
                        </a:spcAft>
                      </a:pPr>
                      <a:r>
                        <a:rPr lang="ru-RU" sz="1400" dirty="0">
                          <a:solidFill>
                            <a:schemeClr val="bg1"/>
                          </a:solidFill>
                          <a:effectLst/>
                          <a:latin typeface="Arial" panose="020B0604020202020204" pitchFamily="34" charset="0"/>
                          <a:cs typeface="Arial" panose="020B0604020202020204" pitchFamily="34" charset="0"/>
                        </a:rPr>
                        <a:t>20</a:t>
                      </a:r>
                      <a:endParaRPr lang="ru-RU" sz="1400" dirty="0">
                        <a:solidFill>
                          <a:schemeClr val="bg1"/>
                        </a:solidFill>
                        <a:effectLst/>
                        <a:latin typeface="Arial" panose="020B0604020202020204" pitchFamily="34" charset="0"/>
                        <a:ea typeface="Calibri"/>
                        <a:cs typeface="Arial" panose="020B0604020202020204" pitchFamily="34" charset="0"/>
                      </a:endParaRPr>
                    </a:p>
                  </a:txBody>
                  <a:tcPr marL="68591" marR="68591" marT="0" marB="0"/>
                </a:tc>
              </a:tr>
            </a:tbl>
          </a:graphicData>
        </a:graphic>
      </p:graphicFrame>
      <p:sp>
        <p:nvSpPr>
          <p:cNvPr id="12" name="TextBox 11"/>
          <p:cNvSpPr txBox="1"/>
          <p:nvPr/>
        </p:nvSpPr>
        <p:spPr>
          <a:xfrm>
            <a:off x="2555776" y="4509120"/>
            <a:ext cx="3652777" cy="400110"/>
          </a:xfrm>
          <a:prstGeom prst="rect">
            <a:avLst/>
          </a:prstGeom>
          <a:noFill/>
        </p:spPr>
        <p:txBody>
          <a:bodyPr wrap="square" rtlCol="0">
            <a:spAutoFit/>
          </a:bodyPr>
          <a:lstStyle/>
          <a:p>
            <a:pPr algn="ctr" fontAlgn="base">
              <a:spcBef>
                <a:spcPct val="0"/>
              </a:spcBef>
              <a:spcAft>
                <a:spcPct val="0"/>
              </a:spcAft>
            </a:pPr>
            <a:r>
              <a:rPr lang="ru-RU" sz="2000" b="1" dirty="0" smtClean="0">
                <a:solidFill>
                  <a:srgbClr val="002060"/>
                </a:solidFill>
                <a:latin typeface="Arial" charset="0"/>
              </a:rPr>
              <a:t>Шкала перевода баллов</a:t>
            </a:r>
            <a:endParaRPr lang="ru-RU" sz="2000" b="1" dirty="0">
              <a:solidFill>
                <a:srgbClr val="002060"/>
              </a:solidFill>
              <a:latin typeface="Arial" charset="0"/>
            </a:endParaRPr>
          </a:p>
        </p:txBody>
      </p:sp>
      <p:sp>
        <p:nvSpPr>
          <p:cNvPr id="2" name="TextBox 1"/>
          <p:cNvSpPr txBox="1"/>
          <p:nvPr/>
        </p:nvSpPr>
        <p:spPr>
          <a:xfrm>
            <a:off x="2123728" y="1092507"/>
            <a:ext cx="6388539" cy="400110"/>
          </a:xfrm>
          <a:prstGeom prst="rect">
            <a:avLst/>
          </a:prstGeom>
          <a:noFill/>
        </p:spPr>
        <p:txBody>
          <a:bodyPr wrap="square" rtlCol="0">
            <a:spAutoFit/>
          </a:bodyPr>
          <a:lstStyle/>
          <a:p>
            <a:pPr algn="ctr" fontAlgn="base">
              <a:spcBef>
                <a:spcPct val="0"/>
              </a:spcBef>
              <a:spcAft>
                <a:spcPct val="0"/>
              </a:spcAft>
            </a:pPr>
            <a:r>
              <a:rPr lang="ru-RU" altLang="ru-RU" sz="2000" b="1" dirty="0">
                <a:solidFill>
                  <a:srgbClr val="3F3F3F"/>
                </a:solidFill>
                <a:latin typeface="Arial" panose="020B0604020202020204" pitchFamily="34" charset="0"/>
                <a:cs typeface="Arial" panose="020B0604020202020204" pitchFamily="34" charset="0"/>
              </a:rPr>
              <a:t>Условия получения зачета в </a:t>
            </a:r>
            <a:r>
              <a:rPr lang="ru-RU" altLang="ru-RU" sz="2000" b="1" dirty="0" smtClean="0">
                <a:solidFill>
                  <a:srgbClr val="3F3F3F"/>
                </a:solidFill>
                <a:latin typeface="Arial" panose="020B0604020202020204" pitchFamily="34" charset="0"/>
                <a:cs typeface="Arial" panose="020B0604020202020204" pitchFamily="34" charset="0"/>
              </a:rPr>
              <a:t>школе</a:t>
            </a:r>
            <a:endParaRPr lang="ru-RU" sz="2000" b="1" dirty="0">
              <a:solidFill>
                <a:srgbClr val="E5E4DF"/>
              </a:solidFill>
              <a:latin typeface="Arial" charset="0"/>
            </a:endParaRPr>
          </a:p>
        </p:txBody>
      </p:sp>
      <p:sp>
        <p:nvSpPr>
          <p:cNvPr id="3" name="TextBox 2"/>
          <p:cNvSpPr txBox="1"/>
          <p:nvPr/>
        </p:nvSpPr>
        <p:spPr>
          <a:xfrm>
            <a:off x="1979712" y="201207"/>
            <a:ext cx="7027183"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3F3F3F"/>
                </a:solidFill>
                <a:latin typeface="Arial" charset="0"/>
              </a:rPr>
              <a:t>Примерные критерии оценки итоговых  сочинений в вузе</a:t>
            </a:r>
          </a:p>
        </p:txBody>
      </p:sp>
      <p:pic>
        <p:nvPicPr>
          <p:cNvPr id="14" name="Picture 12" descr="http://im7-tub-ru.yandex.net/i?id=288528264-6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47664" cy="143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5" name="Прямоугольник 14"/>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886226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484784"/>
            <a:ext cx="6077273" cy="3323987"/>
          </a:xfrm>
          <a:prstGeom prst="rect">
            <a:avLst/>
          </a:prstGeom>
          <a:solidFill>
            <a:schemeClr val="bg2">
              <a:lumMod val="40000"/>
              <a:lumOff val="60000"/>
            </a:schemeClr>
          </a:solidFill>
        </p:spPr>
        <p:txBody>
          <a:bodyPr wrap="square" rtlCol="0">
            <a:spAutoFit/>
          </a:bodyPr>
          <a:lstStyle/>
          <a:p>
            <a:pPr marL="342900" indent="-342900" fontAlgn="base">
              <a:spcBef>
                <a:spcPts val="600"/>
              </a:spcBef>
              <a:spcAft>
                <a:spcPct val="0"/>
              </a:spcAft>
              <a:buFont typeface="Arial" panose="020B0604020202020204" pitchFamily="34" charset="0"/>
              <a:buChar char="•"/>
            </a:pPr>
            <a:r>
              <a:rPr lang="ru-RU" sz="2000" dirty="0" smtClean="0">
                <a:solidFill>
                  <a:srgbClr val="0D0575"/>
                </a:solidFill>
                <a:latin typeface="Arial" charset="0"/>
              </a:rPr>
              <a:t>Школьное упражнение в правильном изложении мыслей на заданную тему. (Словарь Д.Н.  Ушакова)</a:t>
            </a:r>
            <a:endParaRPr lang="ru-RU" altLang="ru-RU" sz="1600" dirty="0" smtClean="0">
              <a:solidFill>
                <a:srgbClr val="0D0575"/>
              </a:solidFill>
              <a:latin typeface="Arial" charset="0"/>
            </a:endParaRPr>
          </a:p>
          <a:p>
            <a:pPr marL="342900" indent="-342900" fontAlgn="base">
              <a:spcBef>
                <a:spcPts val="600"/>
              </a:spcBef>
              <a:spcAft>
                <a:spcPct val="0"/>
              </a:spcAft>
              <a:buFont typeface="Arial" panose="020B0604020202020204" pitchFamily="34" charset="0"/>
              <a:buChar char="•"/>
            </a:pPr>
            <a:r>
              <a:rPr lang="ru-RU" altLang="ru-RU" sz="2000" dirty="0" smtClean="0">
                <a:solidFill>
                  <a:srgbClr val="0D0575"/>
                </a:solidFill>
                <a:latin typeface="Arial" charset="0"/>
              </a:rPr>
              <a:t>Вид </a:t>
            </a:r>
            <a:r>
              <a:rPr lang="ru-RU" altLang="ru-RU" sz="2000" dirty="0">
                <a:solidFill>
                  <a:srgbClr val="0D0575"/>
                </a:solidFill>
                <a:latin typeface="Arial" charset="0"/>
              </a:rPr>
              <a:t>письменной школьной работы, изложение своих мыслей, знаний на заданную тему. (Словарь С. И. </a:t>
            </a:r>
            <a:r>
              <a:rPr lang="ru-RU" altLang="ru-RU" sz="2000" dirty="0" smtClean="0">
                <a:solidFill>
                  <a:srgbClr val="0D0575"/>
                </a:solidFill>
                <a:latin typeface="Arial" charset="0"/>
              </a:rPr>
              <a:t>Ожегова) </a:t>
            </a:r>
          </a:p>
          <a:p>
            <a:pPr marL="342900" indent="-342900" fontAlgn="base">
              <a:spcBef>
                <a:spcPts val="600"/>
              </a:spcBef>
              <a:spcAft>
                <a:spcPct val="0"/>
              </a:spcAft>
              <a:buFont typeface="Arial" panose="020B0604020202020204" pitchFamily="34" charset="0"/>
              <a:buChar char="•"/>
            </a:pPr>
            <a:r>
              <a:rPr lang="ru-RU" sz="2000" dirty="0" smtClean="0">
                <a:solidFill>
                  <a:srgbClr val="0D0575"/>
                </a:solidFill>
                <a:latin typeface="Arial" charset="0"/>
              </a:rPr>
              <a:t>Самостоятельная </a:t>
            </a:r>
            <a:r>
              <a:rPr lang="ru-RU" sz="2000" dirty="0">
                <a:solidFill>
                  <a:srgbClr val="0D0575"/>
                </a:solidFill>
                <a:latin typeface="Arial" charset="0"/>
              </a:rPr>
              <a:t>школьная работа, представляющая собою письменное изложение учащимися своих мыслей на заданную тему. (Словарь Т. Ф. </a:t>
            </a:r>
            <a:r>
              <a:rPr lang="ru-RU" sz="2000" dirty="0" smtClean="0">
                <a:solidFill>
                  <a:srgbClr val="0D0575"/>
                </a:solidFill>
                <a:latin typeface="Arial" charset="0"/>
              </a:rPr>
              <a:t>Ефремовой)</a:t>
            </a:r>
            <a:endParaRPr lang="ru-RU" sz="2000" dirty="0">
              <a:solidFill>
                <a:srgbClr val="0D0575"/>
              </a:solidFill>
              <a:latin typeface="Arial" charset="0"/>
            </a:endParaRPr>
          </a:p>
        </p:txBody>
      </p:sp>
      <p:sp>
        <p:nvSpPr>
          <p:cNvPr id="8" name="TextBox 7"/>
          <p:cNvSpPr txBox="1"/>
          <p:nvPr/>
        </p:nvSpPr>
        <p:spPr>
          <a:xfrm>
            <a:off x="179512" y="404664"/>
            <a:ext cx="8914152"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02060"/>
                </a:solidFill>
                <a:latin typeface="Arial" charset="0"/>
              </a:rPr>
              <a:t>ЧТО ТАКОЕ СОЧИНЕНИЕ?</a:t>
            </a:r>
            <a:endParaRPr lang="ru-RU" sz="2400" dirty="0">
              <a:solidFill>
                <a:srgbClr val="002060"/>
              </a:solidFill>
              <a:latin typeface="Arial" charset="0"/>
            </a:endParaRPr>
          </a:p>
        </p:txBody>
      </p:sp>
      <p:pic>
        <p:nvPicPr>
          <p:cNvPr id="9" name="Picture 4" descr="Картинка 12 из 475905">
            <a:hlinkClick r:id="rId2"/>
          </p:cNvPr>
          <p:cNvPicPr>
            <a:picLocks noChangeAspect="1" noChangeArrowheads="1"/>
          </p:cNvPicPr>
          <p:nvPr/>
        </p:nvPicPr>
        <p:blipFill>
          <a:blip r:embed="rId3" cstate="print"/>
          <a:srcRect/>
          <a:stretch>
            <a:fillRect/>
          </a:stretch>
        </p:blipFill>
        <p:spPr bwMode="auto">
          <a:xfrm>
            <a:off x="6300192" y="1484784"/>
            <a:ext cx="2587601" cy="1530509"/>
          </a:xfrm>
          <a:prstGeom prst="rect">
            <a:avLst/>
          </a:prstGeom>
          <a:noFill/>
          <a:ln w="9525">
            <a:noFill/>
            <a:miter lim="800000"/>
            <a:headEnd/>
            <a:tailEnd/>
          </a:ln>
        </p:spPr>
      </p:pic>
      <p:pic>
        <p:nvPicPr>
          <p:cNvPr id="10" name="Picture 4" descr="http://www.uralinform.ru/media/photo/big/sochinenie.jpg"/>
          <p:cNvPicPr>
            <a:picLocks noChangeAspect="1" noChangeArrowheads="1"/>
          </p:cNvPicPr>
          <p:nvPr/>
        </p:nvPicPr>
        <p:blipFill>
          <a:blip r:embed="rId4" cstate="print"/>
          <a:srcRect/>
          <a:stretch>
            <a:fillRect/>
          </a:stretch>
        </p:blipFill>
        <p:spPr bwMode="auto">
          <a:xfrm>
            <a:off x="6300192" y="3212976"/>
            <a:ext cx="2587601" cy="1600438"/>
          </a:xfrm>
          <a:prstGeom prst="rect">
            <a:avLst/>
          </a:prstGeom>
          <a:noFill/>
          <a:ln w="9525">
            <a:noFill/>
            <a:miter lim="800000"/>
            <a:headEnd/>
            <a:tailEnd/>
          </a:ln>
        </p:spPr>
      </p:pic>
      <p:sp>
        <p:nvSpPr>
          <p:cNvPr id="6" name="Прямоугольник 5"/>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7" name="Прямоугольник 6"/>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39415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4572000" y="3356992"/>
            <a:ext cx="3888432" cy="1872207"/>
            <a:chOff x="4022725" y="4656138"/>
            <a:chExt cx="3573463" cy="1354137"/>
          </a:xfrm>
        </p:grpSpPr>
        <p:pic>
          <p:nvPicPr>
            <p:cNvPr id="8" name="Picture 2" descr="Картинка 164 из 10484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725" y="4656138"/>
              <a:ext cx="357346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Картинка 18 из 147509">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738" y="4681538"/>
              <a:ext cx="6794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Картинка 42 из 153564">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5450" y="5451475"/>
              <a:ext cx="8207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олилиния 10"/>
            <p:cNvSpPr/>
            <p:nvPr/>
          </p:nvSpPr>
          <p:spPr>
            <a:xfrm rot="425543">
              <a:off x="6486525" y="5256213"/>
              <a:ext cx="688975" cy="354012"/>
            </a:xfrm>
            <a:custGeom>
              <a:avLst/>
              <a:gdLst>
                <a:gd name="connsiteX0" fmla="*/ 843574 w 843574"/>
                <a:gd name="connsiteY0" fmla="*/ 190946 h 374497"/>
                <a:gd name="connsiteX1" fmla="*/ 357799 w 843574"/>
                <a:gd name="connsiteY1" fmla="*/ 446 h 374497"/>
                <a:gd name="connsiteX2" fmla="*/ 233974 w 843574"/>
                <a:gd name="connsiteY2" fmla="*/ 238571 h 374497"/>
                <a:gd name="connsiteX3" fmla="*/ 52999 w 843574"/>
                <a:gd name="connsiteY3" fmla="*/ 371921 h 374497"/>
                <a:gd name="connsiteX4" fmla="*/ 5374 w 843574"/>
                <a:gd name="connsiteY4" fmla="*/ 324296 h 374497"/>
                <a:gd name="connsiteX5" fmla="*/ 5374 w 843574"/>
                <a:gd name="connsiteY5" fmla="*/ 295721 h 374497"/>
                <a:gd name="connsiteX6" fmla="*/ 43474 w 843574"/>
                <a:gd name="connsiteY6" fmla="*/ 305246 h 374497"/>
                <a:gd name="connsiteX7" fmla="*/ 43474 w 843574"/>
                <a:gd name="connsiteY7" fmla="*/ 305246 h 37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3574" h="374497">
                  <a:moveTo>
                    <a:pt x="843574" y="190946"/>
                  </a:moveTo>
                  <a:cubicBezTo>
                    <a:pt x="651486" y="91727"/>
                    <a:pt x="459399" y="-7492"/>
                    <a:pt x="357799" y="446"/>
                  </a:cubicBezTo>
                  <a:cubicBezTo>
                    <a:pt x="256199" y="8383"/>
                    <a:pt x="284774" y="176658"/>
                    <a:pt x="233974" y="238571"/>
                  </a:cubicBezTo>
                  <a:cubicBezTo>
                    <a:pt x="183174" y="300484"/>
                    <a:pt x="91099" y="357634"/>
                    <a:pt x="52999" y="371921"/>
                  </a:cubicBezTo>
                  <a:cubicBezTo>
                    <a:pt x="14899" y="386208"/>
                    <a:pt x="13311" y="336996"/>
                    <a:pt x="5374" y="324296"/>
                  </a:cubicBezTo>
                  <a:cubicBezTo>
                    <a:pt x="-2563" y="311596"/>
                    <a:pt x="-976" y="298896"/>
                    <a:pt x="5374" y="295721"/>
                  </a:cubicBezTo>
                  <a:cubicBezTo>
                    <a:pt x="11724" y="292546"/>
                    <a:pt x="43474" y="305246"/>
                    <a:pt x="43474" y="305246"/>
                  </a:cubicBezTo>
                  <a:lnTo>
                    <a:pt x="43474" y="305246"/>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000">
                <a:solidFill>
                  <a:srgbClr val="FFFFFF"/>
                </a:solidFill>
              </a:endParaRPr>
            </a:p>
          </p:txBody>
        </p:sp>
      </p:grpSp>
      <p:sp>
        <p:nvSpPr>
          <p:cNvPr id="4" name="TextBox 3"/>
          <p:cNvSpPr txBox="1"/>
          <p:nvPr/>
        </p:nvSpPr>
        <p:spPr>
          <a:xfrm>
            <a:off x="755576" y="404664"/>
            <a:ext cx="799288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a:solidFill>
                  <a:srgbClr val="002060"/>
                </a:solidFill>
                <a:latin typeface="Arial" charset="0"/>
              </a:rPr>
              <a:t>Жанр итогового </a:t>
            </a:r>
            <a:r>
              <a:rPr lang="ru-RU" sz="2400" dirty="0" smtClean="0">
                <a:solidFill>
                  <a:srgbClr val="002060"/>
                </a:solidFill>
                <a:latin typeface="Arial" charset="0"/>
              </a:rPr>
              <a:t>сочинения</a:t>
            </a:r>
            <a:endParaRPr lang="ru-RU" sz="2400" dirty="0">
              <a:solidFill>
                <a:srgbClr val="002060"/>
              </a:solidFill>
              <a:latin typeface="Arial" charset="0"/>
            </a:endParaRPr>
          </a:p>
        </p:txBody>
      </p:sp>
      <p:sp>
        <p:nvSpPr>
          <p:cNvPr id="5" name="TextBox 4"/>
          <p:cNvSpPr txBox="1"/>
          <p:nvPr/>
        </p:nvSpPr>
        <p:spPr>
          <a:xfrm>
            <a:off x="251519" y="1700808"/>
            <a:ext cx="8634339" cy="1477328"/>
          </a:xfrm>
          <a:prstGeom prst="rect">
            <a:avLst/>
          </a:prstGeom>
          <a:solidFill>
            <a:schemeClr val="bg2">
              <a:lumMod val="60000"/>
              <a:lumOff val="40000"/>
            </a:schemeClr>
          </a:solidFill>
        </p:spPr>
        <p:txBody>
          <a:bodyPr wrap="square" rtlCol="0">
            <a:spAutoFit/>
          </a:bodyPr>
          <a:lstStyle/>
          <a:p>
            <a:pPr indent="360000" fontAlgn="base">
              <a:spcBef>
                <a:spcPct val="0"/>
              </a:spcBef>
              <a:spcAft>
                <a:spcPct val="0"/>
              </a:spcAft>
            </a:pPr>
            <a:r>
              <a:rPr lang="ru-RU" dirty="0" smtClean="0">
                <a:solidFill>
                  <a:srgbClr val="3F3F3F"/>
                </a:solidFill>
                <a:latin typeface="Arial" charset="0"/>
              </a:rPr>
              <a:t> </a:t>
            </a:r>
            <a:r>
              <a:rPr lang="ru-RU" dirty="0">
                <a:solidFill>
                  <a:srgbClr val="0D0575"/>
                </a:solidFill>
                <a:latin typeface="Arial" charset="0"/>
              </a:rPr>
              <a:t>В основе его тезис, требующий размышления, аргументации и развития. Целью, к которой устремляется рассуждение, является вывод, который не должен быть повторением тезиса. Рассуждение предполагает приращение изначального смысла. Вывод, хоть он и обращён к тезису, не должен повторять его. </a:t>
            </a:r>
          </a:p>
        </p:txBody>
      </p:sp>
      <p:sp>
        <p:nvSpPr>
          <p:cNvPr id="6" name="TextBox 5"/>
          <p:cNvSpPr txBox="1"/>
          <p:nvPr/>
        </p:nvSpPr>
        <p:spPr>
          <a:xfrm>
            <a:off x="1403648" y="1124744"/>
            <a:ext cx="6840760"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r>
              <a:rPr lang="ru-RU" b="1" dirty="0">
                <a:solidFill>
                  <a:srgbClr val="002060"/>
                </a:solidFill>
                <a:latin typeface="Arial" charset="0"/>
              </a:rPr>
              <a:t>Сочинение-рассуждение</a:t>
            </a:r>
          </a:p>
        </p:txBody>
      </p:sp>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3356992"/>
            <a:ext cx="3197117" cy="195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4" name="Рисунок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382425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577744"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a:solidFill>
                  <a:srgbClr val="0D0575"/>
                </a:solidFill>
                <a:latin typeface="Arial" panose="020B0604020202020204" pitchFamily="34" charset="0"/>
                <a:cs typeface="Arial" panose="020B0604020202020204" pitchFamily="34" charset="0"/>
              </a:rPr>
              <a:t>Жанр итогового сочинения</a:t>
            </a:r>
            <a:endParaRPr lang="ru-RU" sz="2400" dirty="0" smtClean="0">
              <a:solidFill>
                <a:srgbClr val="0D0575"/>
              </a:solidFill>
              <a:latin typeface="Arial" charset="0"/>
            </a:endParaRPr>
          </a:p>
        </p:txBody>
      </p:sp>
      <p:sp>
        <p:nvSpPr>
          <p:cNvPr id="5" name="TextBox 4"/>
          <p:cNvSpPr txBox="1"/>
          <p:nvPr/>
        </p:nvSpPr>
        <p:spPr>
          <a:xfrm>
            <a:off x="251520" y="3212976"/>
            <a:ext cx="7560840" cy="2054409"/>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buFont typeface="Arial" panose="020B0604020202020204" pitchFamily="34" charset="0"/>
              <a:buChar char="•"/>
            </a:pPr>
            <a:r>
              <a:rPr lang="ru-RU" sz="2000" dirty="0" smtClean="0">
                <a:solidFill>
                  <a:srgbClr val="0D0575"/>
                </a:solidFill>
                <a:latin typeface="Arial" charset="0"/>
              </a:rPr>
              <a:t>открытость </a:t>
            </a:r>
            <a:r>
              <a:rPr lang="ru-RU" sz="2000" dirty="0">
                <a:solidFill>
                  <a:srgbClr val="0D0575"/>
                </a:solidFill>
                <a:latin typeface="Arial" charset="0"/>
              </a:rPr>
              <a:t>автора, его самостоятельная субъективная позиция</a:t>
            </a:r>
          </a:p>
          <a:p>
            <a:pPr marL="342900" indent="-342900" fontAlgn="base">
              <a:spcBef>
                <a:spcPts val="300"/>
              </a:spcBef>
              <a:spcAft>
                <a:spcPct val="0"/>
              </a:spcAft>
              <a:buFont typeface="Arial" panose="020B0604020202020204" pitchFamily="34" charset="0"/>
              <a:buChar char="•"/>
            </a:pPr>
            <a:r>
              <a:rPr lang="ru-RU" sz="2000" dirty="0" smtClean="0">
                <a:solidFill>
                  <a:srgbClr val="0D0575"/>
                </a:solidFill>
                <a:latin typeface="Arial" charset="0"/>
              </a:rPr>
              <a:t>небольшой </a:t>
            </a:r>
            <a:r>
              <a:rPr lang="ru-RU" sz="2000" dirty="0">
                <a:solidFill>
                  <a:srgbClr val="0D0575"/>
                </a:solidFill>
                <a:latin typeface="Arial" charset="0"/>
              </a:rPr>
              <a:t>объём </a:t>
            </a:r>
          </a:p>
          <a:p>
            <a:pPr marL="342900" indent="-342900" fontAlgn="base">
              <a:spcBef>
                <a:spcPts val="300"/>
              </a:spcBef>
              <a:spcAft>
                <a:spcPct val="0"/>
              </a:spcAft>
              <a:buFont typeface="Arial" panose="020B0604020202020204" pitchFamily="34" charset="0"/>
              <a:buChar char="•"/>
            </a:pPr>
            <a:r>
              <a:rPr lang="ru-RU" sz="2000" dirty="0" smtClean="0">
                <a:solidFill>
                  <a:srgbClr val="0D0575"/>
                </a:solidFill>
                <a:latin typeface="Arial" charset="0"/>
              </a:rPr>
              <a:t>свободная </a:t>
            </a:r>
            <a:r>
              <a:rPr lang="ru-RU" sz="2000" dirty="0">
                <a:solidFill>
                  <a:srgbClr val="0D0575"/>
                </a:solidFill>
                <a:latin typeface="Arial" charset="0"/>
              </a:rPr>
              <a:t>композиция </a:t>
            </a:r>
          </a:p>
          <a:p>
            <a:pPr marL="342900" indent="-342900" fontAlgn="base">
              <a:spcBef>
                <a:spcPts val="300"/>
              </a:spcBef>
              <a:spcAft>
                <a:spcPct val="0"/>
              </a:spcAft>
              <a:buFont typeface="Arial" panose="020B0604020202020204" pitchFamily="34" charset="0"/>
              <a:buChar char="•"/>
            </a:pPr>
            <a:r>
              <a:rPr lang="ru-RU" sz="2000" dirty="0" smtClean="0">
                <a:solidFill>
                  <a:srgbClr val="0D0575"/>
                </a:solidFill>
                <a:latin typeface="Arial" charset="0"/>
              </a:rPr>
              <a:t>эмоциональность</a:t>
            </a:r>
            <a:r>
              <a:rPr lang="ru-RU" sz="2000" dirty="0">
                <a:solidFill>
                  <a:srgbClr val="0D0575"/>
                </a:solidFill>
                <a:latin typeface="Arial" charset="0"/>
              </a:rPr>
              <a:t>, образность речи, близость её к </a:t>
            </a:r>
            <a:r>
              <a:rPr lang="ru-RU" sz="2000" dirty="0" smtClean="0">
                <a:solidFill>
                  <a:srgbClr val="0D0575"/>
                </a:solidFill>
                <a:latin typeface="Arial" charset="0"/>
              </a:rPr>
              <a:t>разговорной</a:t>
            </a:r>
            <a:endParaRPr lang="ru-RU" sz="2000" dirty="0">
              <a:solidFill>
                <a:srgbClr val="0D0575"/>
              </a:solidFill>
              <a:latin typeface="Arial" charset="0"/>
            </a:endParaRPr>
          </a:p>
        </p:txBody>
      </p:sp>
      <p:sp>
        <p:nvSpPr>
          <p:cNvPr id="6" name="TextBox 5"/>
          <p:cNvSpPr txBox="1"/>
          <p:nvPr/>
        </p:nvSpPr>
        <p:spPr>
          <a:xfrm>
            <a:off x="251520"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8" name="TextBox 1"/>
          <p:cNvSpPr txBox="1">
            <a:spLocks noChangeArrowheads="1"/>
          </p:cNvSpPr>
          <p:nvPr/>
        </p:nvSpPr>
        <p:spPr bwMode="auto">
          <a:xfrm>
            <a:off x="611560" y="2492896"/>
            <a:ext cx="7776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ru-RU" altLang="ru-RU" sz="1600" b="1" dirty="0" smtClean="0">
                <a:solidFill>
                  <a:srgbClr val="0D0575"/>
                </a:solidFill>
              </a:rPr>
              <a:t>СВОЙСТВА ЭССЕ:</a:t>
            </a:r>
          </a:p>
        </p:txBody>
      </p:sp>
      <p:sp>
        <p:nvSpPr>
          <p:cNvPr id="2" name="Прямоугольник 1"/>
          <p:cNvSpPr/>
          <p:nvPr/>
        </p:nvSpPr>
        <p:spPr>
          <a:xfrm>
            <a:off x="251520" y="1124744"/>
            <a:ext cx="8712968" cy="1015663"/>
          </a:xfrm>
          <a:prstGeom prst="rect">
            <a:avLst/>
          </a:prstGeom>
          <a:solidFill>
            <a:srgbClr val="CCECFF"/>
          </a:solidFill>
          <a:ln>
            <a:solidFill>
              <a:srgbClr val="00FFFF"/>
            </a:solidFill>
          </a:ln>
        </p:spPr>
        <p:txBody>
          <a:bodyPr wrap="square">
            <a:spAutoFit/>
          </a:bodyPr>
          <a:lstStyle/>
          <a:p>
            <a:r>
              <a:rPr lang="ru-RU" sz="2000" b="1" i="1" dirty="0" smtClean="0">
                <a:solidFill>
                  <a:srgbClr val="0D0575"/>
                </a:solidFill>
              </a:rPr>
              <a:t>Эссе</a:t>
            </a:r>
            <a:r>
              <a:rPr lang="ru-RU" sz="2000" dirty="0" smtClean="0">
                <a:solidFill>
                  <a:srgbClr val="0D0575"/>
                </a:solidFill>
              </a:rPr>
              <a:t> — это рассуждение на выбранную тему, в котором главное не воспроизведение факта, а передача субъективных впечатлений, раздумий и ассоциаций. </a:t>
            </a:r>
          </a:p>
        </p:txBody>
      </p:sp>
      <p:sp>
        <p:nvSpPr>
          <p:cNvPr id="9" name="Прямоугольник 8"/>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0" name="Прямоугольник 9"/>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pic>
        <p:nvPicPr>
          <p:cNvPr id="13" name="Picture 4" descr="http://im8-tub-ru.yandex.net/i?id=139637818-0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107" y="2708920"/>
            <a:ext cx="1684893" cy="209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791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88640"/>
            <a:ext cx="8721760" cy="523220"/>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800" kern="0" dirty="0" err="1" smtClean="0">
                <a:solidFill>
                  <a:srgbClr val="0D0575"/>
                </a:solidFill>
                <a:latin typeface="Arial" panose="020B0604020202020204" pitchFamily="34" charset="0"/>
                <a:cs typeface="Arial" panose="020B0604020202020204" pitchFamily="34" charset="0"/>
              </a:rPr>
              <a:t>Надпредметный</a:t>
            </a:r>
            <a:r>
              <a:rPr lang="ru-RU" altLang="ru-RU" sz="2800" kern="0" dirty="0" smtClean="0">
                <a:solidFill>
                  <a:srgbClr val="0D0575"/>
                </a:solidFill>
                <a:latin typeface="Arial" panose="020B0604020202020204" pitchFamily="34" charset="0"/>
                <a:cs typeface="Arial" panose="020B0604020202020204" pitchFamily="34" charset="0"/>
              </a:rPr>
              <a:t> характер сочинения</a:t>
            </a:r>
            <a:endParaRPr lang="ru-RU" sz="2800" dirty="0" smtClean="0">
              <a:solidFill>
                <a:srgbClr val="0D0575"/>
              </a:solidFill>
              <a:latin typeface="Arial" charset="0"/>
            </a:endParaRPr>
          </a:p>
        </p:txBody>
      </p:sp>
      <p:sp>
        <p:nvSpPr>
          <p:cNvPr id="5" name="TextBox 4"/>
          <p:cNvSpPr txBox="1"/>
          <p:nvPr/>
        </p:nvSpPr>
        <p:spPr>
          <a:xfrm>
            <a:off x="611560" y="1916832"/>
            <a:ext cx="8070742" cy="2146742"/>
          </a:xfrm>
          <a:prstGeom prst="rect">
            <a:avLst/>
          </a:prstGeom>
          <a:solidFill>
            <a:schemeClr val="bg2">
              <a:lumMod val="40000"/>
              <a:lumOff val="60000"/>
            </a:schemeClr>
          </a:solidFill>
        </p:spPr>
        <p:txBody>
          <a:bodyPr wrap="square" rtlCol="0">
            <a:spAutoFit/>
          </a:bodyPr>
          <a:lstStyle/>
          <a:p>
            <a:pPr marL="342900" indent="-342900" algn="just" fontAlgn="base">
              <a:spcBef>
                <a:spcPts val="300"/>
              </a:spcBef>
              <a:spcAft>
                <a:spcPct val="0"/>
              </a:spcAft>
              <a:buFont typeface="Arial" panose="020B0604020202020204" pitchFamily="34" charset="0"/>
              <a:buChar char="•"/>
            </a:pPr>
            <a:r>
              <a:rPr lang="ru-RU" dirty="0" smtClean="0">
                <a:solidFill>
                  <a:srgbClr val="0D0575"/>
                </a:solidFill>
                <a:latin typeface="Arial" charset="0"/>
              </a:rPr>
              <a:t>факты</a:t>
            </a:r>
            <a:r>
              <a:rPr lang="ru-RU" dirty="0">
                <a:solidFill>
                  <a:srgbClr val="0D0575"/>
                </a:solidFill>
                <a:latin typeface="Arial" charset="0"/>
              </a:rPr>
              <a:t>, взятые из литературных (художественных, публицистических, научных) источников; </a:t>
            </a:r>
          </a:p>
          <a:p>
            <a:pPr marL="342900" indent="-342900" algn="just" fontAlgn="base">
              <a:spcBef>
                <a:spcPts val="300"/>
              </a:spcBef>
              <a:spcAft>
                <a:spcPct val="0"/>
              </a:spcAft>
              <a:buFont typeface="Arial" panose="020B0604020202020204" pitchFamily="34" charset="0"/>
              <a:buChar char="•"/>
            </a:pPr>
            <a:r>
              <a:rPr lang="ru-RU" dirty="0" smtClean="0">
                <a:solidFill>
                  <a:srgbClr val="0D0575"/>
                </a:solidFill>
                <a:latin typeface="Arial" charset="0"/>
              </a:rPr>
              <a:t>факты </a:t>
            </a:r>
            <a:r>
              <a:rPr lang="ru-RU" dirty="0">
                <a:solidFill>
                  <a:srgbClr val="0D0575"/>
                </a:solidFill>
                <a:latin typeface="Arial" charset="0"/>
              </a:rPr>
              <a:t>из биографий писателей, учёных, художников, исторических деятелей; </a:t>
            </a:r>
          </a:p>
          <a:p>
            <a:pPr marL="342900" indent="-342900" algn="just" fontAlgn="base">
              <a:spcBef>
                <a:spcPts val="300"/>
              </a:spcBef>
              <a:spcAft>
                <a:spcPct val="0"/>
              </a:spcAft>
              <a:buFont typeface="Arial" panose="020B0604020202020204" pitchFamily="34" charset="0"/>
              <a:buChar char="•"/>
            </a:pPr>
            <a:r>
              <a:rPr lang="ru-RU" dirty="0" smtClean="0">
                <a:solidFill>
                  <a:srgbClr val="0D0575"/>
                </a:solidFill>
                <a:latin typeface="Arial" charset="0"/>
              </a:rPr>
              <a:t>факты </a:t>
            </a:r>
            <a:r>
              <a:rPr lang="ru-RU" dirty="0">
                <a:solidFill>
                  <a:srgbClr val="0D0575"/>
                </a:solidFill>
                <a:latin typeface="Arial" charset="0"/>
              </a:rPr>
              <a:t>из вашей собственной биографии (если только вы не будете увлекаться ими); </a:t>
            </a:r>
          </a:p>
          <a:p>
            <a:pPr marL="342900" indent="-342900" algn="just" fontAlgn="base">
              <a:spcBef>
                <a:spcPts val="300"/>
              </a:spcBef>
              <a:spcAft>
                <a:spcPct val="0"/>
              </a:spcAft>
              <a:buFont typeface="Arial" panose="020B0604020202020204" pitchFamily="34" charset="0"/>
              <a:buChar char="•"/>
            </a:pPr>
            <a:r>
              <a:rPr lang="ru-RU" dirty="0" smtClean="0">
                <a:solidFill>
                  <a:srgbClr val="0D0575"/>
                </a:solidFill>
                <a:latin typeface="Arial" charset="0"/>
              </a:rPr>
              <a:t>результаты </a:t>
            </a:r>
            <a:r>
              <a:rPr lang="ru-RU" dirty="0">
                <a:solidFill>
                  <a:srgbClr val="0D0575"/>
                </a:solidFill>
                <a:latin typeface="Arial" charset="0"/>
              </a:rPr>
              <a:t>сопоставления фактов, логические умозаключения</a:t>
            </a:r>
            <a:r>
              <a:rPr lang="ru-RU" dirty="0">
                <a:solidFill>
                  <a:srgbClr val="3F3F3F"/>
                </a:solidFill>
                <a:latin typeface="Arial" charset="0"/>
              </a:rPr>
              <a:t>.</a:t>
            </a:r>
          </a:p>
        </p:txBody>
      </p:sp>
      <p:sp>
        <p:nvSpPr>
          <p:cNvPr id="6" name="TextBox 5"/>
          <p:cNvSpPr txBox="1"/>
          <p:nvPr/>
        </p:nvSpPr>
        <p:spPr>
          <a:xfrm flipV="1">
            <a:off x="460747" y="5229200"/>
            <a:ext cx="8683253"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51520" y="764704"/>
            <a:ext cx="8773857"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683568" y="1268760"/>
            <a:ext cx="7998733" cy="400110"/>
          </a:xfrm>
          <a:prstGeom prst="rect">
            <a:avLst/>
          </a:prstGeom>
        </p:spPr>
        <p:txBody>
          <a:bodyPr wrap="square">
            <a:spAutoFit/>
          </a:bodyPr>
          <a:lstStyle/>
          <a:p>
            <a:r>
              <a:rPr lang="ru-RU" sz="2000" b="1" dirty="0" smtClean="0">
                <a:solidFill>
                  <a:srgbClr val="0D0575"/>
                </a:solidFill>
              </a:rPr>
              <a:t>В качестве аргументов могут быть использованы:</a:t>
            </a:r>
            <a:endParaRPr lang="ru-RU" sz="2000" b="1" dirty="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9" y="692696"/>
            <a:ext cx="681694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fontAlgn="base">
              <a:spcBef>
                <a:spcPct val="0"/>
              </a:spcBef>
              <a:spcAft>
                <a:spcPct val="0"/>
              </a:spcAft>
            </a:pPr>
            <a:r>
              <a:rPr lang="ru-RU" b="1" dirty="0">
                <a:solidFill>
                  <a:srgbClr val="002060"/>
                </a:solidFill>
                <a:latin typeface="Arial" charset="0"/>
              </a:rPr>
              <a:t>Итоговое сочинение с «Просвещением</a:t>
            </a:r>
            <a:r>
              <a:rPr lang="ru-RU" b="1" dirty="0" smtClean="0">
                <a:solidFill>
                  <a:srgbClr val="002060"/>
                </a:solidFill>
                <a:latin typeface="Arial" charset="0"/>
              </a:rPr>
              <a:t>»</a:t>
            </a:r>
          </a:p>
          <a:p>
            <a:pPr algn="ctr" fontAlgn="base">
              <a:spcBef>
                <a:spcPct val="0"/>
              </a:spcBef>
              <a:spcAft>
                <a:spcPct val="0"/>
              </a:spcAft>
            </a:pPr>
            <a:r>
              <a:rPr lang="en-GB" dirty="0">
                <a:solidFill>
                  <a:srgbClr val="E5E4DF"/>
                </a:solidFill>
                <a:latin typeface="Arial" charset="0"/>
                <a:hlinkClick r:id="rId2"/>
              </a:rPr>
              <a:t>http://</a:t>
            </a:r>
            <a:r>
              <a:rPr lang="en-GB" dirty="0" smtClean="0">
                <a:solidFill>
                  <a:srgbClr val="E5E4DF"/>
                </a:solidFill>
                <a:latin typeface="Arial" charset="0"/>
                <a:hlinkClick r:id="rId2"/>
              </a:rPr>
              <a:t>www.prosv.ru/info.aspx?ob_no=43418</a:t>
            </a:r>
            <a:r>
              <a:rPr lang="ru-RU" dirty="0" smtClean="0">
                <a:solidFill>
                  <a:srgbClr val="E5E4DF"/>
                </a:solidFill>
                <a:latin typeface="Arial" charset="0"/>
              </a:rPr>
              <a:t> </a:t>
            </a:r>
            <a:endParaRPr lang="ru-RU" dirty="0">
              <a:solidFill>
                <a:srgbClr val="E5E4DF"/>
              </a:solidFill>
              <a:latin typeface="Arial" charset="0"/>
            </a:endParaRPr>
          </a:p>
        </p:txBody>
      </p:sp>
      <p:pic>
        <p:nvPicPr>
          <p:cNvPr id="2050" name="Picture 2" descr="http://prosv.ru/2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388" y="138615"/>
            <a:ext cx="1619834" cy="24074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3730" y="1537208"/>
            <a:ext cx="6816944"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spcBef>
                <a:spcPct val="0"/>
              </a:spcBef>
              <a:spcAft>
                <a:spcPct val="0"/>
              </a:spcAft>
            </a:pPr>
            <a:r>
              <a:rPr lang="ru-RU" sz="1600" b="1" dirty="0">
                <a:solidFill>
                  <a:srgbClr val="002060"/>
                </a:solidFill>
                <a:latin typeface="Arial" charset="0"/>
              </a:rPr>
              <a:t>Серия «</a:t>
            </a:r>
            <a:r>
              <a:rPr lang="ru-RU" sz="1600" b="1" dirty="0" smtClean="0">
                <a:solidFill>
                  <a:srgbClr val="002060"/>
                </a:solidFill>
                <a:latin typeface="Arial" charset="0"/>
              </a:rPr>
              <a:t>Учимся с</a:t>
            </a:r>
            <a:r>
              <a:rPr lang="ru-RU" sz="1600" b="1" dirty="0">
                <a:solidFill>
                  <a:srgbClr val="002060"/>
                </a:solidFill>
                <a:latin typeface="Arial" charset="0"/>
              </a:rPr>
              <a:t> „Просвещением</a:t>
            </a:r>
            <a:r>
              <a:rPr lang="ru-RU" sz="1600" b="1" dirty="0" smtClean="0">
                <a:solidFill>
                  <a:srgbClr val="002060"/>
                </a:solidFill>
                <a:latin typeface="Arial" charset="0"/>
              </a:rPr>
              <a:t>“/Просвещение“ – учителю».</a:t>
            </a:r>
            <a:r>
              <a:rPr lang="ru-RU" sz="1600" b="1" dirty="0">
                <a:solidFill>
                  <a:srgbClr val="002060"/>
                </a:solidFill>
                <a:latin typeface="Arial" charset="0"/>
              </a:rPr>
              <a:t> </a:t>
            </a:r>
            <a:br>
              <a:rPr lang="ru-RU" sz="1600" b="1" dirty="0">
                <a:solidFill>
                  <a:srgbClr val="002060"/>
                </a:solidFill>
                <a:latin typeface="Arial" charset="0"/>
              </a:rPr>
            </a:br>
            <a:r>
              <a:rPr lang="ru-RU" sz="1600" b="1" i="1" dirty="0">
                <a:solidFill>
                  <a:srgbClr val="3F3F3F"/>
                </a:solidFill>
                <a:latin typeface="Arial" charset="0"/>
              </a:rPr>
              <a:t>Щербакова О.И.</a:t>
            </a:r>
            <a:r>
              <a:rPr lang="ru-RU" sz="1600" b="1" dirty="0">
                <a:solidFill>
                  <a:srgbClr val="3F3F3F"/>
                </a:solidFill>
                <a:latin typeface="Arial" charset="0"/>
              </a:rPr>
              <a:t> </a:t>
            </a:r>
            <a:r>
              <a:rPr lang="ru-RU" sz="1600" b="1" dirty="0" smtClean="0">
                <a:solidFill>
                  <a:srgbClr val="3F3F3F"/>
                </a:solidFill>
                <a:latin typeface="Arial" charset="0"/>
              </a:rPr>
              <a:t>Виды </a:t>
            </a:r>
            <a:r>
              <a:rPr lang="ru-RU" sz="1600" b="1" dirty="0">
                <a:solidFill>
                  <a:srgbClr val="3F3F3F"/>
                </a:solidFill>
                <a:latin typeface="Arial" charset="0"/>
              </a:rPr>
              <a:t>сочинений по литературе. </a:t>
            </a:r>
            <a:endParaRPr lang="ru-RU" sz="1600" b="1" dirty="0" smtClean="0">
              <a:solidFill>
                <a:srgbClr val="3F3F3F"/>
              </a:solidFill>
              <a:latin typeface="Arial" charset="0"/>
            </a:endParaRPr>
          </a:p>
          <a:p>
            <a:pPr fontAlgn="base">
              <a:spcBef>
                <a:spcPct val="0"/>
              </a:spcBef>
              <a:spcAft>
                <a:spcPct val="0"/>
              </a:spcAft>
            </a:pPr>
            <a:r>
              <a:rPr lang="ru-RU" sz="1600" b="1" dirty="0" smtClean="0">
                <a:solidFill>
                  <a:srgbClr val="3F3F3F"/>
                </a:solidFill>
                <a:latin typeface="Arial" charset="0"/>
              </a:rPr>
              <a:t>10-11</a:t>
            </a:r>
            <a:r>
              <a:rPr lang="ru-RU" sz="1600" b="1" dirty="0">
                <a:solidFill>
                  <a:srgbClr val="3F3F3F"/>
                </a:solidFill>
                <a:latin typeface="Arial" charset="0"/>
              </a:rPr>
              <a:t> классы. </a:t>
            </a:r>
            <a:r>
              <a:rPr lang="ru-RU" sz="1600" dirty="0">
                <a:solidFill>
                  <a:srgbClr val="3F3F3F"/>
                </a:solidFill>
                <a:latin typeface="Arial" charset="0"/>
              </a:rPr>
              <a:t>Методическое пособие для </a:t>
            </a:r>
            <a:r>
              <a:rPr lang="ru-RU" sz="1600" dirty="0" smtClean="0">
                <a:solidFill>
                  <a:srgbClr val="3F3F3F"/>
                </a:solidFill>
                <a:latin typeface="Arial" charset="0"/>
              </a:rPr>
              <a:t>учителя</a:t>
            </a:r>
            <a:endParaRPr lang="ru-RU" sz="1600" dirty="0">
              <a:solidFill>
                <a:srgbClr val="3F3F3F"/>
              </a:solidFill>
              <a:latin typeface="Arial" charset="0"/>
            </a:endParaRPr>
          </a:p>
        </p:txBody>
      </p:sp>
      <p:pic>
        <p:nvPicPr>
          <p:cNvPr id="2052" name="Picture 4" descr="http://prosv.ru/201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88" y="1981491"/>
            <a:ext cx="1584911" cy="2311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3729" y="2546076"/>
            <a:ext cx="6816945" cy="109604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spcBef>
                <a:spcPct val="0"/>
              </a:spcBef>
              <a:spcAft>
                <a:spcPct val="0"/>
              </a:spcAft>
            </a:pPr>
            <a:r>
              <a:rPr lang="ru-RU" sz="1600" b="1" dirty="0">
                <a:solidFill>
                  <a:schemeClr val="tx2">
                    <a:lumMod val="75000"/>
                  </a:schemeClr>
                </a:solidFill>
                <a:latin typeface="Arial" charset="0"/>
              </a:rPr>
              <a:t>Серия «Учимся с «Просвещением</a:t>
            </a:r>
            <a:r>
              <a:rPr lang="ru-RU" sz="1600" b="1" dirty="0" smtClean="0">
                <a:solidFill>
                  <a:schemeClr val="tx2">
                    <a:lumMod val="75000"/>
                  </a:schemeClr>
                </a:solidFill>
                <a:latin typeface="Arial" charset="0"/>
              </a:rPr>
              <a:t>» /«</a:t>
            </a:r>
            <a:r>
              <a:rPr lang="ru-RU" sz="1600" b="1" dirty="0">
                <a:solidFill>
                  <a:schemeClr val="tx2">
                    <a:lumMod val="75000"/>
                  </a:schemeClr>
                </a:solidFill>
                <a:latin typeface="Arial" charset="0"/>
              </a:rPr>
              <a:t>Экзамен с «Просвещением</a:t>
            </a:r>
            <a:r>
              <a:rPr lang="ru-RU" sz="1600" b="1" dirty="0" smtClean="0">
                <a:solidFill>
                  <a:schemeClr val="tx2">
                    <a:lumMod val="75000"/>
                  </a:schemeClr>
                </a:solidFill>
                <a:latin typeface="Arial" charset="0"/>
              </a:rPr>
              <a:t>»</a:t>
            </a:r>
            <a:r>
              <a:rPr lang="ru-RU" sz="1600" b="1" dirty="0">
                <a:solidFill>
                  <a:schemeClr val="tx2">
                    <a:lumMod val="75000"/>
                  </a:schemeClr>
                </a:solidFill>
                <a:latin typeface="Arial" charset="0"/>
              </a:rPr>
              <a:t/>
            </a:r>
            <a:br>
              <a:rPr lang="ru-RU" sz="1600" b="1" dirty="0">
                <a:solidFill>
                  <a:schemeClr val="tx2">
                    <a:lumMod val="75000"/>
                  </a:schemeClr>
                </a:solidFill>
                <a:latin typeface="Arial" charset="0"/>
              </a:rPr>
            </a:br>
            <a:r>
              <a:rPr lang="ru-RU" sz="1600" b="1" i="1" dirty="0">
                <a:solidFill>
                  <a:schemeClr val="tx2">
                    <a:lumMod val="75000"/>
                  </a:schemeClr>
                </a:solidFill>
                <a:latin typeface="Arial" charset="0"/>
              </a:rPr>
              <a:t>Красовская С. И., </a:t>
            </a:r>
            <a:r>
              <a:rPr lang="ru-RU" sz="1600" b="1" i="1" dirty="0" err="1">
                <a:solidFill>
                  <a:schemeClr val="tx2">
                    <a:lumMod val="75000"/>
                  </a:schemeClr>
                </a:solidFill>
                <a:latin typeface="Arial" charset="0"/>
              </a:rPr>
              <a:t>Шутан</a:t>
            </a:r>
            <a:r>
              <a:rPr lang="ru-RU" sz="1600" b="1" i="1" dirty="0">
                <a:solidFill>
                  <a:schemeClr val="tx2">
                    <a:lumMod val="75000"/>
                  </a:schemeClr>
                </a:solidFill>
                <a:latin typeface="Arial" charset="0"/>
              </a:rPr>
              <a:t> М. И., Моисеева В. Г., </a:t>
            </a:r>
            <a:r>
              <a:rPr lang="ru-RU" sz="1600" b="1" i="1" dirty="0" err="1">
                <a:solidFill>
                  <a:schemeClr val="tx2">
                    <a:lumMod val="75000"/>
                  </a:schemeClr>
                </a:solidFill>
                <a:latin typeface="Arial" charset="0"/>
              </a:rPr>
              <a:t>Певак</a:t>
            </a:r>
            <a:r>
              <a:rPr lang="ru-RU" sz="1600" b="1" i="1" dirty="0">
                <a:solidFill>
                  <a:schemeClr val="tx2">
                    <a:lumMod val="75000"/>
                  </a:schemeClr>
                </a:solidFill>
                <a:latin typeface="Arial" charset="0"/>
              </a:rPr>
              <a:t> Е. А., </a:t>
            </a:r>
            <a:r>
              <a:rPr lang="ru-RU" sz="1600" b="1" i="1" dirty="0" err="1">
                <a:solidFill>
                  <a:schemeClr val="tx2">
                    <a:lumMod val="75000"/>
                  </a:schemeClr>
                </a:solidFill>
                <a:latin typeface="Arial" charset="0"/>
              </a:rPr>
              <a:t>Неретина</a:t>
            </a:r>
            <a:r>
              <a:rPr lang="ru-RU" sz="1600" b="1" i="1" dirty="0">
                <a:solidFill>
                  <a:schemeClr val="tx2">
                    <a:lumMod val="75000"/>
                  </a:schemeClr>
                </a:solidFill>
                <a:latin typeface="Arial" charset="0"/>
              </a:rPr>
              <a:t> Т. А</a:t>
            </a:r>
            <a:r>
              <a:rPr lang="ru-RU" sz="1600" b="1" i="1" dirty="0" smtClean="0">
                <a:solidFill>
                  <a:schemeClr val="tx2">
                    <a:lumMod val="75000"/>
                  </a:schemeClr>
                </a:solidFill>
                <a:latin typeface="Arial" charset="0"/>
              </a:rPr>
              <a:t>. </a:t>
            </a:r>
            <a:r>
              <a:rPr lang="ru-RU" sz="1600" b="1" dirty="0" smtClean="0">
                <a:solidFill>
                  <a:schemeClr val="tx2">
                    <a:lumMod val="75000"/>
                  </a:schemeClr>
                </a:solidFill>
                <a:latin typeface="Arial" charset="0"/>
              </a:rPr>
              <a:t>«</a:t>
            </a:r>
            <a:r>
              <a:rPr lang="ru-RU" sz="1600" b="1" dirty="0">
                <a:solidFill>
                  <a:schemeClr val="tx2">
                    <a:lumMod val="75000"/>
                  </a:schemeClr>
                </a:solidFill>
                <a:latin typeface="Arial" charset="0"/>
              </a:rPr>
              <a:t>Сочинение? Легко!». </a:t>
            </a:r>
            <a:r>
              <a:rPr lang="ru-RU" sz="1600" dirty="0">
                <a:solidFill>
                  <a:schemeClr val="tx2">
                    <a:lumMod val="75000"/>
                  </a:schemeClr>
                </a:solidFill>
                <a:latin typeface="Arial" charset="0"/>
              </a:rPr>
              <a:t>Пособие для учащихся общеобразовательных </a:t>
            </a:r>
            <a:r>
              <a:rPr lang="ru-RU" sz="1600" dirty="0" smtClean="0">
                <a:solidFill>
                  <a:schemeClr val="tx2">
                    <a:lumMod val="75000"/>
                  </a:schemeClr>
                </a:solidFill>
                <a:latin typeface="Arial" charset="0"/>
              </a:rPr>
              <a:t>организаций</a:t>
            </a:r>
            <a:endParaRPr lang="ru-RU" sz="1600" dirty="0">
              <a:solidFill>
                <a:schemeClr val="tx2">
                  <a:lumMod val="75000"/>
                </a:schemeClr>
              </a:solidFill>
              <a:latin typeface="Arial" charset="0"/>
            </a:endParaRPr>
          </a:p>
        </p:txBody>
      </p:sp>
      <p:pic>
        <p:nvPicPr>
          <p:cNvPr id="2054" name="Picture 6" descr="http://prosv.ru/201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331" y="3642123"/>
            <a:ext cx="1575711" cy="23985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23728" y="3789040"/>
            <a:ext cx="6816945"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spcBef>
                <a:spcPct val="0"/>
              </a:spcBef>
              <a:spcAft>
                <a:spcPct val="0"/>
              </a:spcAft>
            </a:pPr>
            <a:r>
              <a:rPr lang="ru-RU" sz="1600" b="1" dirty="0">
                <a:solidFill>
                  <a:schemeClr val="tx2">
                    <a:lumMod val="75000"/>
                  </a:schemeClr>
                </a:solidFill>
                <a:latin typeface="Arial" charset="0"/>
              </a:rPr>
              <a:t>Методические рекомендации по подготовке и проведению итогового сочинения </a:t>
            </a:r>
            <a:r>
              <a:rPr lang="ru-RU" sz="1600" b="1" dirty="0" smtClean="0">
                <a:solidFill>
                  <a:schemeClr val="tx2">
                    <a:lumMod val="75000"/>
                  </a:schemeClr>
                </a:solidFill>
                <a:latin typeface="Arial" charset="0"/>
              </a:rPr>
              <a:t>для </a:t>
            </a:r>
            <a:r>
              <a:rPr lang="ru-RU" sz="1600" b="1" dirty="0">
                <a:solidFill>
                  <a:schemeClr val="tx2">
                    <a:lumMod val="75000"/>
                  </a:schemeClr>
                </a:solidFill>
                <a:latin typeface="Arial" charset="0"/>
              </a:rPr>
              <a:t>образовательных организаций. </a:t>
            </a:r>
            <a:br>
              <a:rPr lang="ru-RU" sz="1600" b="1" dirty="0">
                <a:solidFill>
                  <a:schemeClr val="tx2">
                    <a:lumMod val="75000"/>
                  </a:schemeClr>
                </a:solidFill>
                <a:latin typeface="Arial" charset="0"/>
              </a:rPr>
            </a:br>
            <a:r>
              <a:rPr lang="ru-RU" sz="1600" dirty="0">
                <a:solidFill>
                  <a:schemeClr val="tx2">
                    <a:lumMod val="75000"/>
                  </a:schemeClr>
                </a:solidFill>
                <a:latin typeface="Arial" charset="0"/>
              </a:rPr>
              <a:t>Пособие для администрации школ, методистов, экспертов, участвующих в проверке сочинений, учителей. </a:t>
            </a:r>
          </a:p>
        </p:txBody>
      </p:sp>
      <p:sp>
        <p:nvSpPr>
          <p:cNvPr id="8" name="TextBox 7"/>
          <p:cNvSpPr txBox="1"/>
          <p:nvPr/>
        </p:nvSpPr>
        <p:spPr>
          <a:xfrm>
            <a:off x="2123730" y="5013176"/>
            <a:ext cx="6857847"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fontAlgn="base">
              <a:spcBef>
                <a:spcPct val="0"/>
              </a:spcBef>
              <a:spcAft>
                <a:spcPct val="0"/>
              </a:spcAft>
            </a:pPr>
            <a:r>
              <a:rPr lang="ru-RU" sz="1600" b="1" dirty="0">
                <a:solidFill>
                  <a:srgbClr val="002060"/>
                </a:solidFill>
                <a:latin typeface="Arial" charset="0"/>
              </a:rPr>
              <a:t>Электронные версии изданий </a:t>
            </a:r>
            <a:r>
              <a:rPr lang="ru-RU" sz="1600" b="1" dirty="0" smtClean="0">
                <a:solidFill>
                  <a:srgbClr val="002060"/>
                </a:solidFill>
                <a:latin typeface="Arial" charset="0"/>
              </a:rPr>
              <a:t>есть  в интернет-магазинах </a:t>
            </a:r>
            <a:r>
              <a:rPr lang="ru-RU" sz="1600" b="1" dirty="0">
                <a:solidFill>
                  <a:srgbClr val="002060"/>
                </a:solidFill>
                <a:latin typeface="Arial" charset="0"/>
              </a:rPr>
              <a:t>Издательского дома</a:t>
            </a:r>
            <a:r>
              <a:rPr lang="ru-RU" sz="1600" b="1" dirty="0">
                <a:solidFill>
                  <a:srgbClr val="002060"/>
                </a:solidFill>
                <a:latin typeface="Arial" charset="0"/>
                <a:hlinkClick r:id="rId6"/>
              </a:rPr>
              <a:t> </a:t>
            </a:r>
            <a:r>
              <a:rPr lang="ru-RU" sz="1600" dirty="0">
                <a:solidFill>
                  <a:srgbClr val="FF0000"/>
                </a:solidFill>
                <a:latin typeface="Arial" charset="0"/>
                <a:hlinkClick r:id="rId6"/>
              </a:rPr>
              <a:t>«</a:t>
            </a:r>
            <a:r>
              <a:rPr lang="ru-RU" dirty="0">
                <a:solidFill>
                  <a:srgbClr val="FF0000"/>
                </a:solidFill>
                <a:latin typeface="Arial" charset="0"/>
                <a:hlinkClick r:id="rId6"/>
              </a:rPr>
              <a:t>Первое сентября»</a:t>
            </a:r>
            <a:r>
              <a:rPr lang="ru-RU" sz="1600" b="1" dirty="0">
                <a:solidFill>
                  <a:srgbClr val="002060"/>
                </a:solidFill>
                <a:latin typeface="Arial" charset="0"/>
              </a:rPr>
              <a:t> и компании</a:t>
            </a:r>
            <a:r>
              <a:rPr lang="ru-RU" sz="1600" b="1" dirty="0">
                <a:solidFill>
                  <a:srgbClr val="002060"/>
                </a:solidFill>
                <a:latin typeface="Arial" charset="0"/>
                <a:hlinkClick r:id="rId7"/>
              </a:rPr>
              <a:t> «Азбука</a:t>
            </a:r>
            <a:r>
              <a:rPr lang="ru-RU" sz="1600" b="1" dirty="0" smtClean="0">
                <a:solidFill>
                  <a:srgbClr val="002060"/>
                </a:solidFill>
                <a:latin typeface="Arial" charset="0"/>
                <a:hlinkClick r:id="rId7"/>
              </a:rPr>
              <a:t>»</a:t>
            </a:r>
            <a:r>
              <a:rPr lang="ru-RU" sz="1600" b="1" dirty="0" smtClean="0">
                <a:solidFill>
                  <a:srgbClr val="002060"/>
                </a:solidFill>
                <a:latin typeface="Arial" charset="0"/>
              </a:rPr>
              <a:t>.</a:t>
            </a:r>
            <a:endParaRPr lang="ru-RU" sz="1600" b="1" dirty="0">
              <a:solidFill>
                <a:srgbClr val="002060"/>
              </a:solidFill>
              <a:latin typeface="Arial" charset="0"/>
            </a:endParaRPr>
          </a:p>
        </p:txBody>
      </p:sp>
      <p:sp>
        <p:nvSpPr>
          <p:cNvPr id="2" name="TextBox 1"/>
          <p:cNvSpPr txBox="1"/>
          <p:nvPr/>
        </p:nvSpPr>
        <p:spPr>
          <a:xfrm>
            <a:off x="2123730" y="138615"/>
            <a:ext cx="6872654"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02060"/>
                </a:solidFill>
                <a:latin typeface="Arial" charset="0"/>
              </a:rPr>
              <a:t>УЧЕБНЫЙ ГОД  2014-2015   </a:t>
            </a:r>
            <a:endParaRPr lang="ru-RU" sz="2400" dirty="0">
              <a:solidFill>
                <a:srgbClr val="002060"/>
              </a:solidFill>
              <a:latin typeface="Arial" charset="0"/>
            </a:endParaRPr>
          </a:p>
        </p:txBody>
      </p:sp>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5962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extLst>
      <p:ext uri="{BB962C8B-B14F-4D97-AF65-F5344CB8AC3E}">
        <p14:creationId xmlns:p14="http://schemas.microsoft.com/office/powerpoint/2010/main" val="2888264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988840"/>
            <a:ext cx="8358774" cy="2708434"/>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buFont typeface="Arial" panose="020B0604020202020204" pitchFamily="34" charset="0"/>
              <a:buChar char="•"/>
            </a:pPr>
            <a:r>
              <a:rPr lang="ru-RU" sz="3200" dirty="0" smtClean="0">
                <a:solidFill>
                  <a:srgbClr val="0D0575"/>
                </a:solidFill>
                <a:latin typeface="Arial" charset="0"/>
              </a:rPr>
              <a:t>Время</a:t>
            </a:r>
            <a:endParaRPr lang="ru-RU" sz="3200" dirty="0">
              <a:solidFill>
                <a:srgbClr val="0D0575"/>
              </a:solidFill>
              <a:latin typeface="Arial" charset="0"/>
            </a:endParaRPr>
          </a:p>
          <a:p>
            <a:pPr marL="342900" indent="-342900" fontAlgn="base">
              <a:spcBef>
                <a:spcPts val="300"/>
              </a:spcBef>
              <a:spcAft>
                <a:spcPct val="0"/>
              </a:spcAft>
              <a:buFont typeface="Arial" panose="020B0604020202020204" pitchFamily="34" charset="0"/>
              <a:buChar char="•"/>
            </a:pPr>
            <a:r>
              <a:rPr lang="ru-RU" sz="3200" dirty="0" smtClean="0">
                <a:solidFill>
                  <a:srgbClr val="0D0575"/>
                </a:solidFill>
                <a:latin typeface="Arial" charset="0"/>
              </a:rPr>
              <a:t>Путь</a:t>
            </a:r>
            <a:endParaRPr lang="ru-RU" sz="3200" dirty="0">
              <a:solidFill>
                <a:srgbClr val="0D0575"/>
              </a:solidFill>
              <a:latin typeface="Arial" charset="0"/>
            </a:endParaRPr>
          </a:p>
          <a:p>
            <a:pPr marL="342900" indent="-342900" fontAlgn="base">
              <a:spcBef>
                <a:spcPts val="300"/>
              </a:spcBef>
              <a:spcAft>
                <a:spcPct val="0"/>
              </a:spcAft>
              <a:buFont typeface="Arial" panose="020B0604020202020204" pitchFamily="34" charset="0"/>
              <a:buChar char="•"/>
            </a:pPr>
            <a:r>
              <a:rPr lang="ru-RU" sz="3200" dirty="0" smtClean="0">
                <a:solidFill>
                  <a:srgbClr val="0D0575"/>
                </a:solidFill>
                <a:latin typeface="Arial" charset="0"/>
              </a:rPr>
              <a:t>Дом</a:t>
            </a:r>
            <a:endParaRPr lang="ru-RU" sz="3200" dirty="0">
              <a:solidFill>
                <a:srgbClr val="0D0575"/>
              </a:solidFill>
              <a:latin typeface="Arial" charset="0"/>
            </a:endParaRPr>
          </a:p>
          <a:p>
            <a:pPr marL="342900" indent="-342900" fontAlgn="base">
              <a:spcBef>
                <a:spcPts val="300"/>
              </a:spcBef>
              <a:spcAft>
                <a:spcPct val="0"/>
              </a:spcAft>
              <a:buFont typeface="Arial" panose="020B0604020202020204" pitchFamily="34" charset="0"/>
              <a:buChar char="•"/>
            </a:pPr>
            <a:r>
              <a:rPr lang="ru-RU" sz="3200" dirty="0" smtClean="0">
                <a:solidFill>
                  <a:srgbClr val="0D0575"/>
                </a:solidFill>
                <a:latin typeface="Arial" charset="0"/>
              </a:rPr>
              <a:t>Любовь</a:t>
            </a:r>
            <a:endParaRPr lang="ru-RU" sz="3200" dirty="0">
              <a:solidFill>
                <a:srgbClr val="0D0575"/>
              </a:solidFill>
              <a:latin typeface="Arial" charset="0"/>
            </a:endParaRPr>
          </a:p>
          <a:p>
            <a:pPr marL="342900" indent="-342900" fontAlgn="base">
              <a:spcBef>
                <a:spcPts val="300"/>
              </a:spcBef>
              <a:spcAft>
                <a:spcPct val="0"/>
              </a:spcAft>
              <a:buFont typeface="Arial" panose="020B0604020202020204" pitchFamily="34" charset="0"/>
              <a:buChar char="•"/>
            </a:pPr>
            <a:r>
              <a:rPr lang="ru-RU" sz="3200" dirty="0" smtClean="0">
                <a:solidFill>
                  <a:srgbClr val="0D0575"/>
                </a:solidFill>
                <a:latin typeface="Arial" charset="0"/>
              </a:rPr>
              <a:t>Год </a:t>
            </a:r>
            <a:r>
              <a:rPr lang="ru-RU" sz="3200" dirty="0">
                <a:solidFill>
                  <a:srgbClr val="0D0575"/>
                </a:solidFill>
                <a:latin typeface="Arial" charset="0"/>
              </a:rPr>
              <a:t>литературы в России</a:t>
            </a:r>
          </a:p>
        </p:txBody>
      </p:sp>
      <p:sp>
        <p:nvSpPr>
          <p:cNvPr id="6" name="TextBox 5"/>
          <p:cNvSpPr txBox="1"/>
          <p:nvPr/>
        </p:nvSpPr>
        <p:spPr>
          <a:xfrm>
            <a:off x="251519" y="5013176"/>
            <a:ext cx="8640961"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395536" y="256872"/>
            <a:ext cx="8424936" cy="1200329"/>
          </a:xfrm>
          <a:prstGeom prst="rect">
            <a:avLst/>
          </a:prstGeom>
          <a:solidFill>
            <a:srgbClr val="CCECFF"/>
          </a:solidFill>
          <a:ln>
            <a:solidFill>
              <a:srgbClr val="00FFFF"/>
            </a:solidFill>
          </a:ln>
        </p:spPr>
        <p:txBody>
          <a:bodyPr wrap="square">
            <a:spAutoFit/>
          </a:bodyPr>
          <a:lstStyle/>
          <a:p>
            <a:pPr algn="just"/>
            <a:r>
              <a:rPr lang="ru-RU" sz="2400" b="1" dirty="0" smtClean="0">
                <a:solidFill>
                  <a:srgbClr val="0D0575"/>
                </a:solidFill>
              </a:rPr>
              <a:t>Выбор аргументов определяет тема рассуждения. В этом году будут предложены темы по пяти тематическим направлениям:</a:t>
            </a:r>
            <a:endParaRPr lang="ru-RU" sz="2400" b="1" dirty="0">
              <a:solidFill>
                <a:schemeClr val="bg1"/>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1778997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484784"/>
            <a:ext cx="8214758" cy="3901068"/>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buFont typeface="Arial" panose="020B0604020202020204" pitchFamily="34" charset="0"/>
              <a:buChar char="•"/>
            </a:pPr>
            <a:r>
              <a:rPr lang="ru-RU" sz="2000" dirty="0" smtClean="0">
                <a:solidFill>
                  <a:srgbClr val="0D0575"/>
                </a:solidFill>
                <a:latin typeface="Arial" charset="0"/>
              </a:rPr>
              <a:t>Тема </a:t>
            </a:r>
            <a:r>
              <a:rPr lang="ru-RU" sz="2000" dirty="0">
                <a:solidFill>
                  <a:srgbClr val="0D0575"/>
                </a:solidFill>
                <a:latin typeface="Arial" charset="0"/>
              </a:rPr>
              <a:t>сформулирована в виде вопроса, например: «Что значит жить, опережая время?» Если вы её выберете, вам надо будет написать сочинение-рассуждение — ответ на вопрос. </a:t>
            </a:r>
          </a:p>
          <a:p>
            <a:pPr marL="342900" indent="-342900" fontAlgn="base">
              <a:spcBef>
                <a:spcPts val="300"/>
              </a:spcBef>
              <a:spcAft>
                <a:spcPct val="0"/>
              </a:spcAft>
              <a:buFont typeface="Arial" panose="020B0604020202020204" pitchFamily="34" charset="0"/>
              <a:buChar char="•"/>
            </a:pPr>
            <a:r>
              <a:rPr lang="ru-RU" sz="2000" dirty="0" smtClean="0">
                <a:solidFill>
                  <a:srgbClr val="0D0575"/>
                </a:solidFill>
                <a:latin typeface="Arial" charset="0"/>
              </a:rPr>
              <a:t>Тема </a:t>
            </a:r>
            <a:r>
              <a:rPr lang="ru-RU" sz="2000" dirty="0">
                <a:solidFill>
                  <a:srgbClr val="0D0575"/>
                </a:solidFill>
                <a:latin typeface="Arial" charset="0"/>
              </a:rPr>
              <a:t>может носить дискуссионный характер, содержать внутри провокацию, например: «Чтение сделало Дон Кихота рыцарем, а вера в прочитанное сделала его сумасшедшим». (Б. Шоу), и тогда ваш выбор — рассуждение на дискуссионную тему. </a:t>
            </a:r>
          </a:p>
          <a:p>
            <a:pPr marL="342900" indent="-342900" fontAlgn="base">
              <a:spcBef>
                <a:spcPts val="300"/>
              </a:spcBef>
              <a:spcAft>
                <a:spcPct val="0"/>
              </a:spcAft>
              <a:buFont typeface="Arial" panose="020B0604020202020204" pitchFamily="34" charset="0"/>
              <a:buChar char="•"/>
            </a:pPr>
            <a:r>
              <a:rPr lang="ru-RU" sz="2000" dirty="0" smtClean="0">
                <a:solidFill>
                  <a:srgbClr val="0D0575"/>
                </a:solidFill>
                <a:latin typeface="Arial" charset="0"/>
              </a:rPr>
              <a:t>Тема </a:t>
            </a:r>
            <a:r>
              <a:rPr lang="ru-RU" sz="2000" dirty="0">
                <a:solidFill>
                  <a:srgbClr val="0D0575"/>
                </a:solidFill>
                <a:latin typeface="Arial" charset="0"/>
              </a:rPr>
              <a:t>может быть сформулирована как утверждение, запечатлённое в цитате, например: «Время собирать камни и время разбрасывать их» (Экклезиаст), и тогда </a:t>
            </a:r>
            <a:r>
              <a:rPr lang="ru-RU" sz="2000" dirty="0" smtClean="0">
                <a:solidFill>
                  <a:srgbClr val="0D0575"/>
                </a:solidFill>
                <a:latin typeface="Arial" charset="0"/>
              </a:rPr>
              <a:t>надо </a:t>
            </a:r>
            <a:r>
              <a:rPr lang="ru-RU" sz="2000" dirty="0">
                <a:solidFill>
                  <a:srgbClr val="0D0575"/>
                </a:solidFill>
                <a:latin typeface="Arial" charset="0"/>
              </a:rPr>
              <a:t>поставить к ней вопрос, обозначить проблему.</a:t>
            </a:r>
          </a:p>
          <a:p>
            <a:pPr marL="342900" indent="-342900" fontAlgn="base">
              <a:spcBef>
                <a:spcPts val="300"/>
              </a:spcBef>
              <a:spcAft>
                <a:spcPct val="0"/>
              </a:spcAft>
            </a:pPr>
            <a:endParaRPr lang="ru-RU" sz="2000" dirty="0">
              <a:solidFill>
                <a:srgbClr val="3F3F3F"/>
              </a:solidFill>
              <a:latin typeface="Arial" charset="0"/>
            </a:endParaRPr>
          </a:p>
        </p:txBody>
      </p:sp>
      <p:sp>
        <p:nvSpPr>
          <p:cNvPr id="6" name="TextBox 5"/>
          <p:cNvSpPr txBox="1"/>
          <p:nvPr/>
        </p:nvSpPr>
        <p:spPr>
          <a:xfrm>
            <a:off x="467545" y="5517232"/>
            <a:ext cx="8280920"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539552" y="764704"/>
            <a:ext cx="8136904" cy="461665"/>
          </a:xfrm>
          <a:prstGeom prst="rect">
            <a:avLst/>
          </a:prstGeom>
          <a:solidFill>
            <a:srgbClr val="CCECFF"/>
          </a:solidFill>
          <a:ln>
            <a:solidFill>
              <a:srgbClr val="00FFFF"/>
            </a:solidFill>
          </a:ln>
        </p:spPr>
        <p:txBody>
          <a:bodyPr wrap="square" rtlCol="0">
            <a:spAutoFit/>
          </a:bodyPr>
          <a:lstStyle/>
          <a:p>
            <a:pPr lvl="0" indent="450850" algn="ctr" fontAlgn="base">
              <a:spcBef>
                <a:spcPct val="0"/>
              </a:spcBef>
              <a:spcAft>
                <a:spcPct val="0"/>
              </a:spcAft>
            </a:pPr>
            <a:r>
              <a:rPr lang="ru-RU" sz="2400" b="1" i="1" dirty="0" smtClean="0">
                <a:solidFill>
                  <a:srgbClr val="0D0575"/>
                </a:solidFill>
                <a:latin typeface="Arial" pitchFamily="34" charset="0"/>
                <a:ea typeface="Times New Roman" pitchFamily="18" charset="0"/>
                <a:cs typeface="Arial" pitchFamily="34" charset="0"/>
              </a:rPr>
              <a:t>Типология тем</a:t>
            </a:r>
            <a:endParaRPr lang="ru-RU" sz="2400" dirty="0" smtClean="0">
              <a:solidFill>
                <a:srgbClr val="0D0575"/>
              </a:solidFill>
              <a:latin typeface="Arial" pitchFamily="34" charset="0"/>
              <a:cs typeface="Arial" pitchFamily="34"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3570536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268760"/>
            <a:ext cx="8358774" cy="4632037"/>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Что </a:t>
            </a:r>
            <a:r>
              <a:rPr lang="ru-RU" dirty="0">
                <a:solidFill>
                  <a:srgbClr val="0D0575"/>
                </a:solidFill>
                <a:latin typeface="Arial" charset="0"/>
              </a:rPr>
              <a:t>значит родиться не в своё время? / Что значит жить, опережая время? / Что значит «быть с веком наравне»?</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Как </a:t>
            </a:r>
            <a:r>
              <a:rPr lang="ru-RU" dirty="0">
                <a:solidFill>
                  <a:srgbClr val="0D0575"/>
                </a:solidFill>
                <a:latin typeface="Arial" charset="0"/>
              </a:rPr>
              <a:t>вы понимаете строки из Экклезиаста: «Время собирать камни и время разбрасывать их</a:t>
            </a:r>
            <a:r>
              <a:rPr lang="ru-RU" dirty="0" smtClean="0">
                <a:solidFill>
                  <a:srgbClr val="0D0575"/>
                </a:solidFill>
                <a:latin typeface="Arial" charset="0"/>
              </a:rPr>
              <a:t>»?</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Историческое </a:t>
            </a:r>
            <a:r>
              <a:rPr lang="ru-RU" dirty="0">
                <a:solidFill>
                  <a:srgbClr val="0D0575"/>
                </a:solidFill>
                <a:latin typeface="Arial" charset="0"/>
              </a:rPr>
              <a:t>время — стрела или вихрь (круг)?</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a:t>
            </a:r>
            <a:r>
              <a:rPr lang="ru-RU" dirty="0">
                <a:solidFill>
                  <a:srgbClr val="0D0575"/>
                </a:solidFill>
                <a:latin typeface="Arial" charset="0"/>
              </a:rPr>
              <a:t>Не оборачивается тот, кто идёт к звёздам» (Леонардо да Винчи)</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a:t>
            </a:r>
            <a:r>
              <a:rPr lang="ru-RU" dirty="0">
                <a:solidFill>
                  <a:srgbClr val="0D0575"/>
                </a:solidFill>
                <a:latin typeface="Arial" charset="0"/>
              </a:rPr>
              <a:t>У каждого из нас есть только одно истинное призвание – это найти путь к себе» (Герман Гессе)</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Мой </a:t>
            </a:r>
            <a:r>
              <a:rPr lang="ru-RU" dirty="0">
                <a:solidFill>
                  <a:srgbClr val="0D0575"/>
                </a:solidFill>
                <a:latin typeface="Arial" charset="0"/>
              </a:rPr>
              <a:t>дом – это я.</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a:t>
            </a:r>
            <a:r>
              <a:rPr lang="ru-RU" dirty="0">
                <a:solidFill>
                  <a:srgbClr val="0D0575"/>
                </a:solidFill>
                <a:latin typeface="Arial" charset="0"/>
              </a:rPr>
              <a:t>Всё движется любовью…» (О. Э. Мандельштам)</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Любить </a:t>
            </a:r>
            <a:r>
              <a:rPr lang="ru-RU" dirty="0">
                <a:solidFill>
                  <a:srgbClr val="0D0575"/>
                </a:solidFill>
                <a:latin typeface="Arial" charset="0"/>
              </a:rPr>
              <a:t>или быть любимым?</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a:t>
            </a:r>
            <a:r>
              <a:rPr lang="ru-RU" dirty="0">
                <a:solidFill>
                  <a:srgbClr val="0D0575"/>
                </a:solidFill>
                <a:latin typeface="Arial" charset="0"/>
              </a:rPr>
              <a:t>Скажи, что ты читаешь, и я скажу, кто ты» (Ш. Блан)</a:t>
            </a:r>
          </a:p>
          <a:p>
            <a:pPr marL="342900" indent="-342900" fontAlgn="base">
              <a:spcBef>
                <a:spcPts val="300"/>
              </a:spcBef>
              <a:spcAft>
                <a:spcPct val="0"/>
              </a:spcAft>
              <a:buFont typeface="Arial" panose="020B0604020202020204" pitchFamily="34" charset="0"/>
              <a:buChar char="•"/>
            </a:pPr>
            <a:r>
              <a:rPr lang="ru-RU" dirty="0" smtClean="0">
                <a:solidFill>
                  <a:srgbClr val="0D0575"/>
                </a:solidFill>
                <a:latin typeface="Arial" charset="0"/>
              </a:rPr>
              <a:t>«</a:t>
            </a:r>
            <a:r>
              <a:rPr lang="ru-RU" dirty="0">
                <a:solidFill>
                  <a:srgbClr val="0D0575"/>
                </a:solidFill>
                <a:latin typeface="Arial" charset="0"/>
              </a:rPr>
              <a:t>Есть преступления хуже, чем сжигать книги. Например – не читать их» (Р. </a:t>
            </a:r>
            <a:r>
              <a:rPr lang="ru-RU" dirty="0" err="1">
                <a:solidFill>
                  <a:srgbClr val="0D0575"/>
                </a:solidFill>
                <a:latin typeface="Arial" charset="0"/>
              </a:rPr>
              <a:t>Брэдбери</a:t>
            </a:r>
            <a:r>
              <a:rPr lang="ru-RU" dirty="0">
                <a:solidFill>
                  <a:srgbClr val="0D0575"/>
                </a:solidFill>
                <a:latin typeface="Arial" charset="0"/>
              </a:rPr>
              <a:t>) </a:t>
            </a:r>
          </a:p>
          <a:p>
            <a:pPr marL="342900" indent="-342900" fontAlgn="base">
              <a:spcBef>
                <a:spcPts val="300"/>
              </a:spcBef>
              <a:spcAft>
                <a:spcPct val="0"/>
              </a:spcAft>
              <a:buFont typeface="Arial" panose="020B0604020202020204" pitchFamily="34" charset="0"/>
              <a:buChar char="•"/>
            </a:pPr>
            <a:endParaRPr lang="ru-RU" dirty="0">
              <a:solidFill>
                <a:srgbClr val="3F3F3F"/>
              </a:solidFill>
              <a:latin typeface="Arial" charset="0"/>
            </a:endParaRPr>
          </a:p>
        </p:txBody>
      </p:sp>
      <p:sp>
        <p:nvSpPr>
          <p:cNvPr id="6" name="TextBox 5"/>
          <p:cNvSpPr txBox="1"/>
          <p:nvPr/>
        </p:nvSpPr>
        <p:spPr>
          <a:xfrm>
            <a:off x="323528" y="5517232"/>
            <a:ext cx="8424937"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262639" y="256872"/>
            <a:ext cx="8413817" cy="830997"/>
          </a:xfrm>
          <a:prstGeom prst="rect">
            <a:avLst/>
          </a:prstGeom>
          <a:solidFill>
            <a:srgbClr val="CCECFF"/>
          </a:solidFill>
          <a:ln>
            <a:solidFill>
              <a:srgbClr val="00FFFF"/>
            </a:solidFill>
          </a:ln>
        </p:spPr>
        <p:txBody>
          <a:bodyPr wrap="square">
            <a:spAutoFit/>
          </a:bodyPr>
          <a:lstStyle/>
          <a:p>
            <a:r>
              <a:rPr lang="ru-RU" sz="2400" b="1" dirty="0">
                <a:solidFill>
                  <a:srgbClr val="0D0575"/>
                </a:solidFill>
              </a:rPr>
              <a:t>Примеры тем по тематическим направлениям: «Время», «Путь», «Дом», «Любовь», «Год литературы в России</a:t>
            </a:r>
            <a:r>
              <a:rPr lang="ru-RU" sz="2400" b="1" dirty="0" smtClean="0">
                <a:solidFill>
                  <a:srgbClr val="0D0575"/>
                </a:solidFill>
              </a:rPr>
              <a:t>»</a:t>
            </a:r>
            <a:endParaRPr lang="ru-RU" sz="2400" b="1" dirty="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427267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a:solidFill>
                  <a:srgbClr val="0D0575"/>
                </a:solidFill>
                <a:latin typeface="Arial" panose="020B0604020202020204" pitchFamily="34" charset="0"/>
                <a:cs typeface="Arial" panose="020B0604020202020204" pitchFamily="34" charset="0"/>
              </a:rPr>
              <a:t>Алгоритм работы над </a:t>
            </a:r>
            <a:r>
              <a:rPr lang="ru-RU" altLang="ru-RU" sz="2400" kern="0" dirty="0" smtClean="0">
                <a:solidFill>
                  <a:srgbClr val="0D0575"/>
                </a:solidFill>
                <a:latin typeface="Arial" panose="020B0604020202020204" pitchFamily="34" charset="0"/>
                <a:cs typeface="Arial" panose="020B0604020202020204" pitchFamily="34" charset="0"/>
              </a:rPr>
              <a:t>сочинением</a:t>
            </a:r>
            <a:endParaRPr lang="ru-RU" sz="2400" dirty="0" smtClean="0">
              <a:solidFill>
                <a:srgbClr val="0D0575"/>
              </a:solidFill>
              <a:latin typeface="Arial" charset="0"/>
            </a:endParaRPr>
          </a:p>
        </p:txBody>
      </p:sp>
      <p:sp>
        <p:nvSpPr>
          <p:cNvPr id="5" name="TextBox 4"/>
          <p:cNvSpPr txBox="1"/>
          <p:nvPr/>
        </p:nvSpPr>
        <p:spPr>
          <a:xfrm>
            <a:off x="251520" y="836712"/>
            <a:ext cx="8712968" cy="4551311"/>
          </a:xfrm>
          <a:prstGeom prst="rect">
            <a:avLst/>
          </a:prstGeom>
          <a:solidFill>
            <a:schemeClr val="bg2">
              <a:lumMod val="40000"/>
              <a:lumOff val="60000"/>
            </a:schemeClr>
          </a:solidFill>
        </p:spPr>
        <p:txBody>
          <a:bodyPr wrap="square" rtlCol="0">
            <a:spAutoFit/>
          </a:bodyPr>
          <a:lstStyle/>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Выберите одну из предложенных тем. </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Сформулируйте главную мысль вашего сочинения, она же — первый тезис, который вы поместите во вступление. Для того чтобы её сформулировать, её надо увидеть в теме, «зацепившись» за ключевое слово или слова. Помощниками вам здесь могут быть пословицы, поговорки, фразеологизмы, афоризмы, словарные статьи из толкового словаря, энциклопедии, </a:t>
            </a:r>
            <a:r>
              <a:rPr lang="ru-RU" sz="1400" dirty="0" err="1">
                <a:solidFill>
                  <a:srgbClr val="0D0575"/>
                </a:solidFill>
                <a:latin typeface="Times New Roman"/>
                <a:ea typeface="Calibri"/>
                <a:cs typeface="Times New Roman"/>
              </a:rPr>
              <a:t>википедии</a:t>
            </a:r>
            <a:r>
              <a:rPr lang="ru-RU" sz="1400" dirty="0">
                <a:solidFill>
                  <a:srgbClr val="0D0575"/>
                </a:solidFill>
                <a:latin typeface="Times New Roman"/>
                <a:ea typeface="Calibri"/>
                <a:cs typeface="Times New Roman"/>
              </a:rPr>
              <a:t>. Подумайте, что именно вы будете утверждать, доказывать или опровергать. Подумайте, есть ли к вашему тезису антитезис.</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Напишите вступление. Оно не должно быть большим — до пяти предложений. </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Продумайте, какие аргументы вы приведёте для доказательства своей мысли; сформулируйте их для себя.</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Подумайте, есть ли в ваших доказательствах слабое звено; представьте, какие аргументы мог бы привести ваш воображаемый оппонент и что бы вы ему ответили.</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Подумайте, какие литературные тексты могли бы помочь вам быть убедительными в доказательствах. </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Изложите всё на бумаге и проверьте себя</a:t>
            </a:r>
            <a:r>
              <a:rPr lang="ru-RU" sz="1400" dirty="0" smtClean="0">
                <a:solidFill>
                  <a:srgbClr val="0D0575"/>
                </a:solidFill>
                <a:latin typeface="Times New Roman"/>
                <a:ea typeface="Calibri"/>
                <a:cs typeface="Times New Roman"/>
              </a:rPr>
              <a:t>.</a:t>
            </a:r>
            <a:endParaRPr lang="ru-RU" sz="1400" dirty="0">
              <a:solidFill>
                <a:srgbClr val="0D0575"/>
              </a:solidFill>
              <a:latin typeface="Calibri"/>
              <a:ea typeface="Calibri"/>
              <a:cs typeface="Times New Roman"/>
            </a:endParaRPr>
          </a:p>
        </p:txBody>
      </p:sp>
      <p:sp>
        <p:nvSpPr>
          <p:cNvPr id="6" name="TextBox 5"/>
          <p:cNvSpPr txBox="1"/>
          <p:nvPr/>
        </p:nvSpPr>
        <p:spPr>
          <a:xfrm>
            <a:off x="323528" y="5445224"/>
            <a:ext cx="8640961"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1190996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340768"/>
            <a:ext cx="8568952" cy="2454518"/>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i="1" dirty="0">
                <a:solidFill>
                  <a:srgbClr val="0D0575"/>
                </a:solidFill>
                <a:latin typeface="Arial" charset="0"/>
              </a:rPr>
              <a:t>Опираясь на значения фразеологизма «в своё время» и на название темы, сформулируйте главный тезис будущего сочинения. </a:t>
            </a:r>
          </a:p>
          <a:p>
            <a:pPr marL="342900" indent="-342900" algn="just" fontAlgn="base">
              <a:spcBef>
                <a:spcPts val="300"/>
              </a:spcBef>
              <a:spcAft>
                <a:spcPct val="0"/>
              </a:spcAft>
            </a:pPr>
            <a:r>
              <a:rPr lang="ru-RU" b="1" i="1" dirty="0">
                <a:solidFill>
                  <a:srgbClr val="0D0575"/>
                </a:solidFill>
                <a:latin typeface="Arial" charset="0"/>
              </a:rPr>
              <a:t>Подсказка</a:t>
            </a:r>
            <a:r>
              <a:rPr lang="ru-RU" dirty="0">
                <a:solidFill>
                  <a:srgbClr val="0D0575"/>
                </a:solidFill>
                <a:latin typeface="Arial" charset="0"/>
              </a:rPr>
              <a:t>:</a:t>
            </a:r>
          </a:p>
          <a:p>
            <a:pPr indent="-342900" algn="just" fontAlgn="base">
              <a:spcBef>
                <a:spcPts val="300"/>
              </a:spcBef>
              <a:spcAft>
                <a:spcPct val="0"/>
              </a:spcAft>
            </a:pPr>
            <a:r>
              <a:rPr lang="ru-RU" i="1" dirty="0">
                <a:solidFill>
                  <a:srgbClr val="0D0575"/>
                </a:solidFill>
                <a:latin typeface="Arial" charset="0"/>
              </a:rPr>
              <a:t>Например, так</a:t>
            </a:r>
            <a:r>
              <a:rPr lang="ru-RU" dirty="0">
                <a:solidFill>
                  <a:srgbClr val="0D0575"/>
                </a:solidFill>
                <a:latin typeface="Arial" charset="0"/>
              </a:rPr>
              <a:t>: Родиться не в своё время — значит родиться несвоевременно — раньше или позже, чем надо было бы. Обычно так говорят о людях гениальных, намного опередивших своё время, своих современников.</a:t>
            </a:r>
          </a:p>
          <a:p>
            <a:pPr marL="342900" indent="-342900" fontAlgn="base">
              <a:spcBef>
                <a:spcPts val="300"/>
              </a:spcBef>
              <a:spcAft>
                <a:spcPct val="0"/>
              </a:spcAft>
              <a:buFont typeface="Arial" panose="020B0604020202020204" pitchFamily="34" charset="0"/>
              <a:buChar char="•"/>
            </a:pPr>
            <a:endParaRPr lang="ru-RU" sz="2000" dirty="0">
              <a:solidFill>
                <a:srgbClr val="3F3F3F"/>
              </a:solidFill>
              <a:latin typeface="Arial" charset="0"/>
            </a:endParaRPr>
          </a:p>
        </p:txBody>
      </p:sp>
      <p:sp>
        <p:nvSpPr>
          <p:cNvPr id="6" name="TextBox 5"/>
          <p:cNvSpPr txBox="1"/>
          <p:nvPr/>
        </p:nvSpPr>
        <p:spPr>
          <a:xfrm>
            <a:off x="107504" y="5517232"/>
            <a:ext cx="8892481"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907704" y="836712"/>
            <a:ext cx="6774597" cy="461665"/>
          </a:xfrm>
          <a:prstGeom prst="rect">
            <a:avLst/>
          </a:prstGeom>
        </p:spPr>
        <p:txBody>
          <a:bodyPr wrap="square">
            <a:spAutoFit/>
          </a:bodyPr>
          <a:lstStyle/>
          <a:p>
            <a:r>
              <a:rPr lang="ru-RU" sz="2400" b="1" i="1" dirty="0" smtClean="0">
                <a:solidFill>
                  <a:srgbClr val="0D0575"/>
                </a:solidFill>
              </a:rPr>
              <a:t>Задание</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107504" y="116632"/>
            <a:ext cx="8865776"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pic>
        <p:nvPicPr>
          <p:cNvPr id="8" name="Picture 6" descr="Картинка 196 из 1820">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05064"/>
            <a:ext cx="244889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0" name="Прямоугольник 9"/>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1093601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916832"/>
            <a:ext cx="8070742" cy="2185214"/>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i="1" dirty="0" smtClean="0">
                <a:solidFill>
                  <a:srgbClr val="0D0575"/>
                </a:solidFill>
                <a:latin typeface="Arial" charset="0"/>
              </a:rPr>
              <a:t>Подумайте </a:t>
            </a:r>
            <a:r>
              <a:rPr lang="ru-RU" i="1" dirty="0">
                <a:solidFill>
                  <a:srgbClr val="0D0575"/>
                </a:solidFill>
                <a:latin typeface="Arial" charset="0"/>
              </a:rPr>
              <a:t>над антитезисом, что можно противопоставить вашему тезису, запишите его</a:t>
            </a:r>
            <a:r>
              <a:rPr lang="ru-RU" dirty="0">
                <a:solidFill>
                  <a:srgbClr val="0D0575"/>
                </a:solidFill>
                <a:latin typeface="Arial" charset="0"/>
              </a:rPr>
              <a:t>.</a:t>
            </a:r>
          </a:p>
          <a:p>
            <a:pPr marL="342900" indent="-342900" algn="just" fontAlgn="base">
              <a:spcBef>
                <a:spcPts val="300"/>
              </a:spcBef>
              <a:spcAft>
                <a:spcPct val="0"/>
              </a:spcAft>
            </a:pPr>
            <a:r>
              <a:rPr lang="ru-RU" b="1" i="1" dirty="0">
                <a:solidFill>
                  <a:srgbClr val="0D0575"/>
                </a:solidFill>
                <a:latin typeface="Arial" charset="0"/>
              </a:rPr>
              <a:t>Подсказка</a:t>
            </a:r>
            <a:r>
              <a:rPr lang="ru-RU" dirty="0">
                <a:solidFill>
                  <a:srgbClr val="0D0575"/>
                </a:solidFill>
                <a:latin typeface="Arial" charset="0"/>
              </a:rPr>
              <a:t>:</a:t>
            </a:r>
          </a:p>
          <a:p>
            <a:pPr marL="342900" indent="-342900" algn="just" fontAlgn="base">
              <a:spcBef>
                <a:spcPts val="300"/>
              </a:spcBef>
              <a:spcAft>
                <a:spcPct val="0"/>
              </a:spcAft>
            </a:pPr>
            <a:r>
              <a:rPr lang="ru-RU" dirty="0">
                <a:solidFill>
                  <a:srgbClr val="0D0575"/>
                </a:solidFill>
                <a:latin typeface="Arial" charset="0"/>
              </a:rPr>
              <a:t>Возможно, вам помогут вопросы: </a:t>
            </a:r>
            <a:endParaRPr lang="ru-RU" dirty="0" smtClean="0">
              <a:solidFill>
                <a:srgbClr val="0D0575"/>
              </a:solidFill>
              <a:latin typeface="Arial" charset="0"/>
            </a:endParaRPr>
          </a:p>
          <a:p>
            <a:pPr indent="-342900" algn="just" fontAlgn="base">
              <a:spcBef>
                <a:spcPts val="300"/>
              </a:spcBef>
              <a:spcAft>
                <a:spcPct val="0"/>
              </a:spcAft>
            </a:pPr>
            <a:r>
              <a:rPr lang="ru-RU" i="1" dirty="0" smtClean="0">
                <a:solidFill>
                  <a:srgbClr val="0D0575"/>
                </a:solidFill>
                <a:latin typeface="Arial" charset="0"/>
              </a:rPr>
              <a:t>А </a:t>
            </a:r>
            <a:r>
              <a:rPr lang="ru-RU" i="1" dirty="0">
                <a:solidFill>
                  <a:srgbClr val="0D0575"/>
                </a:solidFill>
                <a:latin typeface="Arial" charset="0"/>
              </a:rPr>
              <a:t>можно ли, действительно, родиться не в своё время? </a:t>
            </a:r>
            <a:endParaRPr lang="ru-RU" i="1" dirty="0" smtClean="0">
              <a:solidFill>
                <a:srgbClr val="0D0575"/>
              </a:solidFill>
              <a:latin typeface="Arial" charset="0"/>
            </a:endParaRPr>
          </a:p>
          <a:p>
            <a:pPr indent="-342900" algn="just" fontAlgn="base">
              <a:spcBef>
                <a:spcPts val="300"/>
              </a:spcBef>
              <a:spcAft>
                <a:spcPct val="0"/>
              </a:spcAft>
            </a:pPr>
            <a:r>
              <a:rPr lang="ru-RU" i="1" dirty="0" smtClean="0">
                <a:solidFill>
                  <a:srgbClr val="0D0575"/>
                </a:solidFill>
                <a:latin typeface="Arial" charset="0"/>
              </a:rPr>
              <a:t>Кто </a:t>
            </a:r>
            <a:r>
              <a:rPr lang="ru-RU" i="1" dirty="0">
                <a:solidFill>
                  <a:srgbClr val="0D0575"/>
                </a:solidFill>
                <a:latin typeface="Arial" charset="0"/>
              </a:rPr>
              <a:t>и когда решает, своевременно или нет, родился тот или иной человек</a:t>
            </a:r>
            <a:r>
              <a:rPr lang="ru-RU" i="1" dirty="0" smtClean="0">
                <a:solidFill>
                  <a:srgbClr val="0D0575"/>
                </a:solidFill>
                <a:latin typeface="Arial" charset="0"/>
              </a:rPr>
              <a:t>?</a:t>
            </a:r>
            <a:endParaRPr lang="ru-RU" i="1" dirty="0">
              <a:solidFill>
                <a:srgbClr val="0D0575"/>
              </a:solidFill>
              <a:latin typeface="Arial" charset="0"/>
            </a:endParaRPr>
          </a:p>
        </p:txBody>
      </p:sp>
      <p:sp>
        <p:nvSpPr>
          <p:cNvPr id="6" name="TextBox 5"/>
          <p:cNvSpPr txBox="1"/>
          <p:nvPr/>
        </p:nvSpPr>
        <p:spPr>
          <a:xfrm>
            <a:off x="251519" y="5229200"/>
            <a:ext cx="8784977"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62639" y="764704"/>
            <a:ext cx="870184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683568" y="1268760"/>
            <a:ext cx="7998733" cy="461665"/>
          </a:xfrm>
          <a:prstGeom prst="rect">
            <a:avLst/>
          </a:prstGeom>
        </p:spPr>
        <p:txBody>
          <a:bodyPr wrap="square">
            <a:spAutoFit/>
          </a:bodyPr>
          <a:lstStyle/>
          <a:p>
            <a:r>
              <a:rPr lang="ru-RU" sz="2400" b="1" i="1" dirty="0" smtClean="0">
                <a:solidFill>
                  <a:srgbClr val="0D0575"/>
                </a:solidFill>
              </a:rPr>
              <a:t>Задание</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9" name="Прямоугольник 8"/>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0" name="Прямоугольник 9"/>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extLst>
      <p:ext uri="{BB962C8B-B14F-4D97-AF65-F5344CB8AC3E}">
        <p14:creationId xmlns:p14="http://schemas.microsoft.com/office/powerpoint/2010/main" val="3837740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628800"/>
            <a:ext cx="8286766" cy="3323987"/>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i="1" dirty="0" smtClean="0">
                <a:solidFill>
                  <a:srgbClr val="0D0575"/>
                </a:solidFill>
                <a:latin typeface="Arial" charset="0"/>
              </a:rPr>
              <a:t>Продумайте</a:t>
            </a:r>
            <a:r>
              <a:rPr lang="ru-RU" i="1" dirty="0">
                <a:solidFill>
                  <a:srgbClr val="0D0575"/>
                </a:solidFill>
                <a:latin typeface="Arial" charset="0"/>
              </a:rPr>
              <a:t>, какие аргументы вы приведёте для доказательства своей мысли; сформулируйте их. Возможно, вам помогут следующие факты</a:t>
            </a:r>
            <a:r>
              <a:rPr lang="ru-RU" dirty="0">
                <a:solidFill>
                  <a:srgbClr val="0D0575"/>
                </a:solidFill>
                <a:latin typeface="Arial" charset="0"/>
              </a:rPr>
              <a:t>:</a:t>
            </a:r>
          </a:p>
          <a:p>
            <a:pPr marL="342900" indent="-342900" algn="just" fontAlgn="base">
              <a:spcBef>
                <a:spcPts val="300"/>
              </a:spcBef>
              <a:spcAft>
                <a:spcPct val="0"/>
              </a:spcAft>
              <a:buFont typeface="Arial" panose="020B0604020202020204" pitchFamily="34" charset="0"/>
              <a:buChar char="•"/>
            </a:pPr>
            <a:r>
              <a:rPr lang="ru-RU" dirty="0">
                <a:solidFill>
                  <a:srgbClr val="0D0575"/>
                </a:solidFill>
                <a:latin typeface="Arial" charset="0"/>
              </a:rPr>
              <a:t>Стихотворения Омара Хайяма при жизни не представляли интереса для современников. </a:t>
            </a:r>
          </a:p>
          <a:p>
            <a:pPr marL="342900" indent="-342900" algn="just" fontAlgn="base">
              <a:spcBef>
                <a:spcPts val="300"/>
              </a:spcBef>
              <a:spcAft>
                <a:spcPct val="0"/>
              </a:spcAft>
              <a:buFont typeface="Arial" panose="020B0604020202020204" pitchFamily="34" charset="0"/>
              <a:buChar char="•"/>
            </a:pPr>
            <a:r>
              <a:rPr lang="ru-RU" dirty="0">
                <a:solidFill>
                  <a:srgbClr val="0D0575"/>
                </a:solidFill>
                <a:latin typeface="Arial" charset="0"/>
              </a:rPr>
              <a:t>Гениальность Ломоносова стала очевидной и понятной лишь спустя столетие.</a:t>
            </a:r>
          </a:p>
          <a:p>
            <a:pPr marL="342900" indent="-342900" algn="just" fontAlgn="base">
              <a:spcBef>
                <a:spcPts val="300"/>
              </a:spcBef>
              <a:spcAft>
                <a:spcPct val="0"/>
              </a:spcAft>
              <a:buFont typeface="Arial" panose="020B0604020202020204" pitchFamily="34" charset="0"/>
              <a:buChar char="•"/>
            </a:pPr>
            <a:r>
              <a:rPr lang="ru-RU" dirty="0">
                <a:solidFill>
                  <a:srgbClr val="0D0575"/>
                </a:solidFill>
                <a:latin typeface="Arial" charset="0"/>
              </a:rPr>
              <a:t>Современники не считали Пушкина гением, были уверены в том, что рядом с ним много таких же способных и талантливых поэтов, а Николая Загоскина и вовсе считали более одарённым, во всяком случае, более </a:t>
            </a:r>
            <a:r>
              <a:rPr lang="ru-RU" dirty="0" smtClean="0">
                <a:solidFill>
                  <a:srgbClr val="0D0575"/>
                </a:solidFill>
                <a:latin typeface="Arial" charset="0"/>
              </a:rPr>
              <a:t>популярным.</a:t>
            </a:r>
            <a:endParaRPr lang="ru-RU" dirty="0">
              <a:solidFill>
                <a:srgbClr val="0D0575"/>
              </a:solidFill>
              <a:latin typeface="Arial" charset="0"/>
            </a:endParaRPr>
          </a:p>
          <a:p>
            <a:pPr marL="342900" indent="-342900" fontAlgn="base">
              <a:spcBef>
                <a:spcPts val="300"/>
              </a:spcBef>
              <a:spcAft>
                <a:spcPct val="0"/>
              </a:spcAft>
              <a:buFont typeface="Arial" panose="020B0604020202020204" pitchFamily="34" charset="0"/>
              <a:buChar char="•"/>
            </a:pPr>
            <a:endParaRPr lang="ru-RU" sz="2000" dirty="0">
              <a:solidFill>
                <a:srgbClr val="3F3F3F"/>
              </a:solidFill>
              <a:latin typeface="Arial" charset="0"/>
            </a:endParaRPr>
          </a:p>
        </p:txBody>
      </p:sp>
      <p:sp>
        <p:nvSpPr>
          <p:cNvPr id="6" name="TextBox 5"/>
          <p:cNvSpPr txBox="1"/>
          <p:nvPr/>
        </p:nvSpPr>
        <p:spPr>
          <a:xfrm>
            <a:off x="359023" y="5445224"/>
            <a:ext cx="8677473"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62639" y="764704"/>
            <a:ext cx="870184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331640" y="1196752"/>
            <a:ext cx="7350661" cy="461665"/>
          </a:xfrm>
          <a:prstGeom prst="rect">
            <a:avLst/>
          </a:prstGeom>
        </p:spPr>
        <p:txBody>
          <a:bodyPr wrap="square">
            <a:spAutoFit/>
          </a:bodyPr>
          <a:lstStyle/>
          <a:p>
            <a:r>
              <a:rPr lang="ru-RU" sz="2400" b="1" i="1" dirty="0" smtClean="0">
                <a:solidFill>
                  <a:srgbClr val="0D0575"/>
                </a:solidFill>
              </a:rPr>
              <a:t>Задание</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3F3F3F"/>
                </a:solidFill>
                <a:latin typeface="Arial" panose="020B0604020202020204" pitchFamily="34" charset="0"/>
                <a:cs typeface="Arial" panose="020B0604020202020204" pitchFamily="34" charset="0"/>
              </a:rPr>
              <a:t>ПРИМЕРЫ ЗАДАНИЙ</a:t>
            </a:r>
            <a:endParaRPr lang="ru-RU" sz="2400" dirty="0" smtClean="0">
              <a:solidFill>
                <a:srgbClr val="3F3F3F"/>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1777131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700808"/>
            <a:ext cx="8286766" cy="4078039"/>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i="1" dirty="0" smtClean="0">
                <a:solidFill>
                  <a:srgbClr val="0D0575"/>
                </a:solidFill>
                <a:latin typeface="Arial" charset="0"/>
              </a:rPr>
              <a:t>Прочитайте </a:t>
            </a:r>
            <a:r>
              <a:rPr lang="ru-RU" i="1" dirty="0">
                <a:solidFill>
                  <a:srgbClr val="0D0575"/>
                </a:solidFill>
                <a:latin typeface="Arial" charset="0"/>
              </a:rPr>
              <a:t>представленные ниже материалы и сформулируйте тезисы-аргументы и тезисы-контраргументы</a:t>
            </a:r>
            <a:r>
              <a:rPr lang="ru-RU" dirty="0">
                <a:solidFill>
                  <a:srgbClr val="0D0575"/>
                </a:solidFill>
                <a:latin typeface="Arial" charset="0"/>
              </a:rPr>
              <a:t>. </a:t>
            </a:r>
          </a:p>
          <a:p>
            <a:pPr indent="-342900" algn="just" fontAlgn="base">
              <a:spcBef>
                <a:spcPts val="300"/>
              </a:spcBef>
              <a:spcAft>
                <a:spcPct val="0"/>
              </a:spcAft>
            </a:pPr>
            <a:r>
              <a:rPr lang="ru-RU" dirty="0" smtClean="0">
                <a:solidFill>
                  <a:srgbClr val="0D0575"/>
                </a:solidFill>
                <a:latin typeface="Arial" charset="0"/>
              </a:rPr>
              <a:t>Современный </a:t>
            </a:r>
            <a:r>
              <a:rPr lang="ru-RU" dirty="0">
                <a:solidFill>
                  <a:srgbClr val="0D0575"/>
                </a:solidFill>
                <a:latin typeface="Arial" charset="0"/>
              </a:rPr>
              <a:t>поэт Александр Кушнер убеждён, что «времена не выбирают» и «выскочить» из своего времени нельзя:</a:t>
            </a:r>
          </a:p>
          <a:p>
            <a:pPr marL="342900" indent="-342900" algn="just" fontAlgn="base">
              <a:spcBef>
                <a:spcPts val="300"/>
              </a:spcBef>
              <a:spcAft>
                <a:spcPct val="0"/>
              </a:spcAft>
              <a:buFont typeface="Arial" panose="020B0604020202020204" pitchFamily="34" charset="0"/>
              <a:buChar char="•"/>
            </a:pPr>
            <a:endParaRPr lang="ru-RU" dirty="0">
              <a:solidFill>
                <a:srgbClr val="0D0575"/>
              </a:solidFill>
              <a:latin typeface="Arial" charset="0"/>
            </a:endParaRPr>
          </a:p>
          <a:p>
            <a:pPr marL="342900" indent="-342900" algn="just" fontAlgn="base">
              <a:spcBef>
                <a:spcPts val="300"/>
              </a:spcBef>
              <a:spcAft>
                <a:spcPct val="0"/>
              </a:spcAft>
            </a:pPr>
            <a:r>
              <a:rPr lang="ru-RU" dirty="0">
                <a:solidFill>
                  <a:srgbClr val="0D0575"/>
                </a:solidFill>
                <a:latin typeface="Arial" charset="0"/>
              </a:rPr>
              <a:t>Времена не выбирают,</a:t>
            </a:r>
          </a:p>
          <a:p>
            <a:pPr marL="342900" indent="-342900" algn="just" fontAlgn="base">
              <a:spcBef>
                <a:spcPts val="300"/>
              </a:spcBef>
              <a:spcAft>
                <a:spcPct val="0"/>
              </a:spcAft>
            </a:pPr>
            <a:r>
              <a:rPr lang="ru-RU" dirty="0">
                <a:solidFill>
                  <a:srgbClr val="0D0575"/>
                </a:solidFill>
                <a:latin typeface="Arial" charset="0"/>
              </a:rPr>
              <a:t>В них живут и умирают.</a:t>
            </a:r>
          </a:p>
          <a:p>
            <a:pPr marL="342900" indent="-342900" algn="just" fontAlgn="base">
              <a:spcBef>
                <a:spcPts val="300"/>
              </a:spcBef>
              <a:spcAft>
                <a:spcPct val="0"/>
              </a:spcAft>
            </a:pPr>
            <a:r>
              <a:rPr lang="ru-RU" dirty="0">
                <a:solidFill>
                  <a:srgbClr val="0D0575"/>
                </a:solidFill>
                <a:latin typeface="Arial" charset="0"/>
              </a:rPr>
              <a:t>Большей пошлости на свете</a:t>
            </a:r>
          </a:p>
          <a:p>
            <a:pPr marL="342900" indent="-342900" algn="just" fontAlgn="base">
              <a:spcBef>
                <a:spcPts val="300"/>
              </a:spcBef>
              <a:spcAft>
                <a:spcPct val="0"/>
              </a:spcAft>
            </a:pPr>
            <a:r>
              <a:rPr lang="ru-RU" dirty="0">
                <a:solidFill>
                  <a:srgbClr val="0D0575"/>
                </a:solidFill>
                <a:latin typeface="Arial" charset="0"/>
              </a:rPr>
              <a:t>Нет, чем клянчить и пенять.</a:t>
            </a:r>
          </a:p>
          <a:p>
            <a:pPr marL="342900" indent="-342900" algn="just" fontAlgn="base">
              <a:spcBef>
                <a:spcPts val="300"/>
              </a:spcBef>
              <a:spcAft>
                <a:spcPct val="0"/>
              </a:spcAft>
            </a:pPr>
            <a:r>
              <a:rPr lang="ru-RU" dirty="0">
                <a:solidFill>
                  <a:srgbClr val="0D0575"/>
                </a:solidFill>
                <a:latin typeface="Arial" charset="0"/>
              </a:rPr>
              <a:t>Будто можно те на эти,</a:t>
            </a:r>
          </a:p>
          <a:p>
            <a:pPr marL="342900" indent="-342900" algn="just" fontAlgn="base">
              <a:spcBef>
                <a:spcPts val="300"/>
              </a:spcBef>
              <a:spcAft>
                <a:spcPct val="0"/>
              </a:spcAft>
            </a:pPr>
            <a:r>
              <a:rPr lang="ru-RU" dirty="0">
                <a:solidFill>
                  <a:srgbClr val="0D0575"/>
                </a:solidFill>
                <a:latin typeface="Arial" charset="0"/>
              </a:rPr>
              <a:t>Как на рынке, поменять.</a:t>
            </a:r>
          </a:p>
          <a:p>
            <a:pPr marL="342900" indent="-342900" algn="just" fontAlgn="base">
              <a:spcBef>
                <a:spcPts val="300"/>
              </a:spcBef>
              <a:spcAft>
                <a:spcPct val="0"/>
              </a:spcAft>
            </a:pPr>
            <a:r>
              <a:rPr lang="ru-RU" dirty="0">
                <a:solidFill>
                  <a:srgbClr val="0D0575"/>
                </a:solidFill>
                <a:latin typeface="Arial" charset="0"/>
              </a:rPr>
              <a:t>&lt;…&gt;</a:t>
            </a:r>
          </a:p>
          <a:p>
            <a:pPr marL="342900" indent="-342900" fontAlgn="base">
              <a:spcBef>
                <a:spcPts val="300"/>
              </a:spcBef>
              <a:spcAft>
                <a:spcPct val="0"/>
              </a:spcAft>
              <a:buFont typeface="Arial" panose="020B0604020202020204" pitchFamily="34" charset="0"/>
              <a:buChar char="•"/>
            </a:pPr>
            <a:endParaRPr lang="ru-RU" dirty="0">
              <a:solidFill>
                <a:srgbClr val="3F3F3F"/>
              </a:solidFill>
              <a:latin typeface="Arial" charset="0"/>
            </a:endParaRPr>
          </a:p>
        </p:txBody>
      </p:sp>
      <p:sp>
        <p:nvSpPr>
          <p:cNvPr id="6" name="TextBox 5"/>
          <p:cNvSpPr txBox="1"/>
          <p:nvPr/>
        </p:nvSpPr>
        <p:spPr>
          <a:xfrm>
            <a:off x="251520" y="5445224"/>
            <a:ext cx="8712968"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62639" y="764704"/>
            <a:ext cx="870184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187624" y="1268760"/>
            <a:ext cx="7494677" cy="461665"/>
          </a:xfrm>
          <a:prstGeom prst="rect">
            <a:avLst/>
          </a:prstGeom>
        </p:spPr>
        <p:txBody>
          <a:bodyPr wrap="square">
            <a:spAutoFit/>
          </a:bodyPr>
          <a:lstStyle/>
          <a:p>
            <a:r>
              <a:rPr lang="ru-RU" sz="2400" b="1" i="1" dirty="0" smtClean="0">
                <a:solidFill>
                  <a:srgbClr val="0D0575"/>
                </a:solidFill>
              </a:rPr>
              <a:t>Задание</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32641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3331681"/>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i="1" dirty="0">
                <a:solidFill>
                  <a:srgbClr val="0D0575"/>
                </a:solidFill>
                <a:latin typeface="Arial" charset="0"/>
              </a:rPr>
              <a:t>Подумайте над выводом и заключительной частью сочинения. Изложите на бумаге. Возможно, вам помогут наводящие вопросы</a:t>
            </a:r>
            <a:r>
              <a:rPr lang="ru-RU" dirty="0">
                <a:solidFill>
                  <a:srgbClr val="0D0575"/>
                </a:solidFill>
                <a:latin typeface="Arial" charset="0"/>
              </a:rPr>
              <a:t>:</a:t>
            </a:r>
          </a:p>
          <a:p>
            <a:pPr indent="-342900" algn="just" fontAlgn="base">
              <a:spcBef>
                <a:spcPts val="300"/>
              </a:spcBef>
              <a:spcAft>
                <a:spcPct val="0"/>
              </a:spcAft>
              <a:buFont typeface="Arial" pitchFamily="34" charset="0"/>
              <a:buChar char="•"/>
            </a:pPr>
            <a:r>
              <a:rPr lang="ru-RU" dirty="0">
                <a:solidFill>
                  <a:srgbClr val="0D0575"/>
                </a:solidFill>
                <a:latin typeface="Arial" charset="0"/>
              </a:rPr>
              <a:t>Можно ли сказать, что «родиться не в своё время», «жить, опережая время» «быть с веком наравне» — это всё формы напряжённого диалога человека со своим временем, формы его взаимоотношения с ним?</a:t>
            </a:r>
          </a:p>
          <a:p>
            <a:pPr indent="-342900" algn="just" fontAlgn="base">
              <a:spcBef>
                <a:spcPts val="300"/>
              </a:spcBef>
              <a:spcAft>
                <a:spcPct val="0"/>
              </a:spcAft>
              <a:buFont typeface="Arial" pitchFamily="34" charset="0"/>
              <a:buChar char="•"/>
            </a:pPr>
            <a:r>
              <a:rPr lang="ru-RU" dirty="0">
                <a:solidFill>
                  <a:srgbClr val="0D0575"/>
                </a:solidFill>
                <a:latin typeface="Arial" charset="0"/>
              </a:rPr>
              <a:t>Можно ли рассуждать об отношениях человека и времени в категориях «хорошо» / «плохо»? Есть ли единая для всех, правильная схема сюжета «человек и время»? Почему?</a:t>
            </a:r>
          </a:p>
          <a:p>
            <a:pPr indent="-342900" algn="just" fontAlgn="base">
              <a:spcBef>
                <a:spcPts val="300"/>
              </a:spcBef>
              <a:spcAft>
                <a:spcPct val="0"/>
              </a:spcAft>
              <a:buFont typeface="Arial" pitchFamily="34" charset="0"/>
              <a:buChar char="•"/>
            </a:pPr>
            <a:r>
              <a:rPr lang="ru-RU" dirty="0">
                <a:solidFill>
                  <a:srgbClr val="0D0575"/>
                </a:solidFill>
                <a:latin typeface="Arial" charset="0"/>
              </a:rPr>
              <a:t>Что для человека главное в разговоре со временем?</a:t>
            </a:r>
          </a:p>
          <a:p>
            <a:pPr marL="342900" indent="-342900" fontAlgn="base">
              <a:spcBef>
                <a:spcPts val="300"/>
              </a:spcBef>
              <a:spcAft>
                <a:spcPct val="0"/>
              </a:spcAft>
              <a:buFont typeface="Arial" panose="020B0604020202020204" pitchFamily="34" charset="0"/>
              <a:buChar char="•"/>
            </a:pPr>
            <a:endParaRPr lang="ru-RU" dirty="0">
              <a:solidFill>
                <a:srgbClr val="0D0575"/>
              </a:solidFill>
              <a:latin typeface="Arial" charset="0"/>
            </a:endParaRPr>
          </a:p>
          <a:p>
            <a:pPr fontAlgn="base">
              <a:spcBef>
                <a:spcPts val="300"/>
              </a:spcBef>
              <a:spcAft>
                <a:spcPct val="0"/>
              </a:spcAft>
            </a:pPr>
            <a:endParaRPr lang="ru-RU" dirty="0">
              <a:solidFill>
                <a:srgbClr val="3F3F3F"/>
              </a:solidFill>
              <a:latin typeface="Arial" charset="0"/>
            </a:endParaRPr>
          </a:p>
        </p:txBody>
      </p:sp>
      <p:sp>
        <p:nvSpPr>
          <p:cNvPr id="6" name="TextBox 5"/>
          <p:cNvSpPr txBox="1"/>
          <p:nvPr/>
        </p:nvSpPr>
        <p:spPr>
          <a:xfrm>
            <a:off x="251519"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62639" y="764704"/>
            <a:ext cx="870184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827584" y="1268760"/>
            <a:ext cx="7998733" cy="461665"/>
          </a:xfrm>
          <a:prstGeom prst="rect">
            <a:avLst/>
          </a:prstGeom>
        </p:spPr>
        <p:txBody>
          <a:bodyPr wrap="square">
            <a:spAutoFit/>
          </a:bodyPr>
          <a:lstStyle/>
          <a:p>
            <a:r>
              <a:rPr lang="ru-RU" sz="2400" b="1" i="1" dirty="0" smtClean="0">
                <a:solidFill>
                  <a:srgbClr val="0D0575"/>
                </a:solidFill>
              </a:rPr>
              <a:t>Задание</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1257736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916832"/>
            <a:ext cx="8070742" cy="2277547"/>
          </a:xfrm>
          <a:prstGeom prst="rect">
            <a:avLst/>
          </a:prstGeom>
          <a:solidFill>
            <a:schemeClr val="bg2">
              <a:lumMod val="40000"/>
              <a:lumOff val="60000"/>
            </a:schemeClr>
          </a:solidFill>
        </p:spPr>
        <p:txBody>
          <a:bodyPr wrap="square" rtlCol="0">
            <a:spAutoFit/>
          </a:bodyPr>
          <a:lstStyle/>
          <a:p>
            <a:pPr marL="342900" indent="-342900" algn="just" fontAlgn="base">
              <a:spcBef>
                <a:spcPts val="300"/>
              </a:spcBef>
              <a:spcAft>
                <a:spcPct val="0"/>
              </a:spcAft>
            </a:pPr>
            <a:r>
              <a:rPr lang="ru-RU" i="1" dirty="0">
                <a:solidFill>
                  <a:srgbClr val="0D0575"/>
                </a:solidFill>
                <a:latin typeface="Arial" charset="0"/>
              </a:rPr>
              <a:t>Проанализируйте темы сочинений и сформулируйте основную мысль каждого </a:t>
            </a:r>
            <a:r>
              <a:rPr lang="ru-RU" i="1" dirty="0" smtClean="0">
                <a:solidFill>
                  <a:srgbClr val="0D0575"/>
                </a:solidFill>
                <a:latin typeface="Arial" charset="0"/>
              </a:rPr>
              <a:t>сочинения:</a:t>
            </a:r>
            <a:endParaRPr lang="ru-RU" i="1" dirty="0">
              <a:solidFill>
                <a:srgbClr val="0D0575"/>
              </a:solidFill>
              <a:latin typeface="Arial" charset="0"/>
            </a:endParaRPr>
          </a:p>
          <a:p>
            <a:pPr marL="342900" indent="-342900" algn="just" fontAlgn="base">
              <a:spcBef>
                <a:spcPts val="300"/>
              </a:spcBef>
              <a:spcAft>
                <a:spcPct val="0"/>
              </a:spcAft>
            </a:pPr>
            <a:r>
              <a:rPr lang="ru-RU" dirty="0">
                <a:solidFill>
                  <a:srgbClr val="0D0575"/>
                </a:solidFill>
                <a:latin typeface="Arial" charset="0"/>
              </a:rPr>
              <a:t>1.	Самый лучший завтрашний день не вернёт вчерашнего (китайская пословица).</a:t>
            </a:r>
          </a:p>
          <a:p>
            <a:pPr marL="342900" indent="-342900" algn="just" fontAlgn="base">
              <a:spcBef>
                <a:spcPts val="300"/>
              </a:spcBef>
              <a:spcAft>
                <a:spcPct val="0"/>
              </a:spcAft>
            </a:pPr>
            <a:r>
              <a:rPr lang="ru-RU" dirty="0">
                <a:solidFill>
                  <a:srgbClr val="0D0575"/>
                </a:solidFill>
                <a:latin typeface="Arial" charset="0"/>
              </a:rPr>
              <a:t>2.	Как ни долга ночь, а рассвет будет.</a:t>
            </a:r>
          </a:p>
          <a:p>
            <a:pPr fontAlgn="base">
              <a:spcBef>
                <a:spcPts val="300"/>
              </a:spcBef>
              <a:spcAft>
                <a:spcPct val="0"/>
              </a:spcAft>
            </a:pPr>
            <a:endParaRPr lang="ru-RU" sz="2400" dirty="0">
              <a:solidFill>
                <a:srgbClr val="0D0575"/>
              </a:solidFill>
              <a:latin typeface="Arial" charset="0"/>
            </a:endParaRPr>
          </a:p>
          <a:p>
            <a:pPr fontAlgn="base">
              <a:spcBef>
                <a:spcPts val="300"/>
              </a:spcBef>
              <a:spcAft>
                <a:spcPct val="0"/>
              </a:spcAft>
            </a:pPr>
            <a:endParaRPr lang="ru-RU" dirty="0">
              <a:solidFill>
                <a:srgbClr val="3F3F3F"/>
              </a:solidFill>
              <a:latin typeface="Arial" charset="0"/>
            </a:endParaRPr>
          </a:p>
        </p:txBody>
      </p:sp>
      <p:sp>
        <p:nvSpPr>
          <p:cNvPr id="6" name="TextBox 5"/>
          <p:cNvSpPr txBox="1"/>
          <p:nvPr/>
        </p:nvSpPr>
        <p:spPr>
          <a:xfrm>
            <a:off x="251519" y="494116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62639" y="764704"/>
            <a:ext cx="870184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259632" y="1268760"/>
            <a:ext cx="7422669" cy="461665"/>
          </a:xfrm>
          <a:prstGeom prst="rect">
            <a:avLst/>
          </a:prstGeom>
        </p:spPr>
        <p:txBody>
          <a:bodyPr wrap="square">
            <a:spAutoFit/>
          </a:bodyPr>
          <a:lstStyle/>
          <a:p>
            <a:r>
              <a:rPr lang="ru-RU" sz="2400" b="1" dirty="0" smtClean="0">
                <a:solidFill>
                  <a:srgbClr val="0D0575"/>
                </a:solidFill>
              </a:rPr>
              <a:t>Задание:</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413530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3" y="190367"/>
            <a:ext cx="6008191"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02060"/>
                </a:solidFill>
                <a:latin typeface="Arial" charset="0"/>
              </a:rPr>
              <a:t>УЧЕБНЫЙ ГОД 2015- 2016 </a:t>
            </a:r>
            <a:endParaRPr lang="ru-RU" sz="2400" dirty="0">
              <a:solidFill>
                <a:srgbClr val="002060"/>
              </a:solidFill>
              <a:latin typeface="Arial" charset="0"/>
            </a:endParaRPr>
          </a:p>
        </p:txBody>
      </p:sp>
      <p:sp>
        <p:nvSpPr>
          <p:cNvPr id="5" name="TextBox 5"/>
          <p:cNvSpPr txBox="1">
            <a:spLocks noChangeArrowheads="1"/>
          </p:cNvSpPr>
          <p:nvPr/>
        </p:nvSpPr>
        <p:spPr bwMode="auto">
          <a:xfrm>
            <a:off x="539552" y="1024121"/>
            <a:ext cx="6604612" cy="3262432"/>
          </a:xfrm>
          <a:prstGeom prst="rect">
            <a:avLst/>
          </a:prstGeom>
          <a:solidFill>
            <a:schemeClr val="bg2">
              <a:lumMod val="60000"/>
              <a:lumOff val="40000"/>
            </a:schemeClr>
          </a:solidFill>
          <a:ln>
            <a:noFill/>
          </a:ln>
        </p:spPr>
        <p:txBody>
          <a:bodyPr wrap="square">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marL="285750" indent="-285750" eaLnBrk="1" fontAlgn="base" hangingPunct="1">
              <a:spcBef>
                <a:spcPct val="0"/>
              </a:spcBef>
              <a:spcAft>
                <a:spcPct val="0"/>
              </a:spcAft>
              <a:buFont typeface="Arial" panose="020B0604020202020204" pitchFamily="34" charset="0"/>
              <a:buChar char="•"/>
              <a:defRPr/>
            </a:pPr>
            <a:r>
              <a:rPr lang="ru-RU" altLang="ru-RU" sz="1400" b="1" dirty="0" smtClean="0">
                <a:solidFill>
                  <a:srgbClr val="0D0575"/>
                </a:solidFill>
                <a:cs typeface="Arial" charset="0"/>
              </a:rPr>
              <a:t>Цель </a:t>
            </a:r>
            <a:r>
              <a:rPr lang="ru-RU" altLang="ru-RU" sz="1400" dirty="0" smtClean="0">
                <a:solidFill>
                  <a:srgbClr val="0D0575"/>
                </a:solidFill>
                <a:cs typeface="Arial" charset="0"/>
              </a:rPr>
              <a:t>замены бывшего выпускного сочинения ЕГЭ по русскому языку и по литературе </a:t>
            </a:r>
            <a:r>
              <a:rPr lang="ru-RU" sz="1400" dirty="0">
                <a:solidFill>
                  <a:srgbClr val="0D0575"/>
                </a:solidFill>
              </a:rPr>
              <a:t>– </a:t>
            </a:r>
            <a:r>
              <a:rPr lang="ru-RU" altLang="ru-RU" sz="1400" dirty="0" smtClean="0">
                <a:solidFill>
                  <a:srgbClr val="0D0575"/>
                </a:solidFill>
                <a:cs typeface="Arial" charset="0"/>
              </a:rPr>
              <a:t>поставить заслон списыванию готовых сочинений и их тиражированию издательствами.</a:t>
            </a:r>
          </a:p>
          <a:p>
            <a:pPr marL="285750" indent="-285750" eaLnBrk="1" fontAlgn="base" hangingPunct="1">
              <a:spcBef>
                <a:spcPct val="0"/>
              </a:spcBef>
              <a:spcAft>
                <a:spcPct val="0"/>
              </a:spcAft>
              <a:buFont typeface="Arial" panose="020B0604020202020204" pitchFamily="34" charset="0"/>
              <a:buChar char="•"/>
              <a:defRPr/>
            </a:pPr>
            <a:r>
              <a:rPr lang="ru-RU" altLang="ru-RU" sz="1400" b="1" dirty="0" smtClean="0">
                <a:solidFill>
                  <a:srgbClr val="0D0575"/>
                </a:solidFill>
                <a:cs typeface="Arial" charset="0"/>
              </a:rPr>
              <a:t>Возврат </a:t>
            </a:r>
            <a:r>
              <a:rPr lang="ru-RU" altLang="ru-RU" sz="1400" dirty="0" smtClean="0">
                <a:solidFill>
                  <a:srgbClr val="0D0575"/>
                </a:solidFill>
                <a:cs typeface="Arial" charset="0"/>
              </a:rPr>
              <a:t>к сочинению обусловлен падением грамотности, интереса к чтению, речевой и читательской культуры выпускников школ и сочинение стало </a:t>
            </a:r>
            <a:r>
              <a:rPr lang="ru-RU" sz="1400" dirty="0" smtClean="0">
                <a:solidFill>
                  <a:srgbClr val="0D0575"/>
                </a:solidFill>
                <a:latin typeface="Arial" panose="020B0604020202020204" pitchFamily="34" charset="0"/>
                <a:cs typeface="Arial" panose="020B0604020202020204" pitchFamily="34" charset="0"/>
              </a:rPr>
              <a:t>«формой </a:t>
            </a:r>
            <a:r>
              <a:rPr lang="ru-RU" sz="1400" dirty="0">
                <a:solidFill>
                  <a:srgbClr val="0D0575"/>
                </a:solidFill>
                <a:latin typeface="Arial" panose="020B0604020202020204" pitchFamily="34" charset="0"/>
                <a:cs typeface="Arial" panose="020B0604020202020204" pitchFamily="34" charset="0"/>
              </a:rPr>
              <a:t>промежуточной аттестации для допуска к ЕГЭ</a:t>
            </a:r>
            <a:r>
              <a:rPr lang="ru-RU" sz="1400" dirty="0" smtClean="0">
                <a:solidFill>
                  <a:srgbClr val="0D0575"/>
                </a:solidFill>
                <a:latin typeface="Arial" panose="020B0604020202020204" pitchFamily="34" charset="0"/>
                <a:cs typeface="Arial" panose="020B0604020202020204" pitchFamily="34" charset="0"/>
              </a:rPr>
              <a:t>»</a:t>
            </a:r>
            <a:r>
              <a:rPr lang="ru-RU" altLang="ru-RU" sz="1400" dirty="0" smtClean="0">
                <a:solidFill>
                  <a:srgbClr val="0D0575"/>
                </a:solidFill>
                <a:cs typeface="Arial" charset="0"/>
              </a:rPr>
              <a:t>.</a:t>
            </a:r>
          </a:p>
          <a:p>
            <a:pPr marL="285750" indent="-285750" fontAlgn="base">
              <a:spcBef>
                <a:spcPts val="200"/>
              </a:spcBef>
              <a:buFont typeface="Arial" panose="020B0604020202020204" pitchFamily="34" charset="0"/>
              <a:buChar char="•"/>
              <a:defRPr/>
            </a:pPr>
            <a:r>
              <a:rPr lang="ru-RU" sz="1400" b="1" dirty="0" smtClean="0">
                <a:solidFill>
                  <a:srgbClr val="0D0575"/>
                </a:solidFill>
              </a:rPr>
              <a:t>Созданы </a:t>
            </a:r>
            <a:r>
              <a:rPr lang="ru-RU" sz="1400" dirty="0" smtClean="0">
                <a:solidFill>
                  <a:srgbClr val="0D0575"/>
                </a:solidFill>
              </a:rPr>
              <a:t>нормативно-методические </a:t>
            </a:r>
            <a:r>
              <a:rPr lang="ru-RU" sz="1400" dirty="0">
                <a:solidFill>
                  <a:srgbClr val="0D0575"/>
                </a:solidFill>
              </a:rPr>
              <a:t>материалы по проведению итогового сочинения  для выпускников организаций, реализующих образовательные программы среднего общего </a:t>
            </a:r>
            <a:r>
              <a:rPr lang="ru-RU" sz="1400" dirty="0" smtClean="0">
                <a:solidFill>
                  <a:srgbClr val="0D0575"/>
                </a:solidFill>
              </a:rPr>
              <a:t>образования.</a:t>
            </a:r>
          </a:p>
          <a:p>
            <a:pPr fontAlgn="base">
              <a:spcBef>
                <a:spcPts val="200"/>
              </a:spcBef>
              <a:defRPr/>
            </a:pPr>
            <a:r>
              <a:rPr lang="ru-RU" sz="1400" b="1" dirty="0">
                <a:solidFill>
                  <a:srgbClr val="0D0575"/>
                </a:solidFill>
              </a:rPr>
              <a:t> </a:t>
            </a:r>
            <a:r>
              <a:rPr lang="ru-RU" sz="1400" b="1" dirty="0" smtClean="0">
                <a:solidFill>
                  <a:srgbClr val="0D0575"/>
                </a:solidFill>
              </a:rPr>
              <a:t>    </a:t>
            </a:r>
            <a:r>
              <a:rPr lang="ru-RU" sz="1400" b="1" dirty="0" smtClean="0">
                <a:solidFill>
                  <a:srgbClr val="0D0575"/>
                </a:solidFill>
                <a:hlinkClick r:id="rId2"/>
              </a:rPr>
              <a:t> </a:t>
            </a:r>
            <a:r>
              <a:rPr lang="en-US" sz="1400" b="1" dirty="0" smtClean="0">
                <a:solidFill>
                  <a:srgbClr val="0D0575"/>
                </a:solidFill>
                <a:hlinkClick r:id="rId2"/>
              </a:rPr>
              <a:t>http</a:t>
            </a:r>
            <a:r>
              <a:rPr lang="en-US" sz="1400" b="1" dirty="0">
                <a:solidFill>
                  <a:srgbClr val="0D0575"/>
                </a:solidFill>
                <a:hlinkClick r:id="rId2"/>
              </a:rPr>
              <a:t>://www.fipi.ru/ege-i-gve-11/itogovoe-sochinenie</a:t>
            </a:r>
            <a:r>
              <a:rPr lang="ru-RU" sz="1400" b="1" dirty="0">
                <a:solidFill>
                  <a:srgbClr val="0D0575"/>
                </a:solidFill>
              </a:rPr>
              <a:t> </a:t>
            </a:r>
            <a:endParaRPr lang="ru-RU" sz="1400" b="1" dirty="0" smtClean="0">
              <a:solidFill>
                <a:srgbClr val="0D0575"/>
              </a:solidFill>
            </a:endParaRPr>
          </a:p>
          <a:p>
            <a:pPr fontAlgn="base">
              <a:spcBef>
                <a:spcPts val="200"/>
              </a:spcBef>
              <a:defRPr/>
            </a:pPr>
            <a:endParaRPr lang="ru-RU" altLang="ru-RU" sz="1400" b="1" dirty="0" smtClean="0">
              <a:solidFill>
                <a:srgbClr val="0D0575"/>
              </a:solidFill>
              <a:cs typeface="Arial" charset="0"/>
            </a:endParaRPr>
          </a:p>
          <a:p>
            <a:pPr fontAlgn="base">
              <a:spcBef>
                <a:spcPts val="200"/>
              </a:spcBef>
              <a:defRPr/>
            </a:pPr>
            <a:endParaRPr lang="ru-RU" altLang="ru-RU" sz="1400" b="1" dirty="0" smtClean="0">
              <a:solidFill>
                <a:srgbClr val="0D0575"/>
              </a:solidFill>
              <a:cs typeface="Arial" charset="0"/>
            </a:endParaRPr>
          </a:p>
          <a:p>
            <a:pPr fontAlgn="base">
              <a:spcBef>
                <a:spcPts val="200"/>
              </a:spcBef>
              <a:defRPr/>
            </a:pPr>
            <a:endParaRPr lang="ru-RU" altLang="ru-RU" sz="1400" b="1" dirty="0" smtClean="0">
              <a:solidFill>
                <a:srgbClr val="0D0575"/>
              </a:solidFill>
              <a:cs typeface="Arial" charset="0"/>
            </a:endParaRPr>
          </a:p>
          <a:p>
            <a:pPr fontAlgn="base">
              <a:spcBef>
                <a:spcPts val="200"/>
              </a:spcBef>
              <a:defRPr/>
            </a:pPr>
            <a:endParaRPr lang="ru-RU" altLang="ru-RU" sz="1400" b="1" dirty="0" smtClean="0">
              <a:solidFill>
                <a:srgbClr val="0D0575"/>
              </a:solidFill>
              <a:cs typeface="Arial" charset="0"/>
            </a:endParaRPr>
          </a:p>
        </p:txBody>
      </p:sp>
      <p:sp>
        <p:nvSpPr>
          <p:cNvPr id="10" name="TextBox 9"/>
          <p:cNvSpPr txBox="1"/>
          <p:nvPr/>
        </p:nvSpPr>
        <p:spPr>
          <a:xfrm>
            <a:off x="539552" y="4797152"/>
            <a:ext cx="6604612" cy="923330"/>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en-US" b="1" dirty="0" smtClean="0">
                <a:solidFill>
                  <a:srgbClr val="C00000"/>
                </a:solidFill>
                <a:latin typeface="Arial" charset="0"/>
              </a:rPr>
              <a:t>NB</a:t>
            </a:r>
            <a:r>
              <a:rPr lang="ru-RU" b="1" dirty="0" smtClean="0">
                <a:solidFill>
                  <a:srgbClr val="C00000"/>
                </a:solidFill>
                <a:latin typeface="Arial" charset="0"/>
              </a:rPr>
              <a:t> </a:t>
            </a:r>
            <a:r>
              <a:rPr lang="ru-RU" dirty="0" smtClean="0">
                <a:solidFill>
                  <a:srgbClr val="002060"/>
                </a:solidFill>
                <a:latin typeface="Arial" charset="0"/>
              </a:rPr>
              <a:t>Успешное написание итогового сочинения </a:t>
            </a:r>
          </a:p>
          <a:p>
            <a:pPr algn="ctr" fontAlgn="base">
              <a:spcBef>
                <a:spcPct val="0"/>
              </a:spcBef>
              <a:spcAft>
                <a:spcPct val="0"/>
              </a:spcAft>
            </a:pPr>
            <a:r>
              <a:rPr lang="ru-RU" dirty="0" smtClean="0">
                <a:solidFill>
                  <a:srgbClr val="002060"/>
                </a:solidFill>
                <a:latin typeface="Arial" charset="0"/>
              </a:rPr>
              <a:t>обеспечивает допуск к ЕГЭ и может добавить до 10 баллов </a:t>
            </a:r>
          </a:p>
          <a:p>
            <a:pPr algn="ctr" fontAlgn="base">
              <a:spcBef>
                <a:spcPct val="0"/>
              </a:spcBef>
              <a:spcAft>
                <a:spcPct val="0"/>
              </a:spcAft>
            </a:pPr>
            <a:r>
              <a:rPr lang="ru-RU" dirty="0" smtClean="0">
                <a:solidFill>
                  <a:srgbClr val="002060"/>
                </a:solidFill>
                <a:latin typeface="Arial" charset="0"/>
              </a:rPr>
              <a:t>к результатам ЕГЭ при поступлении в вуз  </a:t>
            </a:r>
            <a:endParaRPr lang="ru-RU" dirty="0">
              <a:solidFill>
                <a:srgbClr val="002060"/>
              </a:solidFill>
              <a:latin typeface="Arial" charset="0"/>
            </a:endParaRPr>
          </a:p>
        </p:txBody>
      </p:sp>
      <p:pic>
        <p:nvPicPr>
          <p:cNvPr id="1026" name="Picture 2" descr="C:\Users\dmakusheva\AppData\Local\Microsoft\Windows\Temporary Internet Files\Content.Outlook\HXKA96HT\Legko_perezagruzk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137" y="411528"/>
            <a:ext cx="1477915" cy="24414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598" y="3645025"/>
            <a:ext cx="1450454" cy="243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extLst>
      <p:ext uri="{BB962C8B-B14F-4D97-AF65-F5344CB8AC3E}">
        <p14:creationId xmlns:p14="http://schemas.microsoft.com/office/powerpoint/2010/main" val="4105949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700808"/>
            <a:ext cx="8358774" cy="3208571"/>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sz="2000" i="1" dirty="0">
                <a:solidFill>
                  <a:srgbClr val="0D0575"/>
                </a:solidFill>
                <a:latin typeface="Arial" charset="0"/>
              </a:rPr>
              <a:t>Прочитайте высказывание. Сформулируйте тему сочинения, в котором могла бы быть использована эта </a:t>
            </a:r>
            <a:r>
              <a:rPr lang="ru-RU" sz="2000" i="1" dirty="0" smtClean="0">
                <a:solidFill>
                  <a:srgbClr val="0D0575"/>
                </a:solidFill>
                <a:latin typeface="Arial" charset="0"/>
              </a:rPr>
              <a:t>цитата</a:t>
            </a:r>
            <a:r>
              <a:rPr lang="ru-RU" sz="2000" dirty="0">
                <a:solidFill>
                  <a:srgbClr val="0D0575"/>
                </a:solidFill>
                <a:latin typeface="Arial" charset="0"/>
              </a:rPr>
              <a:t>:</a:t>
            </a:r>
          </a:p>
          <a:p>
            <a:pPr indent="-342900" algn="just" fontAlgn="base">
              <a:spcBef>
                <a:spcPts val="300"/>
              </a:spcBef>
              <a:spcAft>
                <a:spcPct val="0"/>
              </a:spcAft>
            </a:pPr>
            <a:r>
              <a:rPr lang="ru-RU" sz="2000" dirty="0">
                <a:solidFill>
                  <a:srgbClr val="0D0575"/>
                </a:solidFill>
                <a:latin typeface="Arial" charset="0"/>
              </a:rPr>
              <a:t>«Пожалуйста, запомните: дефицита времени нет. &lt;…&gt; У нас достаточно времени, чтобы сделать всё, что мы по-настоящему хотим. Если вы, как многие люди, „слишком заняты“, чтобы успешно работать, то имейте в виду, что есть множество людей, которые гораздо более заняты, чем вы, но успевают сделать больше, чем вы. У них не больше времени, чем у вас. Они просто гораздо лучше используют время!» — утверждает Алан </a:t>
            </a:r>
            <a:r>
              <a:rPr lang="ru-RU" sz="2000" dirty="0" err="1">
                <a:solidFill>
                  <a:srgbClr val="0D0575"/>
                </a:solidFill>
                <a:latin typeface="Arial" charset="0"/>
              </a:rPr>
              <a:t>Лакейн</a:t>
            </a:r>
            <a:r>
              <a:rPr lang="ru-RU" sz="2000" dirty="0">
                <a:solidFill>
                  <a:srgbClr val="0D0575"/>
                </a:solidFill>
                <a:latin typeface="Arial" charset="0"/>
              </a:rPr>
              <a:t>, ведущий мировой специалист по тайм-менеджменту</a:t>
            </a:r>
            <a:r>
              <a:rPr lang="ru-RU" sz="2000" dirty="0" smtClean="0">
                <a:solidFill>
                  <a:srgbClr val="0D0575"/>
                </a:solidFill>
                <a:latin typeface="Arial" charset="0"/>
              </a:rPr>
              <a:t>.</a:t>
            </a:r>
            <a:endParaRPr lang="ru-RU" sz="2000" dirty="0">
              <a:solidFill>
                <a:srgbClr val="0D0575"/>
              </a:solidFill>
              <a:latin typeface="Arial" charset="0"/>
            </a:endParaRPr>
          </a:p>
        </p:txBody>
      </p:sp>
      <p:sp>
        <p:nvSpPr>
          <p:cNvPr id="6" name="TextBox 5"/>
          <p:cNvSpPr txBox="1"/>
          <p:nvPr/>
        </p:nvSpPr>
        <p:spPr>
          <a:xfrm>
            <a:off x="179513" y="5013176"/>
            <a:ext cx="8784976"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51519" y="764704"/>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403648" y="1268760"/>
            <a:ext cx="7278653" cy="461665"/>
          </a:xfrm>
          <a:prstGeom prst="rect">
            <a:avLst/>
          </a:prstGeom>
        </p:spPr>
        <p:txBody>
          <a:bodyPr wrap="square">
            <a:spAutoFit/>
          </a:bodyPr>
          <a:lstStyle/>
          <a:p>
            <a:r>
              <a:rPr lang="ru-RU" sz="2400" b="1" i="1" dirty="0" smtClean="0">
                <a:solidFill>
                  <a:srgbClr val="0D0575"/>
                </a:solidFill>
              </a:rPr>
              <a:t>Задание</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4050550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2631490"/>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sz="2000" i="1" dirty="0">
                <a:solidFill>
                  <a:srgbClr val="0D0575"/>
                </a:solidFill>
                <a:latin typeface="Arial" charset="0"/>
              </a:rPr>
              <a:t>Прочитайте сочинение. Оцените его по критериям: 1) соответствие теме; 2) убедительность и достаточность аргументации; 3) композиция;  4) речевая культура; 5) грамотность</a:t>
            </a:r>
            <a:r>
              <a:rPr lang="ru-RU" sz="2000" i="1" dirty="0" smtClean="0">
                <a:solidFill>
                  <a:srgbClr val="0D0575"/>
                </a:solidFill>
                <a:latin typeface="Arial" charset="0"/>
              </a:rPr>
              <a:t>.</a:t>
            </a:r>
          </a:p>
          <a:p>
            <a:pPr indent="-342900" algn="just" fontAlgn="base">
              <a:spcBef>
                <a:spcPts val="300"/>
              </a:spcBef>
              <a:spcAft>
                <a:spcPct val="0"/>
              </a:spcAft>
            </a:pPr>
            <a:endParaRPr lang="ru-RU" sz="2000" i="1" dirty="0">
              <a:solidFill>
                <a:srgbClr val="0D0575"/>
              </a:solidFill>
              <a:latin typeface="Arial" charset="0"/>
            </a:endParaRPr>
          </a:p>
          <a:p>
            <a:pPr indent="-342900" algn="just" fontAlgn="base">
              <a:spcBef>
                <a:spcPts val="300"/>
              </a:spcBef>
              <a:spcAft>
                <a:spcPct val="0"/>
              </a:spcAft>
            </a:pPr>
            <a:r>
              <a:rPr lang="ru-RU" sz="2000" i="1" dirty="0">
                <a:solidFill>
                  <a:srgbClr val="0D0575"/>
                </a:solidFill>
                <a:latin typeface="Arial" charset="0"/>
              </a:rPr>
              <a:t>Прочитайте текст и на его основе сформулируйте основную мысль; оформите отправной тезис будущего сочинения. В этом вам могут помочь вопросы, данные после текста</a:t>
            </a:r>
            <a:r>
              <a:rPr lang="ru-RU" sz="2000" i="1" dirty="0" smtClean="0">
                <a:solidFill>
                  <a:srgbClr val="0D0575"/>
                </a:solidFill>
                <a:latin typeface="Arial" charset="0"/>
              </a:rPr>
              <a:t>.</a:t>
            </a:r>
            <a:endParaRPr lang="ru-RU" sz="2000" i="1" dirty="0">
              <a:solidFill>
                <a:srgbClr val="0D0575"/>
              </a:solidFill>
              <a:latin typeface="Arial" charset="0"/>
            </a:endParaRPr>
          </a:p>
        </p:txBody>
      </p:sp>
      <p:sp>
        <p:nvSpPr>
          <p:cNvPr id="6" name="TextBox 5"/>
          <p:cNvSpPr txBox="1"/>
          <p:nvPr/>
        </p:nvSpPr>
        <p:spPr>
          <a:xfrm>
            <a:off x="251519" y="5373216"/>
            <a:ext cx="8784977"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51519" y="764704"/>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403648" y="1196752"/>
            <a:ext cx="7278653" cy="461665"/>
          </a:xfrm>
          <a:prstGeom prst="rect">
            <a:avLst/>
          </a:prstGeom>
        </p:spPr>
        <p:txBody>
          <a:bodyPr wrap="square">
            <a:spAutoFit/>
          </a:bodyPr>
          <a:lstStyle/>
          <a:p>
            <a:r>
              <a:rPr lang="ru-RU" sz="2400" b="1" i="1" dirty="0" smtClean="0">
                <a:solidFill>
                  <a:srgbClr val="0D0575"/>
                </a:solidFill>
              </a:rPr>
              <a:t>Задания</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754554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3470181"/>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i="1" dirty="0" smtClean="0">
                <a:solidFill>
                  <a:srgbClr val="0D0575"/>
                </a:solidFill>
                <a:latin typeface="Arial" charset="0"/>
              </a:rPr>
              <a:t>Прочитайте </a:t>
            </a:r>
            <a:r>
              <a:rPr lang="ru-RU" i="1" dirty="0">
                <a:solidFill>
                  <a:srgbClr val="0D0575"/>
                </a:solidFill>
                <a:latin typeface="Arial" charset="0"/>
              </a:rPr>
              <a:t>вступление возможного сочинения. Продумайте и запишите возможные аргументы, тезисы и </a:t>
            </a:r>
            <a:r>
              <a:rPr lang="ru-RU" i="1" dirty="0" smtClean="0">
                <a:solidFill>
                  <a:srgbClr val="0D0575"/>
                </a:solidFill>
                <a:latin typeface="Arial" charset="0"/>
              </a:rPr>
              <a:t>антитезисы:</a:t>
            </a:r>
          </a:p>
          <a:p>
            <a:pPr indent="-342900" algn="just" fontAlgn="base">
              <a:spcBef>
                <a:spcPts val="300"/>
              </a:spcBef>
              <a:spcAft>
                <a:spcPct val="0"/>
              </a:spcAft>
            </a:pPr>
            <a:r>
              <a:rPr lang="ru-RU" sz="2400" dirty="0" smtClean="0">
                <a:solidFill>
                  <a:srgbClr val="0D0575"/>
                </a:solidFill>
                <a:latin typeface="Arial" charset="0"/>
              </a:rPr>
              <a:t> </a:t>
            </a:r>
            <a:endParaRPr lang="ru-RU" sz="2400" dirty="0">
              <a:solidFill>
                <a:srgbClr val="0D0575"/>
              </a:solidFill>
              <a:latin typeface="Arial" charset="0"/>
            </a:endParaRPr>
          </a:p>
          <a:p>
            <a:pPr indent="-342900" algn="just" fontAlgn="base">
              <a:spcBef>
                <a:spcPts val="300"/>
              </a:spcBef>
              <a:spcAft>
                <a:spcPct val="0"/>
              </a:spcAft>
            </a:pPr>
            <a:r>
              <a:rPr lang="ru-RU" sz="1600" dirty="0" smtClean="0">
                <a:solidFill>
                  <a:srgbClr val="0D0575"/>
                </a:solidFill>
              </a:rPr>
              <a:t>Историческое время — стрела или круг, вихрь? Нужно поставить вместо «или» союз «и»: оно и стрела, и круг. Но это знания сегодняшнего дня позволяют так решать, а в древности люди были склонны думать, что время циклично: всё проходит, и всё возвращается на круги своя. Эту взрослую мудрость можно обнаружить даже в детских сказках. Вот, например, всем известный «Теремок». О чём эта сказка? В том числе и о том, как бездомные, одинокие, беззащитные существа благодаря счастливой случайности обретают дом, друзей и семью и «благодаря» той же случайности в одно мгновенье всё теряют… Не о том ли и пушкинская «Сказка о рыбаке и рыбке»?</a:t>
            </a:r>
          </a:p>
          <a:p>
            <a:pPr marL="342900" indent="-342900" algn="just" fontAlgn="base">
              <a:spcBef>
                <a:spcPts val="300"/>
              </a:spcBef>
              <a:spcAft>
                <a:spcPct val="0"/>
              </a:spcAft>
              <a:buFont typeface="Arial" panose="020B0604020202020204" pitchFamily="34" charset="0"/>
              <a:buChar char="•"/>
            </a:pPr>
            <a:endParaRPr lang="ru-RU" sz="2400" dirty="0">
              <a:solidFill>
                <a:srgbClr val="0D0575"/>
              </a:solidFill>
              <a:latin typeface="Arial" charset="0"/>
            </a:endParaRPr>
          </a:p>
        </p:txBody>
      </p:sp>
      <p:sp>
        <p:nvSpPr>
          <p:cNvPr id="6" name="TextBox 5"/>
          <p:cNvSpPr txBox="1"/>
          <p:nvPr/>
        </p:nvSpPr>
        <p:spPr>
          <a:xfrm>
            <a:off x="323528"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62639" y="764704"/>
            <a:ext cx="870184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971600" y="1268760"/>
            <a:ext cx="7710701" cy="461665"/>
          </a:xfrm>
          <a:prstGeom prst="rect">
            <a:avLst/>
          </a:prstGeom>
        </p:spPr>
        <p:txBody>
          <a:bodyPr wrap="square">
            <a:spAutoFit/>
          </a:bodyPr>
          <a:lstStyle/>
          <a:p>
            <a:r>
              <a:rPr lang="ru-RU" sz="2400" b="1" i="1" dirty="0" smtClean="0">
                <a:solidFill>
                  <a:srgbClr val="0D0575"/>
                </a:solidFill>
              </a:rPr>
              <a:t>Задания</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3F3F3F"/>
                </a:solidFill>
                <a:latin typeface="Arial" panose="020B0604020202020204" pitchFamily="34" charset="0"/>
                <a:cs typeface="Arial" panose="020B0604020202020204" pitchFamily="34" charset="0"/>
              </a:rPr>
              <a:t>ПРИМЕРЫ ЗАДАНИЙ</a:t>
            </a:r>
            <a:endParaRPr lang="ru-RU" sz="2400" dirty="0" smtClean="0">
              <a:solidFill>
                <a:srgbClr val="3F3F3F"/>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447546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44824"/>
            <a:ext cx="8430782" cy="3572966"/>
          </a:xfrm>
          <a:prstGeom prst="rect">
            <a:avLst/>
          </a:prstGeom>
          <a:solidFill>
            <a:schemeClr val="bg2">
              <a:lumMod val="40000"/>
              <a:lumOff val="60000"/>
            </a:schemeClr>
          </a:solidFill>
        </p:spPr>
        <p:txBody>
          <a:bodyPr wrap="square" rtlCol="0">
            <a:spAutoFit/>
          </a:bodyPr>
          <a:lstStyle/>
          <a:p>
            <a:pPr indent="-342900" algn="just" fontAlgn="base">
              <a:spcBef>
                <a:spcPts val="300"/>
              </a:spcBef>
              <a:spcAft>
                <a:spcPct val="0"/>
              </a:spcAft>
            </a:pPr>
            <a:r>
              <a:rPr lang="ru-RU" sz="2000" i="1" dirty="0">
                <a:solidFill>
                  <a:srgbClr val="0D0575"/>
                </a:solidFill>
                <a:latin typeface="Arial" charset="0"/>
              </a:rPr>
              <a:t>Прочитайте миниатюру современных писателей-фантастов Марины и Сергея Дяченко. И ответьте на вопросы, данные после текста</a:t>
            </a:r>
            <a:r>
              <a:rPr lang="ru-RU" sz="2000" dirty="0">
                <a:solidFill>
                  <a:srgbClr val="0D0575"/>
                </a:solidFill>
                <a:latin typeface="Arial" charset="0"/>
              </a:rPr>
              <a:t>.</a:t>
            </a:r>
          </a:p>
          <a:p>
            <a:pPr indent="-342900" algn="just" fontAlgn="base">
              <a:spcBef>
                <a:spcPts val="300"/>
              </a:spcBef>
              <a:spcAft>
                <a:spcPct val="0"/>
              </a:spcAft>
            </a:pPr>
            <a:r>
              <a:rPr lang="ru-RU" sz="2000" b="1" dirty="0" smtClean="0">
                <a:solidFill>
                  <a:srgbClr val="0D0575"/>
                </a:solidFill>
                <a:latin typeface="Arial" charset="0"/>
              </a:rPr>
              <a:t>Вопросы</a:t>
            </a:r>
            <a:r>
              <a:rPr lang="ru-RU" sz="2000" b="1" dirty="0">
                <a:solidFill>
                  <a:srgbClr val="0D0575"/>
                </a:solidFill>
                <a:latin typeface="Arial" charset="0"/>
              </a:rPr>
              <a:t>:</a:t>
            </a:r>
            <a:r>
              <a:rPr lang="ru-RU" sz="2000" dirty="0">
                <a:solidFill>
                  <a:srgbClr val="0D0575"/>
                </a:solidFill>
                <a:latin typeface="Arial" charset="0"/>
              </a:rPr>
              <a:t> </a:t>
            </a:r>
          </a:p>
          <a:p>
            <a:pPr indent="-342900" algn="just" fontAlgn="base">
              <a:spcBef>
                <a:spcPts val="300"/>
              </a:spcBef>
              <a:spcAft>
                <a:spcPct val="0"/>
              </a:spcAft>
              <a:buFont typeface="Arial" pitchFamily="34" charset="0"/>
              <a:buChar char="•"/>
            </a:pPr>
            <a:r>
              <a:rPr lang="ru-RU" sz="2000" dirty="0" smtClean="0">
                <a:solidFill>
                  <a:srgbClr val="0D0575"/>
                </a:solidFill>
                <a:latin typeface="Arial" charset="0"/>
              </a:rPr>
              <a:t>Действительно </a:t>
            </a:r>
            <a:r>
              <a:rPr lang="ru-RU" sz="2000" dirty="0">
                <a:solidFill>
                  <a:srgbClr val="0D0575"/>
                </a:solidFill>
                <a:latin typeface="Arial" charset="0"/>
              </a:rPr>
              <a:t>ли не так уж важно знать прошлое? </a:t>
            </a:r>
          </a:p>
          <a:p>
            <a:pPr indent="-342900" algn="just" fontAlgn="base">
              <a:spcBef>
                <a:spcPts val="300"/>
              </a:spcBef>
              <a:spcAft>
                <a:spcPct val="0"/>
              </a:spcAft>
              <a:buFont typeface="Arial" pitchFamily="34" charset="0"/>
              <a:buChar char="•"/>
            </a:pPr>
            <a:r>
              <a:rPr lang="ru-RU" sz="2000" dirty="0">
                <a:solidFill>
                  <a:srgbClr val="0D0575"/>
                </a:solidFill>
                <a:latin typeface="Arial" charset="0"/>
              </a:rPr>
              <a:t>Хотели бы вы знать своё будущее? </a:t>
            </a:r>
          </a:p>
          <a:p>
            <a:pPr indent="-342900" algn="just" fontAlgn="base">
              <a:spcBef>
                <a:spcPts val="300"/>
              </a:spcBef>
              <a:spcAft>
                <a:spcPct val="0"/>
              </a:spcAft>
              <a:buFont typeface="Arial" pitchFamily="34" charset="0"/>
              <a:buChar char="•"/>
            </a:pPr>
            <a:r>
              <a:rPr lang="ru-RU" sz="2000" dirty="0">
                <a:solidFill>
                  <a:srgbClr val="0D0575"/>
                </a:solidFill>
                <a:latin typeface="Arial" charset="0"/>
              </a:rPr>
              <a:t>Можно ли, хорошо зная прошлое, предсказать будущее</a:t>
            </a:r>
            <a:r>
              <a:rPr lang="ru-RU" sz="2000" dirty="0" smtClean="0">
                <a:solidFill>
                  <a:srgbClr val="0D0575"/>
                </a:solidFill>
                <a:latin typeface="Arial" charset="0"/>
              </a:rPr>
              <a:t>?</a:t>
            </a:r>
          </a:p>
          <a:p>
            <a:pPr indent="-342900" algn="just" fontAlgn="base">
              <a:spcBef>
                <a:spcPts val="300"/>
              </a:spcBef>
              <a:spcAft>
                <a:spcPct val="0"/>
              </a:spcAft>
            </a:pPr>
            <a:endParaRPr lang="ru-RU" sz="2000" dirty="0">
              <a:solidFill>
                <a:srgbClr val="0D0575"/>
              </a:solidFill>
              <a:latin typeface="Arial" charset="0"/>
            </a:endParaRPr>
          </a:p>
          <a:p>
            <a:pPr indent="-342900" algn="just" fontAlgn="base">
              <a:spcBef>
                <a:spcPts val="300"/>
              </a:spcBef>
              <a:spcAft>
                <a:spcPct val="0"/>
              </a:spcAft>
            </a:pPr>
            <a:r>
              <a:rPr lang="ru-RU" sz="2000" i="1" dirty="0">
                <a:solidFill>
                  <a:srgbClr val="0D0575"/>
                </a:solidFill>
                <a:latin typeface="Arial" charset="0"/>
              </a:rPr>
              <a:t>В ответ на последний вопрос напишите небольшое эссе</a:t>
            </a:r>
            <a:r>
              <a:rPr lang="ru-RU" sz="2000" dirty="0">
                <a:solidFill>
                  <a:srgbClr val="0D0575"/>
                </a:solidFill>
                <a:latin typeface="Arial" charset="0"/>
              </a:rPr>
              <a:t>. </a:t>
            </a:r>
          </a:p>
          <a:p>
            <a:pPr marL="342900" indent="-342900" fontAlgn="base">
              <a:spcBef>
                <a:spcPts val="300"/>
              </a:spcBef>
              <a:spcAft>
                <a:spcPct val="0"/>
              </a:spcAft>
              <a:buFont typeface="Arial" panose="020B0604020202020204" pitchFamily="34" charset="0"/>
              <a:buChar char="•"/>
            </a:pPr>
            <a:endParaRPr lang="ru-RU" sz="2400" dirty="0">
              <a:solidFill>
                <a:srgbClr val="0D0575"/>
              </a:solidFill>
              <a:latin typeface="Arial" charset="0"/>
            </a:endParaRPr>
          </a:p>
        </p:txBody>
      </p:sp>
      <p:sp>
        <p:nvSpPr>
          <p:cNvPr id="6" name="TextBox 5"/>
          <p:cNvSpPr txBox="1"/>
          <p:nvPr/>
        </p:nvSpPr>
        <p:spPr>
          <a:xfrm>
            <a:off x="251519" y="5517232"/>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62639" y="764704"/>
            <a:ext cx="870184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683568" y="1268760"/>
            <a:ext cx="7998733" cy="461665"/>
          </a:xfrm>
          <a:prstGeom prst="rect">
            <a:avLst/>
          </a:prstGeom>
        </p:spPr>
        <p:txBody>
          <a:bodyPr wrap="square">
            <a:spAutoFit/>
          </a:bodyPr>
          <a:lstStyle/>
          <a:p>
            <a:r>
              <a:rPr lang="ru-RU" sz="2400" b="1" i="1" dirty="0" smtClean="0">
                <a:solidFill>
                  <a:srgbClr val="0D0575"/>
                </a:solidFill>
              </a:rPr>
              <a:t>Задание</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003178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764704"/>
            <a:ext cx="8784976"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
        <p:nvSpPr>
          <p:cNvPr id="6" name="TextBox 5"/>
          <p:cNvSpPr txBox="1"/>
          <p:nvPr/>
        </p:nvSpPr>
        <p:spPr>
          <a:xfrm flipV="1">
            <a:off x="107504" y="5445224"/>
            <a:ext cx="8683253"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51520" y="1340768"/>
            <a:ext cx="8773857" cy="923330"/>
          </a:xfrm>
          <a:prstGeom prst="rect">
            <a:avLst/>
          </a:prstGeom>
          <a:solidFill>
            <a:srgbClr val="CCECFF"/>
          </a:solidFill>
          <a:ln>
            <a:solidFill>
              <a:srgbClr val="00FFFF"/>
            </a:solidFill>
          </a:ln>
        </p:spPr>
        <p:txBody>
          <a:bodyPr wrap="square" rtlCol="0">
            <a:spAutoFit/>
          </a:bodyPr>
          <a:lstStyle/>
          <a:p>
            <a:pPr lvl="0" indent="450850" algn="just" fontAlgn="base">
              <a:spcBef>
                <a:spcPct val="0"/>
              </a:spcBef>
              <a:spcAft>
                <a:spcPct val="0"/>
              </a:spcAft>
            </a:pPr>
            <a:r>
              <a:rPr lang="ru-RU" i="1" dirty="0" smtClean="0">
                <a:solidFill>
                  <a:srgbClr val="0D0575"/>
                </a:solidFill>
                <a:latin typeface="Times New Roman" pitchFamily="18" charset="0"/>
                <a:ea typeface="Calibri" pitchFamily="34" charset="0"/>
                <a:cs typeface="Times New Roman" pitchFamily="18" charset="0"/>
              </a:rPr>
              <a:t>Подумайте какими выражениями, в том числе и устойчивыми, со словом </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путь</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 (</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дорога</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 пользуетесь вы. Часто ли вы употребляете их? В каких ситуациях и с какой целью? </a:t>
            </a:r>
            <a:endParaRPr lang="ru-RU" sz="2400" dirty="0" smtClean="0">
              <a:solidFill>
                <a:srgbClr val="0D0575"/>
              </a:solidFill>
              <a:latin typeface="Arial" pitchFamily="34" charset="0"/>
              <a:cs typeface="Arial" pitchFamily="34"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4" name="TextBox 13"/>
          <p:cNvSpPr txBox="1"/>
          <p:nvPr/>
        </p:nvSpPr>
        <p:spPr>
          <a:xfrm>
            <a:off x="323528" y="2420888"/>
            <a:ext cx="7056784" cy="2862322"/>
          </a:xfrm>
          <a:prstGeom prst="rect">
            <a:avLst/>
          </a:prstGeom>
          <a:noFill/>
        </p:spPr>
        <p:txBody>
          <a:bodyPr wrap="square" rtlCol="0">
            <a:spAutoFit/>
          </a:bodyPr>
          <a:lstStyle/>
          <a:p>
            <a:pPr lvl="0" algn="just" fontAlgn="base">
              <a:spcBef>
                <a:spcPct val="0"/>
              </a:spcBef>
              <a:spcAft>
                <a:spcPct val="0"/>
              </a:spcAft>
            </a:pPr>
            <a:r>
              <a:rPr lang="ru-RU" dirty="0" smtClean="0">
                <a:solidFill>
                  <a:srgbClr val="0D0575"/>
                </a:solidFill>
                <a:latin typeface="Times New Roman" pitchFamily="18" charset="0"/>
                <a:ea typeface="Calibri" pitchFamily="34" charset="0"/>
                <a:cs typeface="Times New Roman" pitchFamily="18" charset="0"/>
              </a:rPr>
              <a:t>слово </a:t>
            </a:r>
            <a:r>
              <a:rPr lang="ru-RU" i="1" dirty="0" smtClean="0">
                <a:solidFill>
                  <a:srgbClr val="0D0575"/>
                </a:solidFill>
                <a:latin typeface="Times New Roman" pitchFamily="18" charset="0"/>
                <a:ea typeface="Calibri" pitchFamily="34" charset="0"/>
                <a:cs typeface="Times New Roman" pitchFamily="18" charset="0"/>
              </a:rPr>
              <a:t>путь</a:t>
            </a:r>
            <a:r>
              <a:rPr lang="ru-RU" dirty="0" smtClean="0">
                <a:solidFill>
                  <a:srgbClr val="0D0575"/>
                </a:solidFill>
                <a:latin typeface="Times New Roman" pitchFamily="18" charset="0"/>
                <a:ea typeface="Calibri" pitchFamily="34" charset="0"/>
                <a:cs typeface="Times New Roman" pitchFamily="18" charset="0"/>
              </a:rPr>
              <a:t>, помимо своего прямого значения, наделено множеством метафорических, закрепившихся во фразеологических оборотах: </a:t>
            </a:r>
            <a:r>
              <a:rPr lang="ru-RU" i="1" dirty="0" smtClean="0">
                <a:solidFill>
                  <a:srgbClr val="0D0575"/>
                </a:solidFill>
                <a:latin typeface="Times New Roman" pitchFamily="18" charset="0"/>
                <a:ea typeface="Calibri" pitchFamily="34" charset="0"/>
                <a:cs typeface="Times New Roman" pitchFamily="18" charset="0"/>
              </a:rPr>
              <a:t>жизненный путь</a:t>
            </a:r>
            <a:r>
              <a:rPr lang="ru-RU" dirty="0" smtClean="0">
                <a:solidFill>
                  <a:srgbClr val="0D0575"/>
                </a:solidFill>
                <a:latin typeface="Times New Roman" pitchFamily="18" charset="0"/>
                <a:ea typeface="Calibri" pitchFamily="34" charset="0"/>
                <a:cs typeface="Times New Roman" pitchFamily="18" charset="0"/>
              </a:rPr>
              <a:t>, </a:t>
            </a:r>
            <a:r>
              <a:rPr lang="ru-RU" i="1" dirty="0" smtClean="0">
                <a:solidFill>
                  <a:srgbClr val="0D0575"/>
                </a:solidFill>
                <a:latin typeface="Times New Roman" pitchFamily="18" charset="0"/>
                <a:ea typeface="Calibri" pitchFamily="34" charset="0"/>
                <a:cs typeface="Times New Roman" pitchFamily="18" charset="0"/>
              </a:rPr>
              <a:t>последний путь;</a:t>
            </a:r>
            <a:r>
              <a:rPr lang="ru-RU" dirty="0" smtClean="0">
                <a:solidFill>
                  <a:srgbClr val="0D0575"/>
                </a:solidFill>
                <a:latin typeface="Times New Roman" pitchFamily="18" charset="0"/>
                <a:ea typeface="Calibri" pitchFamily="34" charset="0"/>
                <a:cs typeface="Times New Roman" pitchFamily="18" charset="0"/>
              </a:rPr>
              <a:t> </a:t>
            </a:r>
            <a:r>
              <a:rPr lang="ru-RU" i="1" dirty="0" smtClean="0">
                <a:solidFill>
                  <a:srgbClr val="0D0575"/>
                </a:solidFill>
                <a:latin typeface="Times New Roman" pitchFamily="18" charset="0"/>
                <a:ea typeface="Calibri" pitchFamily="34" charset="0"/>
                <a:cs typeface="Times New Roman" pitchFamily="18" charset="0"/>
              </a:rPr>
              <a:t>встретить препятствия на своём пути</a:t>
            </a:r>
            <a:r>
              <a:rPr lang="ru-RU" dirty="0" smtClean="0">
                <a:solidFill>
                  <a:srgbClr val="0D0575"/>
                </a:solidFill>
                <a:latin typeface="Times New Roman" pitchFamily="18" charset="0"/>
                <a:ea typeface="Calibri" pitchFamily="34" charset="0"/>
                <a:cs typeface="Times New Roman" pitchFamily="18" charset="0"/>
              </a:rPr>
              <a:t> </a:t>
            </a:r>
            <a:r>
              <a:rPr lang="ru-RU" dirty="0" smtClean="0">
                <a:solidFill>
                  <a:srgbClr val="0D0575"/>
                </a:solidFill>
                <a:ea typeface="Calibri" pitchFamily="34" charset="0"/>
                <a:cs typeface="Times New Roman" pitchFamily="18" charset="0"/>
              </a:rPr>
              <a:t>—</a:t>
            </a:r>
            <a:r>
              <a:rPr lang="ru-RU" dirty="0" smtClean="0">
                <a:solidFill>
                  <a:srgbClr val="0D0575"/>
                </a:solidFill>
                <a:latin typeface="Times New Roman" pitchFamily="18" charset="0"/>
                <a:ea typeface="Calibri" pitchFamily="34" charset="0"/>
                <a:cs typeface="Times New Roman" pitchFamily="18" charset="0"/>
              </a:rPr>
              <a:t> столкнуться с трудностями при достижении цели; </a:t>
            </a:r>
            <a:r>
              <a:rPr lang="ru-RU" i="1" dirty="0" smtClean="0">
                <a:solidFill>
                  <a:srgbClr val="0D0575"/>
                </a:solidFill>
                <a:latin typeface="Times New Roman" pitchFamily="18" charset="0"/>
                <a:ea typeface="Calibri" pitchFamily="34" charset="0"/>
                <a:cs typeface="Times New Roman" pitchFamily="18" charset="0"/>
              </a:rPr>
              <a:t>окольным (</a:t>
            </a:r>
            <a:r>
              <a:rPr lang="ru-RU" dirty="0" smtClean="0">
                <a:solidFill>
                  <a:srgbClr val="0D0575"/>
                </a:solidFill>
                <a:latin typeface="Times New Roman" pitchFamily="18" charset="0"/>
                <a:ea typeface="Calibri" pitchFamily="34" charset="0"/>
                <a:cs typeface="Times New Roman" pitchFamily="18" charset="0"/>
              </a:rPr>
              <a:t>или </a:t>
            </a:r>
            <a:r>
              <a:rPr lang="ru-RU" i="1" dirty="0" smtClean="0">
                <a:solidFill>
                  <a:srgbClr val="0D0575"/>
                </a:solidFill>
                <a:latin typeface="Times New Roman" pitchFamily="18" charset="0"/>
                <a:ea typeface="Calibri" pitchFamily="34" charset="0"/>
                <a:cs typeface="Times New Roman" pitchFamily="18" charset="0"/>
              </a:rPr>
              <a:t>обходным) путём</a:t>
            </a:r>
            <a:r>
              <a:rPr lang="ru-RU" dirty="0" smtClean="0">
                <a:solidFill>
                  <a:srgbClr val="0D0575"/>
                </a:solidFill>
                <a:latin typeface="Calibri" pitchFamily="34" charset="0"/>
                <a:ea typeface="Calibri" pitchFamily="34" charset="0"/>
                <a:cs typeface="Times New Roman" pitchFamily="18" charset="0"/>
              </a:rPr>
              <a:t> — </a:t>
            </a:r>
            <a:r>
              <a:rPr lang="ru-RU" dirty="0" smtClean="0">
                <a:solidFill>
                  <a:srgbClr val="0D0575"/>
                </a:solidFill>
                <a:latin typeface="Times New Roman" pitchFamily="18" charset="0"/>
                <a:ea typeface="Calibri" pitchFamily="34" charset="0"/>
                <a:cs typeface="Times New Roman" pitchFamily="18" charset="0"/>
              </a:rPr>
              <a:t>неблаговидным способом, </a:t>
            </a:r>
            <a:r>
              <a:rPr lang="ru-RU" i="1" dirty="0" smtClean="0">
                <a:solidFill>
                  <a:srgbClr val="0D0575"/>
                </a:solidFill>
                <a:latin typeface="Times New Roman" pitchFamily="18" charset="0"/>
                <a:ea typeface="Calibri" pitchFamily="34" charset="0"/>
                <a:cs typeface="Times New Roman" pitchFamily="18" charset="0"/>
              </a:rPr>
              <a:t>сойти с (своего) пути</a:t>
            </a:r>
            <a:r>
              <a:rPr lang="ru-RU" dirty="0" smtClean="0">
                <a:solidFill>
                  <a:srgbClr val="0D0575"/>
                </a:solidFill>
                <a:latin typeface="Calibri" pitchFamily="34" charset="0"/>
                <a:ea typeface="Calibri" pitchFamily="34" charset="0"/>
                <a:cs typeface="Times New Roman" pitchFamily="18" charset="0"/>
              </a:rPr>
              <a:t> — </a:t>
            </a:r>
            <a:r>
              <a:rPr lang="ru-RU" dirty="0" smtClean="0">
                <a:solidFill>
                  <a:srgbClr val="0D0575"/>
                </a:solidFill>
                <a:latin typeface="Times New Roman" pitchFamily="18" charset="0"/>
                <a:ea typeface="Calibri" pitchFamily="34" charset="0"/>
                <a:cs typeface="Times New Roman" pitchFamily="18" charset="0"/>
              </a:rPr>
              <a:t>отказаться от намеченной цели, задач и т. п., изменить прежним целям; </a:t>
            </a:r>
            <a:r>
              <a:rPr lang="ru-RU" i="1" dirty="0" smtClean="0">
                <a:solidFill>
                  <a:srgbClr val="0D0575"/>
                </a:solidFill>
                <a:latin typeface="Times New Roman" pitchFamily="18" charset="0"/>
                <a:ea typeface="Calibri" pitchFamily="34" charset="0"/>
                <a:cs typeface="Times New Roman" pitchFamily="18" charset="0"/>
              </a:rPr>
              <a:t>пробить себе путь</a:t>
            </a:r>
            <a:r>
              <a:rPr lang="ru-RU" dirty="0" smtClean="0">
                <a:solidFill>
                  <a:srgbClr val="0D0575"/>
                </a:solidFill>
                <a:latin typeface="Calibri" pitchFamily="34" charset="0"/>
                <a:ea typeface="Calibri" pitchFamily="34" charset="0"/>
                <a:cs typeface="Times New Roman" pitchFamily="18" charset="0"/>
              </a:rPr>
              <a:t> — </a:t>
            </a:r>
            <a:r>
              <a:rPr lang="ru-RU" dirty="0" smtClean="0">
                <a:solidFill>
                  <a:srgbClr val="0D0575"/>
                </a:solidFill>
                <a:latin typeface="Times New Roman" pitchFamily="18" charset="0"/>
                <a:ea typeface="Calibri" pitchFamily="34" charset="0"/>
                <a:cs typeface="Times New Roman" pitchFamily="18" charset="0"/>
              </a:rPr>
              <a:t>достичь значительного положения, добиться успехов на каком-л. поприще; </a:t>
            </a:r>
            <a:r>
              <a:rPr lang="ru-RU" i="1" dirty="0" smtClean="0">
                <a:solidFill>
                  <a:srgbClr val="0D0575"/>
                </a:solidFill>
                <a:latin typeface="Times New Roman" pitchFamily="18" charset="0"/>
                <a:ea typeface="Calibri" pitchFamily="34" charset="0"/>
                <a:cs typeface="Times New Roman" pitchFamily="18" charset="0"/>
              </a:rPr>
              <a:t>встать (</a:t>
            </a:r>
            <a:r>
              <a:rPr lang="ru-RU" dirty="0" smtClean="0">
                <a:solidFill>
                  <a:srgbClr val="0D0575"/>
                </a:solidFill>
                <a:latin typeface="Times New Roman" pitchFamily="18" charset="0"/>
                <a:ea typeface="Calibri" pitchFamily="34" charset="0"/>
                <a:cs typeface="Times New Roman" pitchFamily="18" charset="0"/>
              </a:rPr>
              <a:t>или</a:t>
            </a:r>
            <a:r>
              <a:rPr lang="ru-RU" i="1" dirty="0" smtClean="0">
                <a:solidFill>
                  <a:srgbClr val="0D0575"/>
                </a:solidFill>
                <a:latin typeface="Times New Roman" pitchFamily="18" charset="0"/>
                <a:ea typeface="Calibri" pitchFamily="34" charset="0"/>
                <a:cs typeface="Times New Roman" pitchFamily="18" charset="0"/>
              </a:rPr>
              <a:t> стать, вступить) на путь чего или какой </a:t>
            </a:r>
            <a:r>
              <a:rPr lang="ru-RU" dirty="0" smtClean="0">
                <a:solidFill>
                  <a:srgbClr val="0D0575"/>
                </a:solidFill>
                <a:ea typeface="Calibri" pitchFamily="34" charset="0"/>
                <a:cs typeface="Times New Roman" pitchFamily="18" charset="0"/>
              </a:rPr>
              <a:t>—</a:t>
            </a:r>
            <a:r>
              <a:rPr lang="ru-RU" dirty="0" smtClean="0">
                <a:solidFill>
                  <a:srgbClr val="0D0575"/>
                </a:solidFill>
                <a:latin typeface="Times New Roman" pitchFamily="18" charset="0"/>
                <a:ea typeface="Calibri" pitchFamily="34" charset="0"/>
                <a:cs typeface="Times New Roman" pitchFamily="18" charset="0"/>
              </a:rPr>
              <a:t> начать действовать или развиваться в каком-л. направлении.</a:t>
            </a:r>
            <a:endParaRPr lang="ru-RU" sz="2400" dirty="0" smtClean="0">
              <a:solidFill>
                <a:srgbClr val="0D0575"/>
              </a:solidFill>
              <a:latin typeface="Arial" pitchFamily="34" charset="0"/>
              <a:cs typeface="Arial" pitchFamily="34" charset="0"/>
            </a:endParaRPr>
          </a:p>
        </p:txBody>
      </p:sp>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88640"/>
            <a:ext cx="8721760" cy="523220"/>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endParaRPr lang="ru-RU" sz="2800" dirty="0" smtClean="0">
              <a:solidFill>
                <a:srgbClr val="0D0575"/>
              </a:solidFill>
              <a:latin typeface="Arial" charset="0"/>
            </a:endParaRPr>
          </a:p>
        </p:txBody>
      </p:sp>
      <p:sp>
        <p:nvSpPr>
          <p:cNvPr id="5" name="TextBox 4"/>
          <p:cNvSpPr txBox="1"/>
          <p:nvPr/>
        </p:nvSpPr>
        <p:spPr>
          <a:xfrm>
            <a:off x="0" y="4293096"/>
            <a:ext cx="8070742" cy="369332"/>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pPr>
            <a:endParaRPr lang="ru-RU" dirty="0">
              <a:solidFill>
                <a:srgbClr val="3F3F3F"/>
              </a:solidFill>
              <a:latin typeface="Arial" charset="0"/>
            </a:endParaRPr>
          </a:p>
        </p:txBody>
      </p:sp>
      <p:sp>
        <p:nvSpPr>
          <p:cNvPr id="6" name="TextBox 5"/>
          <p:cNvSpPr txBox="1"/>
          <p:nvPr/>
        </p:nvSpPr>
        <p:spPr>
          <a:xfrm flipV="1">
            <a:off x="251520" y="5157192"/>
            <a:ext cx="8683253"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179513" y="1052736"/>
            <a:ext cx="8712968" cy="4524315"/>
          </a:xfrm>
          <a:prstGeom prst="rect">
            <a:avLst/>
          </a:prstGeom>
          <a:solidFill>
            <a:schemeClr val="bg2"/>
          </a:solidFill>
        </p:spPr>
        <p:txBody>
          <a:bodyPr wrap="square" rtlCol="0">
            <a:spAutoFit/>
          </a:bodyPr>
          <a:lstStyle/>
          <a:p>
            <a:pPr algn="just"/>
            <a:r>
              <a:rPr lang="ru-RU" i="1" dirty="0" smtClean="0">
                <a:solidFill>
                  <a:srgbClr val="0D0575"/>
                </a:solidFill>
              </a:rPr>
              <a:t>Выберите из предложенных определений те, которые могут быть отнесены к обоим словам — путь и дорога, и те, что сочетаются только со словом «путь» в разных его значениях. </a:t>
            </a:r>
            <a:endParaRPr lang="ru-RU" dirty="0" smtClean="0">
              <a:solidFill>
                <a:srgbClr val="0D0575"/>
              </a:solidFill>
            </a:endParaRPr>
          </a:p>
          <a:p>
            <a:pPr algn="just"/>
            <a:r>
              <a:rPr lang="ru-RU" dirty="0" smtClean="0">
                <a:solidFill>
                  <a:srgbClr val="0D0575"/>
                </a:solidFill>
              </a:rPr>
              <a:t>Боевой, большой, великий, глухой, законный, короткий, лёгкий, крутой, окольный, скользкий, собственный, порочный, проверенный, прямой, роковой, тернистый, трудовой</a:t>
            </a:r>
            <a:r>
              <a:rPr lang="ru-RU" i="1" dirty="0" smtClean="0">
                <a:solidFill>
                  <a:srgbClr val="0D0575"/>
                </a:solidFill>
              </a:rPr>
              <a:t>.</a:t>
            </a: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endParaRPr lang="ru-RU" i="1" dirty="0" smtClean="0">
              <a:solidFill>
                <a:srgbClr val="0D0575"/>
              </a:solidFill>
            </a:endParaRPr>
          </a:p>
          <a:p>
            <a:endParaRPr lang="ru-RU" dirty="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4" name="Rectangle 2"/>
          <p:cNvSpPr>
            <a:spLocks noChangeArrowheads="1"/>
          </p:cNvSpPr>
          <p:nvPr/>
        </p:nvSpPr>
        <p:spPr bwMode="auto">
          <a:xfrm>
            <a:off x="4252040" y="43934"/>
            <a:ext cx="6399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3131840" y="183648"/>
            <a:ext cx="21320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D0575"/>
                </a:solidFill>
                <a:effectLst/>
                <a:latin typeface="Times New Roman" pitchFamily="18" charset="0"/>
                <a:ea typeface="Calibri" pitchFamily="34" charset="0"/>
                <a:cs typeface="Times New Roman" pitchFamily="18" charset="0"/>
              </a:rPr>
              <a:t>Задание:</a:t>
            </a:r>
            <a:r>
              <a:rPr kumimoji="0" lang="ru-RU" sz="2000" b="0" i="1" u="none" strike="noStrike" cap="none" normalizeH="0" baseline="0" dirty="0" smtClean="0">
                <a:ln>
                  <a:noFill/>
                </a:ln>
                <a:solidFill>
                  <a:srgbClr val="0D0575"/>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rgbClr val="0D0575"/>
              </a:solidFill>
              <a:effectLst/>
              <a:latin typeface="Arial" pitchFamily="34" charset="0"/>
              <a:cs typeface="Arial" pitchFamily="34" charset="0"/>
            </a:endParaRPr>
          </a:p>
        </p:txBody>
      </p:sp>
      <p:sp>
        <p:nvSpPr>
          <p:cNvPr id="22" name="TextBox 21"/>
          <p:cNvSpPr txBox="1"/>
          <p:nvPr/>
        </p:nvSpPr>
        <p:spPr>
          <a:xfrm>
            <a:off x="251520" y="3284984"/>
            <a:ext cx="8136904" cy="1754326"/>
          </a:xfrm>
          <a:prstGeom prst="rect">
            <a:avLst/>
          </a:prstGeom>
          <a:noFill/>
        </p:spPr>
        <p:txBody>
          <a:bodyPr wrap="square" rtlCol="0">
            <a:spAutoFit/>
          </a:bodyPr>
          <a:lstStyle/>
          <a:p>
            <a:pPr algn="just"/>
            <a:r>
              <a:rPr lang="ru-RU" i="1" dirty="0" smtClean="0">
                <a:solidFill>
                  <a:srgbClr val="0D0575"/>
                </a:solidFill>
              </a:rPr>
              <a:t>Соотнесите цитаты с героями литературных произведений. Как можно охарактеризовать, используя цитаты, героев, их жизненный путь?</a:t>
            </a:r>
            <a:endParaRPr lang="ru-RU" dirty="0" smtClean="0">
              <a:solidFill>
                <a:srgbClr val="0D0575"/>
              </a:solidFill>
            </a:endParaRPr>
          </a:p>
          <a:p>
            <a:pPr algn="just"/>
            <a:r>
              <a:rPr lang="ru-RU" dirty="0" smtClean="0">
                <a:solidFill>
                  <a:srgbClr val="0D0575"/>
                </a:solidFill>
              </a:rPr>
              <a:t>Герои: Евгений Онегин, Павел Петрович Кирсанов, Анна Сергеевна Одинцова, Катерина Кабанова, Родион Романович Раскольников, Григорий Александрович Печорин, Илья Ильич Обломов.</a:t>
            </a:r>
          </a:p>
          <a:p>
            <a:pPr lvl="0" indent="450850" algn="just" eaLnBrk="0" fontAlgn="base" hangingPunct="0">
              <a:spcBef>
                <a:spcPct val="0"/>
              </a:spcBef>
              <a:spcAft>
                <a:spcPct val="0"/>
              </a:spcAft>
            </a:pPr>
            <a:r>
              <a:rPr lang="ru-RU" dirty="0" smtClean="0">
                <a:solidFill>
                  <a:srgbClr val="0D0575"/>
                </a:solidFill>
                <a:latin typeface="Times New Roman" pitchFamily="18" charset="0"/>
                <a:ea typeface="Calibri" pitchFamily="34" charset="0"/>
                <a:cs typeface="Times New Roman" pitchFamily="18" charset="0"/>
              </a:rPr>
              <a:t>.</a:t>
            </a:r>
            <a:endParaRPr lang="ru-RU" dirty="0" smtClean="0">
              <a:solidFill>
                <a:srgbClr val="0D0575"/>
              </a:solidFill>
              <a:latin typeface="Arial" pitchFamily="34" charset="0"/>
              <a:cs typeface="Arial" pitchFamily="34" charset="0"/>
            </a:endParaRPr>
          </a:p>
        </p:txBody>
      </p:sp>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323528" y="764704"/>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
        <p:nvSpPr>
          <p:cNvPr id="11" name="TextBox 10"/>
          <p:cNvSpPr txBox="1"/>
          <p:nvPr/>
        </p:nvSpPr>
        <p:spPr>
          <a:xfrm>
            <a:off x="323528" y="1268760"/>
            <a:ext cx="8701849" cy="738664"/>
          </a:xfrm>
          <a:prstGeom prst="rect">
            <a:avLst/>
          </a:prstGeom>
          <a:solidFill>
            <a:srgbClr val="CCECFF"/>
          </a:solidFill>
          <a:ln>
            <a:solidFill>
              <a:srgbClr val="00FFFF"/>
            </a:solidFill>
          </a:ln>
        </p:spPr>
        <p:txBody>
          <a:bodyPr wrap="square" rtlCol="0">
            <a:spAutoFit/>
          </a:bodyPr>
          <a:lstStyle/>
          <a:p>
            <a:pPr indent="450850" algn="just" fontAlgn="base">
              <a:spcBef>
                <a:spcPct val="0"/>
              </a:spcBef>
              <a:spcAft>
                <a:spcPct val="0"/>
              </a:spcAft>
            </a:pPr>
            <a:r>
              <a:rPr lang="ru-RU" sz="1400" dirty="0" smtClean="0">
                <a:solidFill>
                  <a:srgbClr val="0D0575"/>
                </a:solidFill>
              </a:rPr>
              <a:t>Мотив и образ бездорожья не менее важен, чем мотив пути. Можно вспомнить несколько произведений, в которых этот мотив наблюдается особенно отчётливо. Это повести А. С. Пушкина «Метель», «Капитанская дочка», его стихотворение «Бесы», поэма Н. В. Гоголя «Мёртвые души».</a:t>
            </a: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4" name="TextBox 13"/>
          <p:cNvSpPr txBox="1"/>
          <p:nvPr/>
        </p:nvSpPr>
        <p:spPr>
          <a:xfrm>
            <a:off x="323528" y="2060848"/>
            <a:ext cx="7056784" cy="5816977"/>
          </a:xfrm>
          <a:prstGeom prst="rect">
            <a:avLst/>
          </a:prstGeom>
          <a:noFill/>
        </p:spPr>
        <p:txBody>
          <a:bodyPr wrap="square" rtlCol="0">
            <a:spAutoFit/>
          </a:bodyPr>
          <a:lstStyle/>
          <a:p>
            <a:pPr algn="just"/>
            <a:r>
              <a:rPr lang="ru-RU" sz="1400" i="1" dirty="0" smtClean="0">
                <a:solidFill>
                  <a:srgbClr val="0D0575"/>
                </a:solidFill>
              </a:rPr>
              <a:t>Прочитайте фрагмент из эссе А. </a:t>
            </a:r>
            <a:r>
              <a:rPr lang="ru-RU" sz="1400" i="1" dirty="0" err="1" smtClean="0">
                <a:solidFill>
                  <a:srgbClr val="0D0575"/>
                </a:solidFill>
              </a:rPr>
              <a:t>Гениса</a:t>
            </a:r>
            <a:r>
              <a:rPr lang="ru-RU" sz="1400" i="1" dirty="0" smtClean="0">
                <a:solidFill>
                  <a:srgbClr val="0D0575"/>
                </a:solidFill>
              </a:rPr>
              <a:t>. </a:t>
            </a:r>
            <a:endParaRPr lang="ru-RU" sz="1400" dirty="0" smtClean="0">
              <a:solidFill>
                <a:srgbClr val="0D0575"/>
              </a:solidFill>
            </a:endParaRPr>
          </a:p>
          <a:p>
            <a:pPr algn="just"/>
            <a:r>
              <a:rPr lang="ru-RU" sz="1400" dirty="0" smtClean="0">
                <a:solidFill>
                  <a:srgbClr val="0D0575"/>
                </a:solidFill>
              </a:rPr>
              <a:t>«Они не могли выбраться из просёлков раньше полудня. Без девчонки было бы трудно сделать и это, потому что дороги расползлись во все стороны, как пойманные раки, когда их высыпают из мешка. &lt;…&gt; </a:t>
            </a:r>
          </a:p>
          <a:p>
            <a:pPr algn="just"/>
            <a:r>
              <a:rPr lang="ru-RU" sz="1400" dirty="0" smtClean="0">
                <a:solidFill>
                  <a:srgbClr val="0D0575"/>
                </a:solidFill>
              </a:rPr>
              <a:t>Гоголь поменял местами дороги с ездоками. Способность к движению перешла от вторых к первым. Одушевив дороги, Гоголь сперва положил их в один мешок, а потом вышвырнул в поле, позволил им разойтись, запутав следы. Неуклюжие и неторопливые, как раки, они не столько ползут, сколько пятятся, норовя вернуться в исходное состояние. Поэтому бричка Чичикова никак не может покинуть владения Коробочки. Сплетаясь и кружа, просёлки, как в чёрной дыре или народной сказке, сворачивают вокруг путника пространство. Дорога стала границей, она не ведёт, а держит. Но ведь именно по ней должна скакать Русь…»</a:t>
            </a:r>
          </a:p>
          <a:p>
            <a:pPr algn="just"/>
            <a:r>
              <a:rPr lang="ru-RU" sz="1400" dirty="0" smtClean="0">
                <a:solidFill>
                  <a:srgbClr val="0D0575"/>
                </a:solidFill>
              </a:rPr>
              <a:t> </a:t>
            </a:r>
            <a:r>
              <a:rPr lang="ru-RU" sz="1400" i="1" dirty="0" smtClean="0">
                <a:solidFill>
                  <a:srgbClr val="0D0575"/>
                </a:solidFill>
              </a:rPr>
              <a:t>Сформулируйте тезис, по возможности используя слова и выражения: цель, путник, дорога, суетный жизненный путь, обман, случайность, кружение, заблуждаться, история страны.</a:t>
            </a:r>
            <a:endParaRPr lang="ru-RU" sz="1400" dirty="0" smtClean="0">
              <a:solidFill>
                <a:srgbClr val="0D0575"/>
              </a:solidFill>
            </a:endParaRPr>
          </a:p>
          <a:p>
            <a:pPr algn="just"/>
            <a:r>
              <a:rPr lang="ru-RU" sz="1400" i="1" dirty="0" smtClean="0">
                <a:solidFill>
                  <a:srgbClr val="0D0575"/>
                </a:solidFill>
              </a:rPr>
              <a:t>Сравните роль случая и случайных дорожных встреч в сюжетах пушкинских повестей, стихотворения «Бесы» и гоголевской поэмы. Что в них общего?  </a:t>
            </a:r>
            <a:endParaRPr lang="ru-RU" sz="1400" dirty="0" smtClean="0">
              <a:solidFill>
                <a:srgbClr val="0D0575"/>
              </a:solidFill>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Arial" pitchFamily="34" charset="0"/>
              <a:cs typeface="Arial" pitchFamily="34" charset="0"/>
            </a:endParaRPr>
          </a:p>
        </p:txBody>
      </p:sp>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923330"/>
          </a:xfrm>
          <a:prstGeom prst="rect">
            <a:avLst/>
          </a:prstGeom>
          <a:solidFill>
            <a:schemeClr val="tx2">
              <a:lumMod val="20000"/>
              <a:lumOff val="80000"/>
            </a:schemeClr>
          </a:solidFill>
          <a:ln>
            <a:solidFill>
              <a:srgbClr val="00FFFF"/>
            </a:solidFill>
          </a:ln>
        </p:spPr>
        <p:txBody>
          <a:bodyPr wrap="square" rtlCol="0">
            <a:spAutoFit/>
          </a:bodyPr>
          <a:lstStyle/>
          <a:p>
            <a:r>
              <a:rPr lang="ru-RU" dirty="0" smtClean="0">
                <a:solidFill>
                  <a:srgbClr val="0D0575"/>
                </a:solidFill>
              </a:rPr>
              <a:t>На мотив пути-дороги нанизана поэма и другого русского классика </a:t>
            </a:r>
            <a:r>
              <a:rPr lang="en-US" dirty="0" smtClean="0">
                <a:solidFill>
                  <a:srgbClr val="0D0575"/>
                </a:solidFill>
              </a:rPr>
              <a:t>XIX</a:t>
            </a:r>
            <a:r>
              <a:rPr lang="ru-RU" dirty="0" smtClean="0">
                <a:solidFill>
                  <a:srgbClr val="0D0575"/>
                </a:solidFill>
              </a:rPr>
              <a:t> века — «Кому на Руси жить хорошо» Н. А. Некрасова, где множество отдельных эпизодов организованы вокруг основной задачи странников.</a:t>
            </a:r>
          </a:p>
        </p:txBody>
      </p:sp>
      <p:sp>
        <p:nvSpPr>
          <p:cNvPr id="11" name="TextBox 10"/>
          <p:cNvSpPr txBox="1"/>
          <p:nvPr/>
        </p:nvSpPr>
        <p:spPr>
          <a:xfrm>
            <a:off x="323528" y="2564904"/>
            <a:ext cx="8701849" cy="2585323"/>
          </a:xfrm>
          <a:prstGeom prst="rect">
            <a:avLst/>
          </a:prstGeom>
          <a:solidFill>
            <a:schemeClr val="bg2"/>
          </a:solidFill>
          <a:ln>
            <a:solidFill>
              <a:srgbClr val="00FFFF"/>
            </a:solidFill>
          </a:ln>
        </p:spPr>
        <p:txBody>
          <a:bodyPr wrap="square" rtlCol="0">
            <a:spAutoFit/>
          </a:bodyPr>
          <a:lstStyle/>
          <a:p>
            <a:r>
              <a:rPr lang="ru-RU" b="1" i="1" dirty="0" smtClean="0">
                <a:solidFill>
                  <a:srgbClr val="0D0575"/>
                </a:solidFill>
              </a:rPr>
              <a:t>Задание:</a:t>
            </a:r>
            <a:endParaRPr lang="ru-RU" dirty="0" smtClean="0">
              <a:solidFill>
                <a:srgbClr val="0D0575"/>
              </a:solidFill>
            </a:endParaRPr>
          </a:p>
          <a:p>
            <a:r>
              <a:rPr lang="ru-RU" i="1" dirty="0" smtClean="0">
                <a:solidFill>
                  <a:srgbClr val="0D0575"/>
                </a:solidFill>
              </a:rPr>
              <a:t>Вспомните, нашли ли мужики того, кому живётся «весело, вольготно на Руси».</a:t>
            </a:r>
            <a:endParaRPr lang="ru-RU" dirty="0" smtClean="0">
              <a:solidFill>
                <a:srgbClr val="0D0575"/>
              </a:solidFill>
            </a:endParaRPr>
          </a:p>
          <a:p>
            <a:r>
              <a:rPr lang="ru-RU" i="1" dirty="0" smtClean="0">
                <a:solidFill>
                  <a:srgbClr val="0D0575"/>
                </a:solidFill>
              </a:rPr>
              <a:t>Прочитайте отрывок из главы «Пир на весь мир»</a:t>
            </a:r>
            <a:endParaRPr lang="ru-RU" dirty="0" smtClean="0">
              <a:solidFill>
                <a:srgbClr val="0D0575"/>
              </a:solidFill>
            </a:endParaRPr>
          </a:p>
          <a:p>
            <a:r>
              <a:rPr lang="ru-RU" i="1" dirty="0" smtClean="0">
                <a:solidFill>
                  <a:srgbClr val="0D0575"/>
                </a:solidFill>
              </a:rPr>
              <a:t>Сформулируйте две модели жизненного пути, по Некрасову.</a:t>
            </a:r>
            <a:endParaRPr lang="ru-RU" dirty="0" smtClean="0">
              <a:solidFill>
                <a:srgbClr val="0D0575"/>
              </a:solidFill>
            </a:endParaRPr>
          </a:p>
          <a:p>
            <a:r>
              <a:rPr lang="ru-RU" i="1" dirty="0" smtClean="0">
                <a:solidFill>
                  <a:srgbClr val="0D0575"/>
                </a:solidFill>
              </a:rPr>
              <a:t>Подумайте над тем, что объединяет эти две модели.</a:t>
            </a:r>
            <a:endParaRPr lang="ru-RU" dirty="0" smtClean="0">
              <a:solidFill>
                <a:srgbClr val="0D0575"/>
              </a:solidFill>
            </a:endParaRPr>
          </a:p>
          <a:p>
            <a:r>
              <a:rPr lang="ru-RU" i="1" dirty="0" smtClean="0">
                <a:solidFill>
                  <a:srgbClr val="0D0575"/>
                </a:solidFill>
              </a:rPr>
              <a:t>Как вы думаете, возможна ли третья модель жизненного пути, отличная от первой и второй? </a:t>
            </a:r>
            <a:endParaRPr lang="ru-RU" dirty="0" smtClean="0">
              <a:solidFill>
                <a:srgbClr val="0D0575"/>
              </a:solidFill>
            </a:endParaRPr>
          </a:p>
          <a:p>
            <a:r>
              <a:rPr lang="ru-RU" b="1" i="1" dirty="0" smtClean="0">
                <a:solidFill>
                  <a:srgbClr val="0D0575"/>
                </a:solidFill>
              </a:rPr>
              <a:t>Подсказка</a:t>
            </a:r>
            <a:r>
              <a:rPr lang="ru-RU" b="1" dirty="0" smtClean="0">
                <a:solidFill>
                  <a:srgbClr val="0D0575"/>
                </a:solidFill>
              </a:rPr>
              <a:t>:</a:t>
            </a:r>
            <a:endParaRPr lang="ru-RU" dirty="0" smtClean="0">
              <a:solidFill>
                <a:srgbClr val="0D0575"/>
              </a:solidFill>
            </a:endParaRPr>
          </a:p>
          <a:p>
            <a:r>
              <a:rPr lang="ru-RU" i="1" dirty="0" smtClean="0">
                <a:solidFill>
                  <a:srgbClr val="0D0575"/>
                </a:solidFill>
              </a:rPr>
              <a:t>Подумайте над выражением «свой путь». </a:t>
            </a:r>
            <a:endParaRPr lang="ru-RU" dirty="0" smtClean="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solidFill>
          <a:ln>
            <a:solidFill>
              <a:srgbClr val="00FFFF"/>
            </a:solidFill>
          </a:ln>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1200329"/>
          </a:xfrm>
          <a:prstGeom prst="rect">
            <a:avLst/>
          </a:prstGeom>
          <a:solidFill>
            <a:schemeClr val="tx2">
              <a:lumMod val="20000"/>
              <a:lumOff val="80000"/>
            </a:schemeClr>
          </a:solidFill>
        </p:spPr>
        <p:txBody>
          <a:bodyPr wrap="square" rtlCol="0">
            <a:spAutoFit/>
          </a:bodyPr>
          <a:lstStyle/>
          <a:p>
            <a:pPr algn="just"/>
            <a:r>
              <a:rPr lang="ru-RU" i="1" dirty="0" smtClean="0"/>
              <a:t>Поработайте с материалами на тему «Не оборачивается тот, кто идёт к звёздам» (Леонардо да Винчи). Опираясь на них, попробуйте сформулировать тезис и написать вступление</a:t>
            </a:r>
            <a:endParaRPr lang="ru-RU" dirty="0" smtClean="0"/>
          </a:p>
          <a:p>
            <a:pPr algn="just"/>
            <a:endParaRPr lang="ru-RU" dirty="0" smtClean="0">
              <a:solidFill>
                <a:srgbClr val="0D0575"/>
              </a:solidFill>
            </a:endParaRPr>
          </a:p>
        </p:txBody>
      </p:sp>
      <p:sp>
        <p:nvSpPr>
          <p:cNvPr id="11" name="TextBox 10"/>
          <p:cNvSpPr txBox="1"/>
          <p:nvPr/>
        </p:nvSpPr>
        <p:spPr>
          <a:xfrm>
            <a:off x="323528" y="2564904"/>
            <a:ext cx="8701849" cy="2308324"/>
          </a:xfrm>
          <a:prstGeom prst="rect">
            <a:avLst/>
          </a:prstGeom>
          <a:solidFill>
            <a:schemeClr val="bg2"/>
          </a:solidFill>
          <a:ln>
            <a:solidFill>
              <a:srgbClr val="00FFFF"/>
            </a:solidFill>
          </a:ln>
        </p:spPr>
        <p:txBody>
          <a:bodyPr wrap="square" rtlCol="0">
            <a:spAutoFit/>
          </a:bodyPr>
          <a:lstStyle/>
          <a:p>
            <a:pPr algn="just"/>
            <a:r>
              <a:rPr lang="ru-RU" dirty="0" err="1" smtClean="0">
                <a:solidFill>
                  <a:srgbClr val="0D0575"/>
                </a:solidFill>
              </a:rPr>
              <a:t>Фернандо</a:t>
            </a:r>
            <a:r>
              <a:rPr lang="ru-RU" dirty="0" smtClean="0">
                <a:solidFill>
                  <a:srgbClr val="0D0575"/>
                </a:solidFill>
              </a:rPr>
              <a:t> Магеллан, португальский мореплаватель и исследователь, вошёл в историю как человек, организовавший первое кругосветное путешествие. </a:t>
            </a:r>
          </a:p>
          <a:p>
            <a:pPr algn="just"/>
            <a:r>
              <a:rPr lang="ru-RU" dirty="0" smtClean="0">
                <a:solidFill>
                  <a:srgbClr val="0D0575"/>
                </a:solidFill>
              </a:rPr>
              <a:t>При этом он не был уверен в счастливом завершении плавания, потому что мысль о шарообразной форме Земли была лишь предположением. Путешествие окончилось удачно: было доказано, что Земля круглая, однако сам идейный вдохновитель не дожил до возвращения на родину — он умер в пути. Но перед смертью он знал, что его цель достигнута.</a:t>
            </a:r>
          </a:p>
          <a:p>
            <a:pPr algn="just"/>
            <a:r>
              <a:rPr lang="ru-RU" dirty="0" smtClean="0">
                <a:solidFill>
                  <a:srgbClr val="0D0575"/>
                </a:solidFill>
              </a:rPr>
              <a:t> </a:t>
            </a: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830997"/>
          </a:xfrm>
          <a:prstGeom prst="rect">
            <a:avLst/>
          </a:prstGeom>
          <a:solidFill>
            <a:schemeClr val="tx2">
              <a:lumMod val="20000"/>
              <a:lumOff val="80000"/>
            </a:schemeClr>
          </a:solidFill>
        </p:spPr>
        <p:txBody>
          <a:bodyPr wrap="square" rtlCol="0">
            <a:spAutoFit/>
          </a:bodyPr>
          <a:lstStyle/>
          <a:p>
            <a:r>
              <a:rPr lang="ru-RU" sz="1600" i="1" dirty="0" smtClean="0"/>
              <a:t>Прочитайте факты из биографий известных людей. Какая мысль объединяет все примеры? Может она служить тезисом сочинения? </a:t>
            </a:r>
            <a:endParaRPr lang="ru-RU" sz="1600" dirty="0" smtClean="0"/>
          </a:p>
          <a:p>
            <a:endParaRPr lang="ru-RU" sz="1600" dirty="0" smtClean="0">
              <a:solidFill>
                <a:srgbClr val="0D0575"/>
              </a:solidFill>
            </a:endParaRPr>
          </a:p>
        </p:txBody>
      </p:sp>
      <p:sp>
        <p:nvSpPr>
          <p:cNvPr id="11" name="TextBox 10"/>
          <p:cNvSpPr txBox="1"/>
          <p:nvPr/>
        </p:nvSpPr>
        <p:spPr>
          <a:xfrm>
            <a:off x="251520" y="2060848"/>
            <a:ext cx="8773857" cy="4093428"/>
          </a:xfrm>
          <a:prstGeom prst="rect">
            <a:avLst/>
          </a:prstGeom>
          <a:solidFill>
            <a:schemeClr val="bg2"/>
          </a:solidFill>
          <a:ln>
            <a:solidFill>
              <a:srgbClr val="00FFFF"/>
            </a:solidFill>
          </a:ln>
        </p:spPr>
        <p:txBody>
          <a:bodyPr wrap="square" rtlCol="0">
            <a:spAutoFit/>
          </a:bodyPr>
          <a:lstStyle/>
          <a:p>
            <a:pPr algn="just"/>
            <a:r>
              <a:rPr lang="ru-RU" sz="1600" dirty="0" smtClean="0"/>
              <a:t>Зигмунда Фрейда освистали на сцене, когда он впервые представил свои теории группе учёных в Европе. Он продолжил работу и был удостоен премии Гёте за свои труды в области психологии.</a:t>
            </a:r>
          </a:p>
          <a:p>
            <a:pPr algn="just"/>
            <a:r>
              <a:rPr lang="ru-RU" sz="1600" dirty="0" smtClean="0"/>
              <a:t>Альберт Эйнштейн до четырёх лет не говорил, до семи лет не умел читать простые слова, а позднее его отчислили из школы. Впоследствии его теория относительности произвела переворот в физике.</a:t>
            </a:r>
          </a:p>
          <a:p>
            <a:pPr algn="just"/>
            <a:r>
              <a:rPr lang="ru-RU" sz="1600" dirty="0" smtClean="0"/>
              <a:t>Генри Форд не добился успеха на фермерском поприще, не состоялся как подмастерье или механик и четырежды становился банкротом. Тем не менее он усовершенствовал массовое производство.</a:t>
            </a:r>
          </a:p>
          <a:p>
            <a:pPr algn="just"/>
            <a:r>
              <a:rPr lang="ru-RU" sz="1600" dirty="0" err="1" smtClean="0"/>
              <a:t>Стэна</a:t>
            </a:r>
            <a:r>
              <a:rPr lang="ru-RU" sz="1600" dirty="0" smtClean="0"/>
              <a:t> Смита не взяли на должность мальчика, подбирающего мячи, из-за неуклюжести. Смит 8 раз становился победителем Кубка Дэвиса и считается одним из лучших парных теннисистов всех времён.</a:t>
            </a:r>
          </a:p>
          <a:p>
            <a:pPr algn="just"/>
            <a:r>
              <a:rPr lang="ru-RU" sz="1600" dirty="0" smtClean="0"/>
              <a:t>Винсент </a:t>
            </a:r>
            <a:r>
              <a:rPr lang="ru-RU" sz="1600" dirty="0" err="1" smtClean="0"/>
              <a:t>ван</a:t>
            </a:r>
            <a:r>
              <a:rPr lang="ru-RU" sz="1600" dirty="0" smtClean="0"/>
              <a:t> </a:t>
            </a:r>
            <a:r>
              <a:rPr lang="ru-RU" sz="1600" dirty="0" err="1" smtClean="0"/>
              <a:t>Гог</a:t>
            </a:r>
            <a:r>
              <a:rPr lang="ru-RU" sz="1600" dirty="0" smtClean="0"/>
              <a:t> за всю свою жизнь продал лишь одну картину — сестре своего друга примерно за 50 долларов. Он нарисовал более 800 шедевров, семь из которых в сумме стоят 1 миллиард долларов.</a:t>
            </a:r>
          </a:p>
          <a:p>
            <a:pPr algn="just"/>
            <a:r>
              <a:rPr lang="ru-RU" dirty="0" smtClean="0"/>
              <a:t> </a:t>
            </a:r>
          </a:p>
          <a:p>
            <a:endParaRPr lang="ru-RU" dirty="0" smtClean="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086447"/>
            <a:ext cx="7128792" cy="3200876"/>
          </a:xfrm>
          <a:prstGeom prst="rect">
            <a:avLst/>
          </a:prstGeom>
          <a:solidFill>
            <a:schemeClr val="bg2">
              <a:lumMod val="40000"/>
              <a:lumOff val="60000"/>
            </a:schemeClr>
          </a:solidFill>
        </p:spPr>
        <p:txBody>
          <a:bodyPr wrap="square" rtlCol="0">
            <a:spAutoFit/>
          </a:bodyPr>
          <a:lstStyle/>
          <a:p>
            <a:pPr marL="342900" indent="-342900" fontAlgn="base">
              <a:spcBef>
                <a:spcPts val="600"/>
              </a:spcBef>
              <a:spcAft>
                <a:spcPct val="0"/>
              </a:spcAft>
              <a:buFont typeface="Arial" panose="020B0604020202020204" pitchFamily="34" charset="0"/>
              <a:buChar char="•"/>
            </a:pPr>
            <a:r>
              <a:rPr lang="ru-RU" sz="1600" dirty="0" smtClean="0">
                <a:solidFill>
                  <a:srgbClr val="0D0575"/>
                </a:solidFill>
                <a:latin typeface="Arial" charset="0"/>
              </a:rPr>
              <a:t>Сочинение</a:t>
            </a:r>
            <a:r>
              <a:rPr lang="ru-RU" altLang="ru-RU" sz="1600" dirty="0" smtClean="0">
                <a:solidFill>
                  <a:srgbClr val="0D0575"/>
                </a:solidFill>
                <a:latin typeface="Arial" charset="0"/>
              </a:rPr>
              <a:t> носит </a:t>
            </a:r>
            <a:r>
              <a:rPr lang="ru-RU" altLang="ru-RU" sz="1600" dirty="0" err="1">
                <a:solidFill>
                  <a:srgbClr val="0D0575"/>
                </a:solidFill>
                <a:latin typeface="Arial" charset="0"/>
              </a:rPr>
              <a:t>надпредметный</a:t>
            </a:r>
            <a:r>
              <a:rPr lang="ru-RU" altLang="ru-RU" sz="1600" dirty="0">
                <a:solidFill>
                  <a:srgbClr val="0D0575"/>
                </a:solidFill>
                <a:latin typeface="Arial" charset="0"/>
              </a:rPr>
              <a:t> характер и </a:t>
            </a:r>
            <a:r>
              <a:rPr lang="ru-RU" altLang="ru-RU" sz="1600" dirty="0" smtClean="0">
                <a:solidFill>
                  <a:srgbClr val="0D0575"/>
                </a:solidFill>
                <a:latin typeface="Arial" charset="0"/>
              </a:rPr>
              <a:t>нацелено </a:t>
            </a:r>
            <a:r>
              <a:rPr lang="ru-RU" altLang="ru-RU" sz="1600" dirty="0">
                <a:solidFill>
                  <a:srgbClr val="0D0575"/>
                </a:solidFill>
                <a:latin typeface="Arial" charset="0"/>
              </a:rPr>
              <a:t>на проверку уровня речевой культуры </a:t>
            </a:r>
            <a:r>
              <a:rPr lang="ru-RU" altLang="ru-RU" sz="1600" dirty="0" smtClean="0">
                <a:solidFill>
                  <a:srgbClr val="0D0575"/>
                </a:solidFill>
                <a:latin typeface="Arial" charset="0"/>
              </a:rPr>
              <a:t>выпускника, поэтому ответственность за качество этой работы лежит на всем педагогическом коллективе школы; </a:t>
            </a:r>
          </a:p>
          <a:p>
            <a:pPr marL="342900" indent="-342900" fontAlgn="base">
              <a:spcBef>
                <a:spcPts val="600"/>
              </a:spcBef>
              <a:spcAft>
                <a:spcPct val="0"/>
              </a:spcAft>
              <a:buFont typeface="Arial" panose="020B0604020202020204" pitchFamily="34" charset="0"/>
              <a:buChar char="•"/>
            </a:pPr>
            <a:r>
              <a:rPr lang="ru-RU" altLang="ru-RU" sz="1600" dirty="0" err="1" smtClean="0">
                <a:solidFill>
                  <a:srgbClr val="0D0575"/>
                </a:solidFill>
                <a:latin typeface="Arial" charset="0"/>
              </a:rPr>
              <a:t>л</a:t>
            </a:r>
            <a:r>
              <a:rPr lang="ru-RU" sz="1600" dirty="0" err="1" smtClean="0">
                <a:solidFill>
                  <a:srgbClr val="0D0575"/>
                </a:solidFill>
                <a:latin typeface="Arial" charset="0"/>
              </a:rPr>
              <a:t>итературоцентричность</a:t>
            </a:r>
            <a:r>
              <a:rPr lang="ru-RU" sz="1600" dirty="0" smtClean="0">
                <a:solidFill>
                  <a:srgbClr val="0D0575"/>
                </a:solidFill>
                <a:latin typeface="Arial" charset="0"/>
              </a:rPr>
              <a:t> экзамена связана </a:t>
            </a:r>
            <a:r>
              <a:rPr lang="ru-RU" sz="1600" dirty="0">
                <a:solidFill>
                  <a:srgbClr val="0D0575"/>
                </a:solidFill>
                <a:latin typeface="Arial" charset="0"/>
              </a:rPr>
              <a:t>с традицией </a:t>
            </a:r>
            <a:r>
              <a:rPr lang="ru-RU" sz="1600" dirty="0" smtClean="0">
                <a:solidFill>
                  <a:srgbClr val="0D0575"/>
                </a:solidFill>
                <a:latin typeface="Arial" charset="0"/>
              </a:rPr>
              <a:t>русской </a:t>
            </a:r>
            <a:r>
              <a:rPr lang="ru-RU" sz="1600" dirty="0">
                <a:solidFill>
                  <a:srgbClr val="0D0575"/>
                </a:solidFill>
                <a:latin typeface="Arial" charset="0"/>
              </a:rPr>
              <a:t>школы, </a:t>
            </a:r>
            <a:r>
              <a:rPr lang="ru-RU" sz="1600" dirty="0" smtClean="0">
                <a:solidFill>
                  <a:srgbClr val="0D0575"/>
                </a:solidFill>
                <a:latin typeface="Arial" charset="0"/>
              </a:rPr>
              <a:t>где чтение </a:t>
            </a:r>
            <a:r>
              <a:rPr lang="ru-RU" sz="1600" dirty="0">
                <a:solidFill>
                  <a:srgbClr val="0D0575"/>
                </a:solidFill>
                <a:latin typeface="Arial" charset="0"/>
              </a:rPr>
              <a:t>и </a:t>
            </a:r>
            <a:r>
              <a:rPr lang="ru-RU" sz="1600" dirty="0" smtClean="0">
                <a:solidFill>
                  <a:srgbClr val="0D0575"/>
                </a:solidFill>
                <a:latin typeface="Arial" charset="0"/>
              </a:rPr>
              <a:t>изучение литературы </a:t>
            </a:r>
            <a:r>
              <a:rPr lang="ru-RU" sz="1600" dirty="0">
                <a:solidFill>
                  <a:srgbClr val="0D0575"/>
                </a:solidFill>
                <a:latin typeface="Arial" charset="0"/>
              </a:rPr>
              <a:t>всегда </a:t>
            </a:r>
            <a:r>
              <a:rPr lang="ru-RU" sz="1600" dirty="0" smtClean="0">
                <a:solidFill>
                  <a:srgbClr val="0D0575"/>
                </a:solidFill>
                <a:latin typeface="Arial" charset="0"/>
              </a:rPr>
              <a:t>играло важную роль;</a:t>
            </a:r>
          </a:p>
          <a:p>
            <a:pPr marL="342900" indent="-342900" fontAlgn="base">
              <a:spcBef>
                <a:spcPts val="600"/>
              </a:spcBef>
              <a:spcAft>
                <a:spcPct val="0"/>
              </a:spcAft>
              <a:buFont typeface="Arial" panose="020B0604020202020204" pitchFamily="34" charset="0"/>
              <a:buChar char="•"/>
            </a:pPr>
            <a:r>
              <a:rPr lang="ru-RU" sz="1600" dirty="0" smtClean="0">
                <a:solidFill>
                  <a:srgbClr val="0D0575"/>
                </a:solidFill>
                <a:latin typeface="Arial" charset="0"/>
              </a:rPr>
              <a:t>опора </a:t>
            </a:r>
            <a:r>
              <a:rPr lang="ru-RU" sz="1600" dirty="0">
                <a:solidFill>
                  <a:srgbClr val="0D0575"/>
                </a:solidFill>
                <a:latin typeface="Arial" charset="0"/>
              </a:rPr>
              <a:t>на литературное  произведение подразумевает не только ссылку на текст, но и </a:t>
            </a:r>
            <a:r>
              <a:rPr lang="ru-RU" sz="1600" dirty="0" smtClean="0">
                <a:solidFill>
                  <a:srgbClr val="0D0575"/>
                </a:solidFill>
                <a:latin typeface="Arial" charset="0"/>
              </a:rPr>
              <a:t>осмысление его в ракурсе темы, т. е. обращение </a:t>
            </a:r>
            <a:r>
              <a:rPr lang="ru-RU" sz="1600" dirty="0">
                <a:solidFill>
                  <a:srgbClr val="0D0575"/>
                </a:solidFill>
                <a:latin typeface="Arial" charset="0"/>
              </a:rPr>
              <a:t>к нему на уровне аргументации, </a:t>
            </a:r>
            <a:r>
              <a:rPr lang="ru-RU" sz="1600" dirty="0" smtClean="0">
                <a:solidFill>
                  <a:srgbClr val="0D0575"/>
                </a:solidFill>
                <a:latin typeface="Arial" charset="0"/>
              </a:rPr>
              <a:t>использование </a:t>
            </a:r>
            <a:r>
              <a:rPr lang="ru-RU" sz="1600" dirty="0">
                <a:solidFill>
                  <a:srgbClr val="0D0575"/>
                </a:solidFill>
                <a:latin typeface="Arial" charset="0"/>
              </a:rPr>
              <a:t>примеров, связанных с </a:t>
            </a:r>
            <a:r>
              <a:rPr lang="ru-RU" sz="1600" dirty="0" smtClean="0">
                <a:solidFill>
                  <a:srgbClr val="0D0575"/>
                </a:solidFill>
                <a:latin typeface="Arial" charset="0"/>
              </a:rPr>
              <a:t>темой</a:t>
            </a:r>
            <a:r>
              <a:rPr lang="ru-RU" sz="1600" dirty="0">
                <a:solidFill>
                  <a:srgbClr val="0D0575"/>
                </a:solidFill>
                <a:latin typeface="Arial" charset="0"/>
              </a:rPr>
              <a:t>, системой </a:t>
            </a:r>
            <a:r>
              <a:rPr lang="ru-RU" sz="1600" dirty="0" smtClean="0">
                <a:solidFill>
                  <a:srgbClr val="0D0575"/>
                </a:solidFill>
                <a:latin typeface="Arial" charset="0"/>
              </a:rPr>
              <a:t>персонажей, </a:t>
            </a:r>
            <a:r>
              <a:rPr lang="ru-RU" sz="1600" dirty="0">
                <a:solidFill>
                  <a:srgbClr val="0D0575"/>
                </a:solidFill>
                <a:latin typeface="Arial" charset="0"/>
              </a:rPr>
              <a:t>проблематикой </a:t>
            </a:r>
            <a:r>
              <a:rPr lang="ru-RU" sz="1600" dirty="0" smtClean="0">
                <a:solidFill>
                  <a:srgbClr val="0D0575"/>
                </a:solidFill>
                <a:latin typeface="Arial" charset="0"/>
              </a:rPr>
              <a:t>произведения и </a:t>
            </a:r>
            <a:r>
              <a:rPr lang="ru-RU" sz="1600" dirty="0">
                <a:solidFill>
                  <a:srgbClr val="0D0575"/>
                </a:solidFill>
                <a:latin typeface="Arial" charset="0"/>
              </a:rPr>
              <a:t>т</a:t>
            </a:r>
            <a:r>
              <a:rPr lang="ru-RU" sz="1600" dirty="0" smtClean="0">
                <a:solidFill>
                  <a:srgbClr val="0D0575"/>
                </a:solidFill>
                <a:latin typeface="Arial" charset="0"/>
              </a:rPr>
              <a:t>. д.</a:t>
            </a:r>
            <a:endParaRPr lang="ru-RU" sz="1600" dirty="0">
              <a:solidFill>
                <a:srgbClr val="0D0575"/>
              </a:solidFill>
              <a:latin typeface="Arial" charset="0"/>
            </a:endParaRPr>
          </a:p>
        </p:txBody>
      </p:sp>
      <p:sp>
        <p:nvSpPr>
          <p:cNvPr id="7" name="TextBox 3"/>
          <p:cNvSpPr txBox="1">
            <a:spLocks noChangeArrowheads="1"/>
          </p:cNvSpPr>
          <p:nvPr/>
        </p:nvSpPr>
        <p:spPr bwMode="auto">
          <a:xfrm>
            <a:off x="323528" y="4287322"/>
            <a:ext cx="8568952" cy="1569659"/>
          </a:xfrm>
          <a:prstGeom prst="rect">
            <a:avLst/>
          </a:prstGeom>
          <a:solidFill>
            <a:srgbClr val="CCECFF"/>
          </a:solidFill>
          <a:ln>
            <a:solidFill>
              <a:srgbClr val="00FFFF"/>
            </a:solidFill>
          </a:ln>
          <a:extLst/>
        </p:spPr>
        <p:txBody>
          <a:bodyPr wrap="square">
            <a:spAutoFit/>
          </a:bodyPr>
          <a:lstStyle>
            <a:lvl1pPr marL="342900" indent="-3429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fontAlgn="base" hangingPunct="1">
              <a:spcBef>
                <a:spcPts val="0"/>
              </a:spcBef>
              <a:buFontTx/>
              <a:buNone/>
              <a:defRPr/>
            </a:pPr>
            <a:r>
              <a:rPr lang="ru-RU" altLang="ru-RU" sz="1600" dirty="0" smtClean="0">
                <a:solidFill>
                  <a:srgbClr val="002060"/>
                </a:solidFill>
              </a:rPr>
              <a:t>В темах сочинений:</a:t>
            </a:r>
          </a:p>
          <a:p>
            <a:pPr eaLnBrk="1" fontAlgn="base" hangingPunct="1">
              <a:spcBef>
                <a:spcPts val="0"/>
              </a:spcBef>
              <a:defRPr/>
            </a:pPr>
            <a:r>
              <a:rPr lang="ru-RU" altLang="ru-RU" sz="1600" dirty="0" smtClean="0">
                <a:solidFill>
                  <a:srgbClr val="002060"/>
                </a:solidFill>
              </a:rPr>
              <a:t>умышленно не </a:t>
            </a:r>
            <a:r>
              <a:rPr lang="ru-RU" altLang="ru-RU" sz="1600" dirty="0">
                <a:solidFill>
                  <a:srgbClr val="002060"/>
                </a:solidFill>
              </a:rPr>
              <a:t>используются </a:t>
            </a:r>
            <a:r>
              <a:rPr lang="ru-RU" altLang="ru-RU" sz="1600" dirty="0" smtClean="0">
                <a:solidFill>
                  <a:srgbClr val="002060"/>
                </a:solidFill>
              </a:rPr>
              <a:t>узкие формулировки;</a:t>
            </a:r>
          </a:p>
          <a:p>
            <a:pPr eaLnBrk="1" fontAlgn="base" hangingPunct="1">
              <a:spcBef>
                <a:spcPts val="0"/>
              </a:spcBef>
              <a:defRPr/>
            </a:pPr>
            <a:r>
              <a:rPr lang="ru-RU" altLang="ru-RU" sz="1600" dirty="0" smtClean="0">
                <a:solidFill>
                  <a:srgbClr val="002060"/>
                </a:solidFill>
              </a:rPr>
              <a:t>реализуются принципы посильности, ясности </a:t>
            </a:r>
            <a:r>
              <a:rPr lang="ru-RU" altLang="ru-RU" sz="1600" dirty="0">
                <a:solidFill>
                  <a:srgbClr val="002060"/>
                </a:solidFill>
              </a:rPr>
              <a:t>и </a:t>
            </a:r>
            <a:r>
              <a:rPr lang="ru-RU" altLang="ru-RU" sz="1600" dirty="0" smtClean="0">
                <a:solidFill>
                  <a:srgbClr val="002060"/>
                </a:solidFill>
              </a:rPr>
              <a:t>точности </a:t>
            </a:r>
            <a:r>
              <a:rPr lang="ru-RU" altLang="ru-RU" sz="1600" dirty="0">
                <a:solidFill>
                  <a:srgbClr val="002060"/>
                </a:solidFill>
              </a:rPr>
              <a:t>постановки </a:t>
            </a:r>
            <a:r>
              <a:rPr lang="ru-RU" altLang="ru-RU" sz="1600" dirty="0" smtClean="0">
                <a:solidFill>
                  <a:srgbClr val="002060"/>
                </a:solidFill>
              </a:rPr>
              <a:t>проблемы;</a:t>
            </a:r>
          </a:p>
          <a:p>
            <a:pPr eaLnBrk="1" fontAlgn="base" hangingPunct="1">
              <a:spcBef>
                <a:spcPts val="0"/>
              </a:spcBef>
              <a:defRPr/>
            </a:pPr>
            <a:r>
              <a:rPr lang="ru-RU" altLang="ru-RU" sz="1600" dirty="0" smtClean="0">
                <a:solidFill>
                  <a:srgbClr val="002060"/>
                </a:solidFill>
              </a:rPr>
              <a:t>не указываются конкретные произведения,  что позволяет выпускнику </a:t>
            </a:r>
            <a:r>
              <a:rPr lang="ru-RU" altLang="ru-RU" sz="1600" dirty="0">
                <a:solidFill>
                  <a:srgbClr val="002060"/>
                </a:solidFill>
              </a:rPr>
              <a:t>самостоятельно выбирать литературный материал, на который </a:t>
            </a:r>
            <a:r>
              <a:rPr lang="ru-RU" altLang="ru-RU" sz="1600" dirty="0" smtClean="0">
                <a:solidFill>
                  <a:srgbClr val="002060"/>
                </a:solidFill>
              </a:rPr>
              <a:t>он будет </a:t>
            </a:r>
            <a:r>
              <a:rPr lang="ru-RU" altLang="ru-RU" sz="1600" dirty="0">
                <a:solidFill>
                  <a:srgbClr val="002060"/>
                </a:solidFill>
              </a:rPr>
              <a:t>опираться </a:t>
            </a:r>
            <a:r>
              <a:rPr lang="ru-RU" altLang="ru-RU" sz="1600" dirty="0" smtClean="0">
                <a:solidFill>
                  <a:srgbClr val="002060"/>
                </a:solidFill>
              </a:rPr>
              <a:t>  в </a:t>
            </a:r>
            <a:r>
              <a:rPr lang="ru-RU" altLang="ru-RU" sz="1600" dirty="0">
                <a:solidFill>
                  <a:srgbClr val="002060"/>
                </a:solidFill>
              </a:rPr>
              <a:t>своих рассуждениях. </a:t>
            </a:r>
          </a:p>
        </p:txBody>
      </p:sp>
      <p:sp>
        <p:nvSpPr>
          <p:cNvPr id="8" name="TextBox 7"/>
          <p:cNvSpPr txBox="1"/>
          <p:nvPr/>
        </p:nvSpPr>
        <p:spPr>
          <a:xfrm>
            <a:off x="323528" y="260648"/>
            <a:ext cx="6840760" cy="707886"/>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000" dirty="0" smtClean="0">
                <a:solidFill>
                  <a:srgbClr val="002060"/>
                </a:solidFill>
                <a:latin typeface="Arial" charset="0"/>
              </a:rPr>
              <a:t>Итоговое </a:t>
            </a:r>
            <a:r>
              <a:rPr lang="ru-RU" sz="2000" dirty="0">
                <a:solidFill>
                  <a:srgbClr val="002060"/>
                </a:solidFill>
                <a:latin typeface="Arial" charset="0"/>
              </a:rPr>
              <a:t>сочинение – </a:t>
            </a:r>
            <a:endParaRPr lang="ru-RU" sz="2000" dirty="0" smtClean="0">
              <a:solidFill>
                <a:srgbClr val="002060"/>
              </a:solidFill>
              <a:latin typeface="Arial" charset="0"/>
            </a:endParaRPr>
          </a:p>
          <a:p>
            <a:pPr algn="ctr" fontAlgn="base">
              <a:spcBef>
                <a:spcPct val="0"/>
              </a:spcBef>
              <a:spcAft>
                <a:spcPct val="0"/>
              </a:spcAft>
            </a:pPr>
            <a:r>
              <a:rPr lang="ru-RU" sz="2000" dirty="0" smtClean="0">
                <a:solidFill>
                  <a:srgbClr val="002060"/>
                </a:solidFill>
                <a:latin typeface="Arial" charset="0"/>
              </a:rPr>
              <a:t>это </a:t>
            </a:r>
            <a:r>
              <a:rPr lang="ru-RU" sz="2000" dirty="0">
                <a:solidFill>
                  <a:srgbClr val="002060"/>
                </a:solidFill>
                <a:latin typeface="Arial" charset="0"/>
              </a:rPr>
              <a:t>не сочинение по </a:t>
            </a:r>
            <a:r>
              <a:rPr lang="ru-RU" sz="2000" dirty="0" smtClean="0">
                <a:solidFill>
                  <a:srgbClr val="002060"/>
                </a:solidFill>
                <a:latin typeface="Arial" charset="0"/>
              </a:rPr>
              <a:t>литературе</a:t>
            </a:r>
            <a:endParaRPr lang="ru-RU" sz="2000" dirty="0">
              <a:solidFill>
                <a:srgbClr val="002060"/>
              </a:solidFill>
              <a:latin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6676" y="968534"/>
            <a:ext cx="1440160" cy="193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2" name="Прямоугольник 11"/>
          <p:cNvSpPr/>
          <p:nvPr/>
        </p:nvSpPr>
        <p:spPr>
          <a:xfrm>
            <a:off x="570896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extLst>
      <p:ext uri="{BB962C8B-B14F-4D97-AF65-F5344CB8AC3E}">
        <p14:creationId xmlns:p14="http://schemas.microsoft.com/office/powerpoint/2010/main" val="1491960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830997"/>
          </a:xfrm>
          <a:prstGeom prst="rect">
            <a:avLst/>
          </a:prstGeom>
          <a:solidFill>
            <a:schemeClr val="tx2">
              <a:lumMod val="20000"/>
              <a:lumOff val="80000"/>
            </a:schemeClr>
          </a:solidFill>
        </p:spPr>
        <p:txBody>
          <a:bodyPr wrap="square" rtlCol="0">
            <a:spAutoFit/>
          </a:bodyPr>
          <a:lstStyle/>
          <a:p>
            <a:r>
              <a:rPr lang="ru-RU" sz="1600" i="1" dirty="0" smtClean="0">
                <a:solidFill>
                  <a:srgbClr val="0D0575"/>
                </a:solidFill>
              </a:rPr>
              <a:t>Прочитайте факты из биографий известных людей. Какая мысль объединяет все примеры? Может она служить тезисом сочинения? </a:t>
            </a:r>
            <a:endParaRPr lang="ru-RU" sz="1600" dirty="0" smtClean="0">
              <a:solidFill>
                <a:srgbClr val="0D0575"/>
              </a:solidFill>
            </a:endParaRPr>
          </a:p>
          <a:p>
            <a:endParaRPr lang="ru-RU" sz="1600" dirty="0" smtClean="0">
              <a:solidFill>
                <a:srgbClr val="0D0575"/>
              </a:solidFill>
            </a:endParaRPr>
          </a:p>
        </p:txBody>
      </p:sp>
      <p:sp>
        <p:nvSpPr>
          <p:cNvPr id="11" name="TextBox 10"/>
          <p:cNvSpPr txBox="1"/>
          <p:nvPr/>
        </p:nvSpPr>
        <p:spPr>
          <a:xfrm>
            <a:off x="251520" y="2060848"/>
            <a:ext cx="8773857" cy="4093428"/>
          </a:xfrm>
          <a:prstGeom prst="rect">
            <a:avLst/>
          </a:prstGeom>
          <a:solidFill>
            <a:schemeClr val="bg2"/>
          </a:solidFill>
          <a:ln>
            <a:solidFill>
              <a:srgbClr val="00FFFF"/>
            </a:solidFill>
          </a:ln>
        </p:spPr>
        <p:txBody>
          <a:bodyPr wrap="square" rtlCol="0">
            <a:spAutoFit/>
          </a:bodyPr>
          <a:lstStyle/>
          <a:p>
            <a:pPr algn="just"/>
            <a:r>
              <a:rPr lang="ru-RU" sz="1600" dirty="0" smtClean="0">
                <a:solidFill>
                  <a:srgbClr val="0D0575"/>
                </a:solidFill>
              </a:rPr>
              <a:t>Зигмунда Фрейда освистали на сцене, когда он впервые представил свои теории группе учёных в Европе. Он продолжил работу и был удостоен премии Гёте за свои труды в области психологии.</a:t>
            </a:r>
          </a:p>
          <a:p>
            <a:pPr algn="just"/>
            <a:r>
              <a:rPr lang="ru-RU" sz="1600" dirty="0" smtClean="0">
                <a:solidFill>
                  <a:srgbClr val="0D0575"/>
                </a:solidFill>
              </a:rPr>
              <a:t>Альберт Эйнштейн до четырёх лет не говорил, до семи лет не умел читать простые слова, а позднее его отчислили из школы. Впоследствии его теория относительности произвела переворот в физике.</a:t>
            </a:r>
          </a:p>
          <a:p>
            <a:pPr algn="just"/>
            <a:r>
              <a:rPr lang="ru-RU" sz="1600" dirty="0" smtClean="0">
                <a:solidFill>
                  <a:srgbClr val="0D0575"/>
                </a:solidFill>
              </a:rPr>
              <a:t>Генри Форд не добился успеха на фермерском поприще, не состоялся как подмастерье или механик и четырежды становился банкротом. Тем не менее он усовершенствовал массовое производство.</a:t>
            </a:r>
          </a:p>
          <a:p>
            <a:pPr algn="just"/>
            <a:r>
              <a:rPr lang="ru-RU" sz="1600" dirty="0" err="1" smtClean="0">
                <a:solidFill>
                  <a:srgbClr val="0D0575"/>
                </a:solidFill>
              </a:rPr>
              <a:t>Стэна</a:t>
            </a:r>
            <a:r>
              <a:rPr lang="ru-RU" sz="1600" dirty="0" smtClean="0">
                <a:solidFill>
                  <a:srgbClr val="0D0575"/>
                </a:solidFill>
              </a:rPr>
              <a:t> Смита не взяли на должность мальчика, подбирающего мячи, из-за неуклюжести. Смит 8 раз становился победителем Кубка Дэвиса и считается одним из лучших парных теннисистов всех времён.</a:t>
            </a:r>
          </a:p>
          <a:p>
            <a:pPr algn="just"/>
            <a:r>
              <a:rPr lang="ru-RU" sz="1600" dirty="0" smtClean="0">
                <a:solidFill>
                  <a:srgbClr val="0D0575"/>
                </a:solidFill>
              </a:rPr>
              <a:t>Винсент </a:t>
            </a:r>
            <a:r>
              <a:rPr lang="ru-RU" sz="1600" dirty="0" err="1" smtClean="0">
                <a:solidFill>
                  <a:srgbClr val="0D0575"/>
                </a:solidFill>
              </a:rPr>
              <a:t>ван</a:t>
            </a:r>
            <a:r>
              <a:rPr lang="ru-RU" sz="1600" dirty="0" smtClean="0">
                <a:solidFill>
                  <a:srgbClr val="0D0575"/>
                </a:solidFill>
              </a:rPr>
              <a:t> </a:t>
            </a:r>
            <a:r>
              <a:rPr lang="ru-RU" sz="1600" dirty="0" err="1" smtClean="0">
                <a:solidFill>
                  <a:srgbClr val="0D0575"/>
                </a:solidFill>
              </a:rPr>
              <a:t>Гог</a:t>
            </a:r>
            <a:r>
              <a:rPr lang="ru-RU" sz="1600" dirty="0" smtClean="0">
                <a:solidFill>
                  <a:srgbClr val="0D0575"/>
                </a:solidFill>
              </a:rPr>
              <a:t> за всю свою жизнь продал лишь одну картину — сестре своего друга примерно за 50 долларов. Он нарисовал более 800 шедевров, семь из которых в сумме стоят 1 миллиард долларов.</a:t>
            </a:r>
          </a:p>
          <a:p>
            <a:pPr algn="just"/>
            <a:r>
              <a:rPr lang="ru-RU" dirty="0" smtClean="0">
                <a:solidFill>
                  <a:srgbClr val="0D0575"/>
                </a:solidFill>
              </a:rPr>
              <a:t> </a:t>
            </a:r>
          </a:p>
          <a:p>
            <a:endParaRPr lang="ru-RU" dirty="0" smtClean="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p14="http://schemas.microsoft.com/office/powerpoint/2010/main" val="2238648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4316566"/>
          </a:xfrm>
          <a:prstGeom prst="rect">
            <a:avLst/>
          </a:prstGeom>
          <a:solidFill>
            <a:schemeClr val="bg2">
              <a:lumMod val="40000"/>
              <a:lumOff val="60000"/>
            </a:schemeClr>
          </a:solidFill>
        </p:spPr>
        <p:txBody>
          <a:bodyPr wrap="square" rtlCol="0">
            <a:spAutoFit/>
          </a:bodyPr>
          <a:lstStyle/>
          <a:p>
            <a:r>
              <a:rPr lang="ru-RU" sz="2000" i="1" dirty="0" smtClean="0">
                <a:solidFill>
                  <a:srgbClr val="0D0575"/>
                </a:solidFill>
              </a:rPr>
              <a:t>Продолжите фразы.</a:t>
            </a:r>
            <a:endParaRPr lang="ru-RU" sz="2000" dirty="0" smtClean="0">
              <a:solidFill>
                <a:srgbClr val="0D0575"/>
              </a:solidFill>
            </a:endParaRPr>
          </a:p>
          <a:p>
            <a:r>
              <a:rPr lang="ru-RU" sz="2000" dirty="0" smtClean="0">
                <a:solidFill>
                  <a:srgbClr val="0D0575"/>
                </a:solidFill>
              </a:rPr>
              <a:t>Если оглядываться постоянно на прошлое, можно пройти мимо…</a:t>
            </a:r>
          </a:p>
          <a:p>
            <a:r>
              <a:rPr lang="ru-RU" sz="2000" dirty="0" smtClean="0">
                <a:solidFill>
                  <a:srgbClr val="0D0575"/>
                </a:solidFill>
              </a:rPr>
              <a:t>Иди вперёд и не давай прошлому тянуть тебя назад, потому что…</a:t>
            </a:r>
          </a:p>
          <a:p>
            <a:endParaRPr lang="ru-RU" sz="2000" dirty="0" smtClean="0">
              <a:solidFill>
                <a:srgbClr val="0D0575"/>
              </a:solidFill>
            </a:endParaRPr>
          </a:p>
          <a:p>
            <a:pPr algn="just"/>
            <a:r>
              <a:rPr lang="ru-RU" sz="2000" i="1" dirty="0" smtClean="0">
                <a:solidFill>
                  <a:srgbClr val="0D0575"/>
                </a:solidFill>
              </a:rPr>
              <a:t>Прочитайте начало сочинения на тему </a:t>
            </a:r>
            <a:r>
              <a:rPr lang="ru-RU" sz="2000" b="1" i="1" dirty="0" smtClean="0">
                <a:solidFill>
                  <a:srgbClr val="0D0575"/>
                </a:solidFill>
              </a:rPr>
              <a:t>«У каждого из нас есть только одно истинное призвание — это найти путь к себе» (Герман Гессе). </a:t>
            </a:r>
            <a:r>
              <a:rPr lang="ru-RU" sz="2000" i="1" dirty="0" smtClean="0">
                <a:solidFill>
                  <a:srgbClr val="0D0575"/>
                </a:solidFill>
              </a:rPr>
              <a:t>Попробуйте продолжить его.</a:t>
            </a:r>
            <a:r>
              <a:rPr lang="ru-RU" sz="2000" dirty="0" smtClean="0"/>
              <a:t> </a:t>
            </a:r>
          </a:p>
          <a:p>
            <a:pPr algn="just"/>
            <a:r>
              <a:rPr lang="ru-RU" sz="1600" dirty="0" smtClean="0">
                <a:solidFill>
                  <a:srgbClr val="0D0575"/>
                </a:solidFill>
              </a:rPr>
              <a:t>Звучит немного категорично и </a:t>
            </a:r>
            <a:r>
              <a:rPr lang="ru-RU" sz="1600" dirty="0" err="1" smtClean="0">
                <a:solidFill>
                  <a:srgbClr val="0D0575"/>
                </a:solidFill>
              </a:rPr>
              <a:t>пафосно</a:t>
            </a:r>
            <a:r>
              <a:rPr lang="ru-RU" sz="1600" dirty="0" smtClean="0">
                <a:solidFill>
                  <a:srgbClr val="0D0575"/>
                </a:solidFill>
              </a:rPr>
              <a:t>, но, пожалуй, верно. Куда бы и зачем бы мы ни шли, мы всегда идём к себе. Ведь даже охота к перемене мест, страсть к путешествиям вызваны не только и не всегда любознательностью путешественника, азартом следопыта, тягой к скитаниям странника и набожностью богомольца. Всё это, разумеется, есть, но за всей этой неусидчивостью на одном месте, внешней неугомонностью кроется ещё и внутренняя </a:t>
            </a:r>
            <a:r>
              <a:rPr lang="ru-RU" sz="1600" dirty="0" err="1" smtClean="0">
                <a:solidFill>
                  <a:srgbClr val="0D0575"/>
                </a:solidFill>
              </a:rPr>
              <a:t>неуспокоенность</a:t>
            </a:r>
            <a:r>
              <a:rPr lang="ru-RU" sz="1600" dirty="0" smtClean="0">
                <a:solidFill>
                  <a:srgbClr val="0D0575"/>
                </a:solidFill>
              </a:rPr>
              <a:t> — поиск себя, испытание своих возможностей, забрасывание лота внутрь себя и измерение своей собственной глубины. ..</a:t>
            </a:r>
            <a:endParaRPr lang="ru-RU" sz="2000" dirty="0" smtClean="0">
              <a:solidFill>
                <a:srgbClr val="0D0575"/>
              </a:solidFill>
            </a:endParaRPr>
          </a:p>
          <a:p>
            <a:pPr indent="-342900" fontAlgn="base">
              <a:spcBef>
                <a:spcPts val="300"/>
              </a:spcBef>
              <a:spcAft>
                <a:spcPct val="0"/>
              </a:spcAft>
            </a:pPr>
            <a:endParaRPr lang="ru-RU" sz="2000" i="1" dirty="0">
              <a:solidFill>
                <a:srgbClr val="0D0575"/>
              </a:solidFill>
              <a:latin typeface="Arial" charset="0"/>
            </a:endParaRPr>
          </a:p>
        </p:txBody>
      </p:sp>
      <p:sp>
        <p:nvSpPr>
          <p:cNvPr id="11" name="TextBox 10"/>
          <p:cNvSpPr txBox="1"/>
          <p:nvPr/>
        </p:nvSpPr>
        <p:spPr>
          <a:xfrm>
            <a:off x="251519" y="764704"/>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403648" y="1196752"/>
            <a:ext cx="7278653" cy="461665"/>
          </a:xfrm>
          <a:prstGeom prst="rect">
            <a:avLst/>
          </a:prstGeom>
        </p:spPr>
        <p:txBody>
          <a:bodyPr wrap="square">
            <a:spAutoFit/>
          </a:bodyPr>
          <a:lstStyle/>
          <a:p>
            <a:r>
              <a:rPr lang="ru-RU" sz="2400" b="1" i="1" dirty="0" smtClean="0">
                <a:solidFill>
                  <a:srgbClr val="0D0575"/>
                </a:solidFill>
              </a:rPr>
              <a:t>Задания</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extLst>
      <p:ext uri="{BB962C8B-B14F-4D97-AF65-F5344CB8AC3E}">
        <p14:creationId xmlns:p14="http://schemas.microsoft.com/office/powerpoint/2010/main" val="2754554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2246769"/>
          </a:xfrm>
          <a:prstGeom prst="rect">
            <a:avLst/>
          </a:prstGeom>
          <a:solidFill>
            <a:schemeClr val="bg2">
              <a:lumMod val="40000"/>
              <a:lumOff val="60000"/>
            </a:schemeClr>
          </a:solidFill>
        </p:spPr>
        <p:txBody>
          <a:bodyPr wrap="square" rtlCol="0">
            <a:spAutoFit/>
          </a:bodyPr>
          <a:lstStyle/>
          <a:p>
            <a:pPr algn="just"/>
            <a:r>
              <a:rPr lang="ru-RU" sz="2000" b="1" dirty="0" smtClean="0">
                <a:solidFill>
                  <a:srgbClr val="0D0575"/>
                </a:solidFill>
              </a:rPr>
              <a:t>Штампы</a:t>
            </a:r>
            <a:r>
              <a:rPr lang="ru-RU" sz="2000" dirty="0" smtClean="0">
                <a:solidFill>
                  <a:srgbClr val="0D0575"/>
                </a:solidFill>
              </a:rPr>
              <a:t> — это слова, которые употребляются в самых общих и неопределённых значениях: </a:t>
            </a:r>
            <a:r>
              <a:rPr lang="ru-RU" sz="2000" i="1" dirty="0" smtClean="0">
                <a:solidFill>
                  <a:srgbClr val="0D0575"/>
                </a:solidFill>
              </a:rPr>
              <a:t>вопрос, задача, поднять, обеспечить </a:t>
            </a:r>
            <a:r>
              <a:rPr lang="ru-RU" sz="2000" dirty="0" smtClean="0">
                <a:solidFill>
                  <a:srgbClr val="0D0575"/>
                </a:solidFill>
              </a:rPr>
              <a:t>и т.д.</a:t>
            </a:r>
            <a:r>
              <a:rPr lang="ru-RU" sz="2000" i="1" dirty="0" smtClean="0">
                <a:solidFill>
                  <a:srgbClr val="0D0575"/>
                </a:solidFill>
              </a:rPr>
              <a:t> </a:t>
            </a:r>
            <a:r>
              <a:rPr lang="ru-RU" sz="2000" dirty="0" smtClean="0">
                <a:solidFill>
                  <a:srgbClr val="0D0575"/>
                </a:solidFill>
              </a:rPr>
              <a:t>Обычно универсальные слова сопровождаются шаблонными привязками: </a:t>
            </a:r>
            <a:r>
              <a:rPr lang="ru-RU" sz="2000" i="1" dirty="0" smtClean="0">
                <a:solidFill>
                  <a:srgbClr val="0D0575"/>
                </a:solidFill>
              </a:rPr>
              <a:t>работа — повседневная, уровень — высокий, поддержка — горячая, литература — великая</a:t>
            </a:r>
            <a:r>
              <a:rPr lang="ru-RU" sz="2000" dirty="0" smtClean="0">
                <a:solidFill>
                  <a:srgbClr val="0D0575"/>
                </a:solidFill>
              </a:rPr>
              <a:t>. Штампы бывают и публицистическими, и литературоведческими:</a:t>
            </a:r>
            <a:r>
              <a:rPr lang="ru-RU" sz="2000" i="1" dirty="0" smtClean="0">
                <a:solidFill>
                  <a:srgbClr val="0D0575"/>
                </a:solidFill>
              </a:rPr>
              <a:t> волнующий образ, гневный протест</a:t>
            </a:r>
            <a:r>
              <a:rPr lang="ru-RU" sz="2000" dirty="0" smtClean="0">
                <a:solidFill>
                  <a:srgbClr val="0D0575"/>
                </a:solidFill>
              </a:rPr>
              <a:t>.</a:t>
            </a:r>
          </a:p>
          <a:p>
            <a:pPr algn="just"/>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4293096"/>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p14="http://schemas.microsoft.com/office/powerpoint/2010/main" val="2754554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3477875"/>
          </a:xfrm>
          <a:prstGeom prst="rect">
            <a:avLst/>
          </a:prstGeom>
          <a:solidFill>
            <a:schemeClr val="bg2">
              <a:lumMod val="40000"/>
              <a:lumOff val="60000"/>
            </a:schemeClr>
          </a:solidFill>
        </p:spPr>
        <p:txBody>
          <a:bodyPr wrap="square" rtlCol="0">
            <a:spAutoFit/>
          </a:bodyPr>
          <a:lstStyle/>
          <a:p>
            <a:pPr algn="just"/>
            <a:r>
              <a:rPr lang="ru-RU" sz="2000" b="1" dirty="0" smtClean="0">
                <a:solidFill>
                  <a:srgbClr val="0D0575"/>
                </a:solidFill>
              </a:rPr>
              <a:t>Клише</a:t>
            </a:r>
            <a:r>
              <a:rPr lang="ru-RU" sz="2000" dirty="0" smtClean="0">
                <a:solidFill>
                  <a:srgbClr val="0D0575"/>
                </a:solidFill>
              </a:rPr>
              <a:t> — речевые стереотипы, готовые обороты, которые с готовностью и лёгкостью «выскакивают» из нашего сознания, когда мы хотим сказать что-то «умное» и «правильное». Ниже приведены цитаты из школьных сочинений. Вы без труда распознаете в них и штампы, и клише:</a:t>
            </a:r>
          </a:p>
          <a:p>
            <a:pPr algn="just"/>
            <a:r>
              <a:rPr lang="ru-RU" sz="2000" dirty="0" smtClean="0">
                <a:solidFill>
                  <a:srgbClr val="0D0575"/>
                </a:solidFill>
              </a:rPr>
              <a:t> </a:t>
            </a:r>
          </a:p>
          <a:p>
            <a:pPr algn="just"/>
            <a:r>
              <a:rPr lang="ru-RU" sz="2000" dirty="0" smtClean="0">
                <a:solidFill>
                  <a:srgbClr val="0D0575"/>
                </a:solidFill>
              </a:rPr>
              <a:t>«Книги — ваши друзья. Они вам всегда помогут, дадут совет и подскажут. О книгах нельзя забывать! Берегите и уважительно относитесь к книгам. Они вам всегда помогут. Книги всегда остаются вашим источником и всегда помогут вам». </a:t>
            </a:r>
          </a:p>
          <a:p>
            <a:pPr algn="just"/>
            <a:r>
              <a:rPr lang="ru-RU" sz="2000" dirty="0" smtClean="0">
                <a:solidFill>
                  <a:srgbClr val="0D0575"/>
                </a:solidFill>
              </a:rPr>
              <a:t> </a:t>
            </a:r>
          </a:p>
          <a:p>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p14="http://schemas.microsoft.com/office/powerpoint/2010/main" val="2754554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2862322"/>
          </a:xfrm>
          <a:prstGeom prst="rect">
            <a:avLst/>
          </a:prstGeom>
          <a:solidFill>
            <a:schemeClr val="bg2">
              <a:lumMod val="40000"/>
              <a:lumOff val="60000"/>
            </a:schemeClr>
          </a:solidFill>
        </p:spPr>
        <p:txBody>
          <a:bodyPr wrap="square" rtlCol="0">
            <a:spAutoFit/>
          </a:bodyPr>
          <a:lstStyle/>
          <a:p>
            <a:pPr algn="just"/>
            <a:r>
              <a:rPr lang="ru-RU" sz="2000" dirty="0" smtClean="0">
                <a:solidFill>
                  <a:srgbClr val="0D0575"/>
                </a:solidFill>
              </a:rPr>
              <a:t>«…но быть развитым духовно и развиваться в этом направлении обязан каждый. В этом очень помогает литература, ведь она делает нас людьми, она воспитывает в нас принципы, учит морали, учит доброте, что делать хорошо, а что плохо».</a:t>
            </a:r>
          </a:p>
          <a:p>
            <a:pPr algn="just"/>
            <a:r>
              <a:rPr lang="ru-RU" sz="2000" dirty="0" smtClean="0">
                <a:solidFill>
                  <a:srgbClr val="0D0575"/>
                </a:solidFill>
              </a:rPr>
              <a:t>Заметили, что делают штампы? Вроде бы и правильные мысли, но высказанные таким образом, облачённые в изношенное платье, становятся фальшивыми и смешными. </a:t>
            </a:r>
          </a:p>
          <a:p>
            <a:pPr algn="just"/>
            <a:r>
              <a:rPr lang="ru-RU" sz="2000" dirty="0" smtClean="0">
                <a:solidFill>
                  <a:srgbClr val="0D0575"/>
                </a:solidFill>
              </a:rPr>
              <a:t> </a:t>
            </a:r>
          </a:p>
          <a:p>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p14="http://schemas.microsoft.com/office/powerpoint/2010/main" val="2754554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1631216"/>
          </a:xfrm>
          <a:prstGeom prst="rect">
            <a:avLst/>
          </a:prstGeom>
          <a:solidFill>
            <a:schemeClr val="bg2">
              <a:lumMod val="40000"/>
              <a:lumOff val="60000"/>
            </a:schemeClr>
          </a:solidFill>
        </p:spPr>
        <p:txBody>
          <a:bodyPr wrap="square" rtlCol="0">
            <a:spAutoFit/>
          </a:bodyPr>
          <a:lstStyle/>
          <a:p>
            <a:pPr algn="just"/>
            <a:r>
              <a:rPr lang="ru-RU" sz="2000" dirty="0" smtClean="0">
                <a:solidFill>
                  <a:srgbClr val="0D0575"/>
                </a:solidFill>
              </a:rPr>
              <a:t>«Русская литература полна замечательными творениями великих писателей и поэтов, в произведениях которых скрывается вся широкая палитра чувств русской души. Ярким примером глубокого сострадания к окружающим является Лука из пьесы М. Горького «На дне», смысл которой актуален и в наше время».</a:t>
            </a: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p14="http://schemas.microsoft.com/office/powerpoint/2010/main" val="2754554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04664"/>
            <a:ext cx="6624736" cy="3312368"/>
          </a:xfrm>
        </p:spPr>
        <p:txBody>
          <a:bodyPr>
            <a:normAutofit/>
          </a:bodyPr>
          <a:lstStyle/>
          <a:p>
            <a:r>
              <a:rPr lang="ru-RU" sz="2400" dirty="0" smtClean="0">
                <a:solidFill>
                  <a:srgbClr val="C00000"/>
                </a:solidFill>
                <a:latin typeface="Times New Roman" pitchFamily="18" charset="0"/>
                <a:cs typeface="Times New Roman" pitchFamily="18" charset="0"/>
              </a:rPr>
              <a:t>Готовимся к сочинению</a:t>
            </a:r>
          </a:p>
          <a:p>
            <a:endParaRPr lang="ru-RU" sz="2400" dirty="0" smtClean="0">
              <a:solidFill>
                <a:schemeClr val="bg2">
                  <a:lumMod val="50000"/>
                </a:schemeClr>
              </a:solidFill>
              <a:latin typeface="Times New Roman" pitchFamily="18" charset="0"/>
              <a:cs typeface="Times New Roman" pitchFamily="18" charset="0"/>
            </a:endParaRPr>
          </a:p>
          <a:p>
            <a:r>
              <a:rPr lang="ru-RU" sz="2400" dirty="0" smtClean="0">
                <a:solidFill>
                  <a:srgbClr val="0D0575"/>
                </a:solidFill>
                <a:latin typeface="Times New Roman" pitchFamily="18" charset="0"/>
                <a:cs typeface="Times New Roman" pitchFamily="18" charset="0"/>
              </a:rPr>
              <a:t>Тетради-практикумы </a:t>
            </a:r>
          </a:p>
          <a:p>
            <a:r>
              <a:rPr lang="ru-RU" sz="2400" dirty="0" smtClean="0">
                <a:solidFill>
                  <a:srgbClr val="0D0575"/>
                </a:solidFill>
                <a:latin typeface="Times New Roman" pitchFamily="18" charset="0"/>
                <a:cs typeface="Times New Roman" pitchFamily="18" charset="0"/>
              </a:rPr>
              <a:t>для развития письменной речи</a:t>
            </a:r>
          </a:p>
          <a:p>
            <a:r>
              <a:rPr lang="ru-RU" sz="2400" dirty="0" smtClean="0">
                <a:solidFill>
                  <a:srgbClr val="0D0575"/>
                </a:solidFill>
                <a:latin typeface="Times New Roman" pitchFamily="18" charset="0"/>
                <a:cs typeface="Times New Roman" pitchFamily="18" charset="0"/>
              </a:rPr>
              <a:t>5-9 классы</a:t>
            </a:r>
            <a:endParaRPr lang="ru-RU" sz="2400" dirty="0">
              <a:solidFill>
                <a:srgbClr val="0D0575"/>
              </a:solidFill>
              <a:latin typeface="Times New Roman" pitchFamily="18" charset="0"/>
              <a:cs typeface="Times New Roman" pitchFamily="18" charset="0"/>
            </a:endParaRPr>
          </a:p>
        </p:txBody>
      </p:sp>
      <p:pic>
        <p:nvPicPr>
          <p:cNvPr id="7" name="Рисунок 6" descr="5 класс.png"/>
          <p:cNvPicPr>
            <a:picLocks noChangeAspect="1"/>
          </p:cNvPicPr>
          <p:nvPr/>
        </p:nvPicPr>
        <p:blipFill>
          <a:blip r:embed="rId2" cstate="print"/>
          <a:stretch>
            <a:fillRect/>
          </a:stretch>
        </p:blipFill>
        <p:spPr>
          <a:xfrm rot="20716524">
            <a:off x="390465" y="3058190"/>
            <a:ext cx="1935067" cy="2476550"/>
          </a:xfrm>
          <a:prstGeom prst="rect">
            <a:avLst/>
          </a:prstGeom>
          <a:effectLst>
            <a:outerShdw blurRad="50800" dist="38100" dir="2700000" algn="tl" rotWithShape="0">
              <a:prstClr val="black">
                <a:alpha val="40000"/>
              </a:prstClr>
            </a:outerShdw>
          </a:effectLst>
        </p:spPr>
      </p:pic>
      <p:pic>
        <p:nvPicPr>
          <p:cNvPr id="11" name="Рисунок 10" descr="9 класс.png"/>
          <p:cNvPicPr>
            <a:picLocks noChangeAspect="1"/>
          </p:cNvPicPr>
          <p:nvPr/>
        </p:nvPicPr>
        <p:blipFill>
          <a:blip r:embed="rId3" cstate="print"/>
          <a:stretch>
            <a:fillRect/>
          </a:stretch>
        </p:blipFill>
        <p:spPr>
          <a:xfrm rot="527147">
            <a:off x="6898265" y="236725"/>
            <a:ext cx="1749833" cy="2308372"/>
          </a:xfrm>
          <a:prstGeom prst="rect">
            <a:avLst/>
          </a:prstGeom>
          <a:effectLst>
            <a:outerShdw blurRad="50800" dist="38100" dir="2700000" algn="tl" rotWithShape="0">
              <a:prstClr val="black">
                <a:alpha val="40000"/>
              </a:prstClr>
            </a:outerShdw>
          </a:effectLst>
        </p:spPr>
      </p:pic>
      <p:pic>
        <p:nvPicPr>
          <p:cNvPr id="10" name="Рисунок 9" descr="8 класс.png"/>
          <p:cNvPicPr>
            <a:picLocks noChangeAspect="1"/>
          </p:cNvPicPr>
          <p:nvPr/>
        </p:nvPicPr>
        <p:blipFill>
          <a:blip r:embed="rId4" cstate="print"/>
          <a:stretch>
            <a:fillRect/>
          </a:stretch>
        </p:blipFill>
        <p:spPr>
          <a:xfrm rot="1220213">
            <a:off x="6669236" y="2596851"/>
            <a:ext cx="1868019" cy="2458795"/>
          </a:xfrm>
          <a:prstGeom prst="rect">
            <a:avLst/>
          </a:prstGeom>
          <a:effectLst>
            <a:outerShdw blurRad="50800" dist="38100" dir="2700000" algn="tl" rotWithShape="0">
              <a:prstClr val="black">
                <a:alpha val="40000"/>
              </a:prstClr>
            </a:outerShdw>
          </a:effectLst>
        </p:spPr>
      </p:pic>
      <p:pic>
        <p:nvPicPr>
          <p:cNvPr id="9" name="Рисунок 8" descr="7 класс.png"/>
          <p:cNvPicPr>
            <a:picLocks noChangeAspect="1"/>
          </p:cNvPicPr>
          <p:nvPr/>
        </p:nvPicPr>
        <p:blipFill>
          <a:blip r:embed="rId5" cstate="print"/>
          <a:stretch>
            <a:fillRect/>
          </a:stretch>
        </p:blipFill>
        <p:spPr>
          <a:xfrm>
            <a:off x="4716016" y="2924944"/>
            <a:ext cx="2049658" cy="2646169"/>
          </a:xfrm>
          <a:prstGeom prst="rect">
            <a:avLst/>
          </a:prstGeom>
          <a:effectLst>
            <a:outerShdw blurRad="50800" dist="38100" dir="2700000" algn="tl" rotWithShape="0">
              <a:prstClr val="black">
                <a:alpha val="40000"/>
              </a:prstClr>
            </a:outerShdw>
          </a:effectLst>
        </p:spPr>
      </p:pic>
      <p:pic>
        <p:nvPicPr>
          <p:cNvPr id="8" name="Рисунок 7" descr="6 класс.png"/>
          <p:cNvPicPr>
            <a:picLocks noChangeAspect="1"/>
          </p:cNvPicPr>
          <p:nvPr/>
        </p:nvPicPr>
        <p:blipFill>
          <a:blip r:embed="rId6" cstate="print"/>
          <a:stretch>
            <a:fillRect/>
          </a:stretch>
        </p:blipFill>
        <p:spPr>
          <a:xfrm rot="21252528">
            <a:off x="2545022" y="2952677"/>
            <a:ext cx="2115958" cy="2748422"/>
          </a:xfrm>
          <a:prstGeom prst="rect">
            <a:avLst/>
          </a:prstGeom>
          <a:effectLst>
            <a:outerShdw blurRad="50800" dist="38100" dir="2700000" algn="tl" rotWithShape="0">
              <a:prstClr val="black">
                <a:alpha val="40000"/>
              </a:prstClr>
            </a:outerShdw>
          </a:effectLst>
        </p:spPr>
      </p:pic>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430782" cy="5355312"/>
          </a:xfrm>
          <a:prstGeom prst="rect">
            <a:avLst/>
          </a:prstGeom>
          <a:solidFill>
            <a:schemeClr val="bg2">
              <a:lumMod val="40000"/>
              <a:lumOff val="60000"/>
            </a:schemeClr>
          </a:solidFill>
        </p:spPr>
        <p:txBody>
          <a:bodyPr wrap="square" rtlCol="0">
            <a:spAutoFit/>
          </a:bodyPr>
          <a:lstStyle/>
          <a:p>
            <a:r>
              <a:rPr lang="ru-RU" dirty="0" smtClean="0">
                <a:solidFill>
                  <a:srgbClr val="0D0575"/>
                </a:solidFill>
                <a:latin typeface="Times New Roman" pitchFamily="18" charset="0"/>
                <a:cs typeface="Times New Roman" pitchFamily="18" charset="0"/>
              </a:rPr>
              <a:t>Тетради-практикумы направлены на развитие речи и систематическую подготовку к написанию сочинения по русскому языку и литературе, а также иных видов письменных работ. </a:t>
            </a:r>
          </a:p>
          <a:p>
            <a:endParaRPr lang="ru-RU" dirty="0" smtClean="0">
              <a:solidFill>
                <a:srgbClr val="0D0575"/>
              </a:solidFill>
              <a:latin typeface="Times New Roman" pitchFamily="18" charset="0"/>
              <a:cs typeface="Times New Roman" pitchFamily="18" charset="0"/>
            </a:endParaRPr>
          </a:p>
          <a:p>
            <a:r>
              <a:rPr lang="ru-RU" b="1" dirty="0" smtClean="0">
                <a:solidFill>
                  <a:srgbClr val="0D0575"/>
                </a:solidFill>
                <a:latin typeface="Times New Roman" pitchFamily="18" charset="0"/>
                <a:cs typeface="Times New Roman" pitchFamily="18" charset="0"/>
              </a:rPr>
              <a:t>Эффективные упражнения разного вида сложности помогут научиться:</a:t>
            </a:r>
          </a:p>
          <a:p>
            <a:pPr lvl="0">
              <a:buFont typeface="Wingdings" pitchFamily="2" charset="2"/>
              <a:buChar char="§"/>
            </a:pPr>
            <a:r>
              <a:rPr lang="ru-RU" dirty="0" smtClean="0">
                <a:solidFill>
                  <a:srgbClr val="0D0575"/>
                </a:solidFill>
                <a:latin typeface="Times New Roman" pitchFamily="18" charset="0"/>
                <a:cs typeface="Times New Roman" pitchFamily="18" charset="0"/>
              </a:rPr>
              <a:t> понимать прочитанный текст </a:t>
            </a:r>
          </a:p>
          <a:p>
            <a:pPr lvl="0">
              <a:buFont typeface="Wingdings" pitchFamily="2" charset="2"/>
              <a:buChar char="§"/>
            </a:pPr>
            <a:r>
              <a:rPr lang="ru-RU" dirty="0" smtClean="0">
                <a:solidFill>
                  <a:srgbClr val="0D0575"/>
                </a:solidFill>
                <a:latin typeface="Times New Roman" pitchFamily="18" charset="0"/>
                <a:cs typeface="Times New Roman" pitchFamily="18" charset="0"/>
              </a:rPr>
              <a:t> связывать слова в предложения, предложения – в текст</a:t>
            </a:r>
          </a:p>
          <a:p>
            <a:pPr lvl="0">
              <a:buFont typeface="Wingdings" pitchFamily="2" charset="2"/>
              <a:buChar char="§"/>
            </a:pPr>
            <a:r>
              <a:rPr lang="ru-RU" dirty="0" smtClean="0">
                <a:solidFill>
                  <a:srgbClr val="0D0575"/>
                </a:solidFill>
                <a:latin typeface="Times New Roman" pitchFamily="18" charset="0"/>
                <a:cs typeface="Times New Roman" pitchFamily="18" charset="0"/>
              </a:rPr>
              <a:t> писать сочинения – описания, повествования, рассуждения</a:t>
            </a:r>
          </a:p>
          <a:p>
            <a:pPr lvl="0">
              <a:buFont typeface="Wingdings" pitchFamily="2" charset="2"/>
              <a:buChar char="§"/>
            </a:pPr>
            <a:r>
              <a:rPr lang="ru-RU" dirty="0" smtClean="0">
                <a:solidFill>
                  <a:srgbClr val="0D0575"/>
                </a:solidFill>
                <a:latin typeface="Times New Roman" pitchFamily="18" charset="0"/>
                <a:cs typeface="Times New Roman" pitchFamily="18" charset="0"/>
              </a:rPr>
              <a:t> разобраться с типичными логическими, речевыми и стилистическими ошибками</a:t>
            </a:r>
          </a:p>
          <a:p>
            <a:pPr lvl="0">
              <a:buFont typeface="Wingdings" pitchFamily="2" charset="2"/>
              <a:buChar char="§"/>
            </a:pPr>
            <a:r>
              <a:rPr lang="ru-RU" dirty="0" smtClean="0">
                <a:solidFill>
                  <a:srgbClr val="0D0575"/>
                </a:solidFill>
                <a:latin typeface="Times New Roman" pitchFamily="18" charset="0"/>
                <a:cs typeface="Times New Roman" pitchFamily="18" charset="0"/>
              </a:rPr>
              <a:t> редактировать написанное</a:t>
            </a:r>
          </a:p>
          <a:p>
            <a:pPr lvl="0">
              <a:buFont typeface="Wingdings" pitchFamily="2" charset="2"/>
              <a:buChar char="§"/>
            </a:pPr>
            <a:r>
              <a:rPr lang="ru-RU" dirty="0" smtClean="0">
                <a:solidFill>
                  <a:srgbClr val="0D0575"/>
                </a:solidFill>
                <a:latin typeface="Times New Roman" pitchFamily="18" charset="0"/>
                <a:cs typeface="Times New Roman" pitchFamily="18" charset="0"/>
              </a:rPr>
              <a:t> писать проектные и исследовательские работы по всем предметам гуманитарного цикла: истории, обществознанию, мировой художественной культуре, географии, биологии</a:t>
            </a:r>
          </a:p>
          <a:p>
            <a:r>
              <a:rPr lang="ru-RU" dirty="0" smtClean="0">
                <a:solidFill>
                  <a:srgbClr val="0D0575"/>
                </a:solidFill>
                <a:latin typeface="Times New Roman" pitchFamily="18" charset="0"/>
                <a:cs typeface="Times New Roman" pitchFamily="18" charset="0"/>
              </a:rPr>
              <a:t> </a:t>
            </a:r>
          </a:p>
          <a:p>
            <a:r>
              <a:rPr lang="ru-RU" dirty="0" smtClean="0">
                <a:solidFill>
                  <a:srgbClr val="0D0575"/>
                </a:solidFill>
                <a:latin typeface="Times New Roman" pitchFamily="18" charset="0"/>
                <a:cs typeface="Times New Roman" pitchFamily="18" charset="0"/>
              </a:rPr>
              <a:t>Систематически работая с тетрадями-практикумами, школьники подойдут к итоговым экзаменам с необходимыми навыками и умениями и успешно напишут сочинение.</a:t>
            </a:r>
          </a:p>
          <a:p>
            <a:r>
              <a:rPr lang="ru-RU" dirty="0" smtClean="0">
                <a:solidFill>
                  <a:srgbClr val="0D0575"/>
                </a:solidFill>
                <a:latin typeface="Times New Roman" pitchFamily="18" charset="0"/>
                <a:cs typeface="Times New Roman" pitchFamily="18" charset="0"/>
              </a:rPr>
              <a:t>Методические рекомендации для учителя будут размещены на сайте издательства «Просвещение</a:t>
            </a:r>
            <a:endParaRPr lang="ru-RU" dirty="0" smtClean="0">
              <a:solidFill>
                <a:srgbClr val="0D0575"/>
              </a:solidFill>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754554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5536" y="908720"/>
            <a:ext cx="8424936" cy="923330"/>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srgbClr val="0D0575"/>
                </a:solidFill>
                <a:latin typeface="Times New Roman" pitchFamily="18" charset="0"/>
                <a:cs typeface="Times New Roman" pitchFamily="18" charset="0"/>
              </a:rPr>
              <a:t>Исправьте текст: сделайте его более связным, устраните повторы и однообразие синтаксических конструкций. Добавьте необходимые слова, в том числе частицы, союзы, местоимения. </a:t>
            </a:r>
            <a:endParaRPr lang="ru-RU" dirty="0">
              <a:solidFill>
                <a:srgbClr val="0D0575"/>
              </a:solidFill>
              <a:latin typeface="Times New Roman" pitchFamily="18" charset="0"/>
              <a:cs typeface="Times New Roman" pitchFamily="18" charset="0"/>
            </a:endParaRPr>
          </a:p>
        </p:txBody>
      </p:sp>
      <p:sp>
        <p:nvSpPr>
          <p:cNvPr id="20" name="TextBox 19"/>
          <p:cNvSpPr txBox="1"/>
          <p:nvPr/>
        </p:nvSpPr>
        <p:spPr>
          <a:xfrm>
            <a:off x="323528" y="260648"/>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12289" name="Rectangle 1"/>
          <p:cNvSpPr>
            <a:spLocks noChangeArrowheads="1"/>
          </p:cNvSpPr>
          <p:nvPr/>
        </p:nvSpPr>
        <p:spPr bwMode="auto">
          <a:xfrm>
            <a:off x="395536" y="1916832"/>
            <a:ext cx="8568952" cy="1477328"/>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rgbClr val="0D0575"/>
                </a:solidFill>
                <a:effectLst/>
                <a:latin typeface="Times New Roman" pitchFamily="18" charset="0"/>
                <a:ea typeface="SimSun" pitchFamily="2" charset="-122"/>
                <a:cs typeface="Times New Roman" pitchFamily="18" charset="0"/>
              </a:rPr>
              <a:t>       Франсуа Виет родился во Франции в 1540 г. Он был адвокатом по профессии.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rgbClr val="0D0575"/>
                </a:solidFill>
                <a:effectLst/>
                <a:latin typeface="Times New Roman" pitchFamily="18" charset="0"/>
                <a:ea typeface="SimSun" pitchFamily="2" charset="-122"/>
                <a:cs typeface="Times New Roman" pitchFamily="18" charset="0"/>
              </a:rPr>
              <a:t>Он был всесторонне образованным человеком. Он хорошо знал древние языки, астрономию. Его истинным призванием была математика. Он бывал увлечен математической задачей. Он мог работать над ней иногда по трое суток без еды и сна.</a:t>
            </a:r>
            <a:endParaRPr kumimoji="0" lang="ru-RU" altLang="zh-CN"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zh-CN" b="0" i="0" u="none" strike="noStrike" cap="none" normalizeH="0" baseline="0" dirty="0" smtClean="0">
              <a:ln>
                <a:noFill/>
              </a:ln>
              <a:solidFill>
                <a:srgbClr val="0D0575"/>
              </a:solidFill>
              <a:effectLst/>
              <a:latin typeface="Times New Roman" pitchFamily="18" charset="0"/>
              <a:cs typeface="Times New Roman" pitchFamily="18" charset="0"/>
            </a:endParaRPr>
          </a:p>
        </p:txBody>
      </p:sp>
      <p:sp>
        <p:nvSpPr>
          <p:cNvPr id="6" name="TextBox 5"/>
          <p:cNvSpPr txBox="1"/>
          <p:nvPr/>
        </p:nvSpPr>
        <p:spPr>
          <a:xfrm>
            <a:off x="467544" y="3717032"/>
            <a:ext cx="864096" cy="369332"/>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srgbClr val="0D0575"/>
                </a:solidFill>
                <a:latin typeface="Times New Roman" pitchFamily="18" charset="0"/>
                <a:cs typeface="Times New Roman" pitchFamily="18" charset="0"/>
              </a:rPr>
              <a:t>Ответ </a:t>
            </a:r>
            <a:endParaRPr lang="ru-RU" b="1" dirty="0">
              <a:solidFill>
                <a:srgbClr val="0D0575"/>
              </a:solidFill>
              <a:latin typeface="Times New Roman" pitchFamily="18" charset="0"/>
              <a:cs typeface="Times New Roman" pitchFamily="18" charset="0"/>
            </a:endParaRPr>
          </a:p>
        </p:txBody>
      </p:sp>
      <p:sp>
        <p:nvSpPr>
          <p:cNvPr id="7" name="TextBox 6"/>
          <p:cNvSpPr txBox="1"/>
          <p:nvPr/>
        </p:nvSpPr>
        <p:spPr>
          <a:xfrm>
            <a:off x="395536" y="4149080"/>
            <a:ext cx="8208912" cy="1231106"/>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sz="2000" dirty="0" smtClean="0">
                <a:solidFill>
                  <a:srgbClr val="0D0575"/>
                </a:solidFill>
                <a:latin typeface="Times New Roman" pitchFamily="18" charset="0"/>
                <a:cs typeface="Times New Roman" pitchFamily="18" charset="0"/>
              </a:rPr>
              <a:t>      </a:t>
            </a:r>
            <a:r>
              <a:rPr lang="ru-RU" dirty="0" smtClean="0">
                <a:solidFill>
                  <a:srgbClr val="0D0575"/>
                </a:solidFill>
                <a:latin typeface="Times New Roman" pitchFamily="18" charset="0"/>
                <a:cs typeface="Times New Roman" pitchFamily="18" charset="0"/>
              </a:rPr>
              <a:t>Франсуа Виет родился во Франции в 1540 г.</a:t>
            </a:r>
            <a:r>
              <a:rPr lang="ru-RU" b="1" dirty="0" smtClean="0">
                <a:solidFill>
                  <a:srgbClr val="0D0575"/>
                </a:solidFill>
                <a:latin typeface="Times New Roman" pitchFamily="18" charset="0"/>
                <a:cs typeface="Times New Roman" pitchFamily="18" charset="0"/>
              </a:rPr>
              <a:t> Адвокат по профессии</a:t>
            </a:r>
            <a:r>
              <a:rPr lang="ru-RU" dirty="0" smtClean="0">
                <a:solidFill>
                  <a:srgbClr val="0D0575"/>
                </a:solidFill>
                <a:latin typeface="Times New Roman" pitchFamily="18" charset="0"/>
                <a:cs typeface="Times New Roman" pitchFamily="18" charset="0"/>
              </a:rPr>
              <a:t>, он был всесторонне образованным человеком, хорошо знал древние языки, астрономию. </a:t>
            </a:r>
            <a:r>
              <a:rPr lang="ru-RU" b="1" dirty="0" smtClean="0">
                <a:solidFill>
                  <a:srgbClr val="0D0575"/>
                </a:solidFill>
                <a:latin typeface="Times New Roman" pitchFamily="18" charset="0"/>
                <a:cs typeface="Times New Roman" pitchFamily="18" charset="0"/>
              </a:rPr>
              <a:t>Но</a:t>
            </a:r>
            <a:r>
              <a:rPr lang="ru-RU" dirty="0" smtClean="0">
                <a:solidFill>
                  <a:srgbClr val="0D0575"/>
                </a:solidFill>
                <a:latin typeface="Times New Roman" pitchFamily="18" charset="0"/>
                <a:cs typeface="Times New Roman" pitchFamily="18" charset="0"/>
              </a:rPr>
              <a:t> его истинным призванием была математика. </a:t>
            </a:r>
            <a:r>
              <a:rPr lang="ru-RU" b="1" dirty="0" smtClean="0">
                <a:solidFill>
                  <a:srgbClr val="0D0575"/>
                </a:solidFill>
                <a:latin typeface="Times New Roman" pitchFamily="18" charset="0"/>
                <a:cs typeface="Times New Roman" pitchFamily="18" charset="0"/>
              </a:rPr>
              <a:t>Увлеченный математической задачей</a:t>
            </a:r>
            <a:r>
              <a:rPr lang="ru-RU" dirty="0" smtClean="0">
                <a:solidFill>
                  <a:srgbClr val="0D0575"/>
                </a:solidFill>
                <a:latin typeface="Times New Roman" pitchFamily="18" charset="0"/>
                <a:cs typeface="Times New Roman" pitchFamily="18" charset="0"/>
              </a:rPr>
              <a:t>, он мог работать над ней иногда по трое суток без еды и сна.</a:t>
            </a:r>
            <a:endParaRPr lang="ru-RU" dirty="0">
              <a:solidFill>
                <a:srgbClr val="0D0575"/>
              </a:solidFill>
              <a:latin typeface="Times New Roman" pitchFamily="18" charset="0"/>
              <a:cs typeface="Times New Roman" pitchFamily="18"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284984"/>
            <a:ext cx="9144000" cy="2657331"/>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b="1" dirty="0" smtClean="0">
                <a:solidFill>
                  <a:srgbClr val="0D0575"/>
                </a:solidFill>
                <a:latin typeface="Times New Roman" pitchFamily="18" charset="0"/>
                <a:cs typeface="Times New Roman" pitchFamily="18" charset="0"/>
              </a:rPr>
              <a:t>      Казалось бы,</a:t>
            </a:r>
            <a:r>
              <a:rPr lang="ru-RU" dirty="0" smtClean="0">
                <a:solidFill>
                  <a:srgbClr val="0D0575"/>
                </a:solidFill>
                <a:latin typeface="Times New Roman" pitchFamily="18" charset="0"/>
                <a:cs typeface="Times New Roman" pitchFamily="18" charset="0"/>
              </a:rPr>
              <a:t> отличить живое от неживого легко.</a:t>
            </a:r>
            <a:r>
              <a:rPr lang="ru-RU" b="1" dirty="0" smtClean="0">
                <a:solidFill>
                  <a:srgbClr val="0D0575"/>
                </a:solidFill>
                <a:latin typeface="Times New Roman" pitchFamily="18" charset="0"/>
                <a:cs typeface="Times New Roman" pitchFamily="18" charset="0"/>
              </a:rPr>
              <a:t> Например, </a:t>
            </a:r>
            <a:r>
              <a:rPr lang="ru-RU" dirty="0" smtClean="0">
                <a:solidFill>
                  <a:srgbClr val="0D0575"/>
                </a:solidFill>
                <a:latin typeface="Times New Roman" pitchFamily="18" charset="0"/>
                <a:cs typeface="Times New Roman" pitchFamily="18" charset="0"/>
              </a:rPr>
              <a:t>голубь двигается, дышит, клюет зерно, выводит птенцов, которые вырастают во взрослых птиц… </a:t>
            </a:r>
            <a:r>
              <a:rPr lang="ru-RU" b="1" dirty="0" smtClean="0">
                <a:solidFill>
                  <a:srgbClr val="0D0575"/>
                </a:solidFill>
                <a:latin typeface="Times New Roman" pitchFamily="18" charset="0"/>
                <a:cs typeface="Times New Roman" pitchFamily="18" charset="0"/>
              </a:rPr>
              <a:t>Значит,</a:t>
            </a:r>
            <a:r>
              <a:rPr lang="ru-RU" dirty="0" smtClean="0">
                <a:solidFill>
                  <a:srgbClr val="0D0575"/>
                </a:solidFill>
                <a:latin typeface="Times New Roman" pitchFamily="18" charset="0"/>
                <a:cs typeface="Times New Roman" pitchFamily="18" charset="0"/>
              </a:rPr>
              <a:t> голубь живой. Дерево</a:t>
            </a:r>
            <a:r>
              <a:rPr lang="ru-RU" b="1" dirty="0" smtClean="0">
                <a:solidFill>
                  <a:srgbClr val="0D0575"/>
                </a:solidFill>
                <a:latin typeface="Times New Roman" pitchFamily="18" charset="0"/>
                <a:cs typeface="Times New Roman" pitchFamily="18" charset="0"/>
              </a:rPr>
              <a:t>, конечно,</a:t>
            </a:r>
            <a:r>
              <a:rPr lang="ru-RU" dirty="0" smtClean="0">
                <a:solidFill>
                  <a:srgbClr val="0D0575"/>
                </a:solidFill>
                <a:latin typeface="Times New Roman" pitchFamily="18" charset="0"/>
                <a:cs typeface="Times New Roman" pitchFamily="18" charset="0"/>
              </a:rPr>
              <a:t> не двигается, </a:t>
            </a:r>
            <a:r>
              <a:rPr lang="ru-RU" b="1" dirty="0" smtClean="0">
                <a:solidFill>
                  <a:srgbClr val="0D0575"/>
                </a:solidFill>
                <a:latin typeface="Times New Roman" pitchFamily="18" charset="0"/>
                <a:cs typeface="Times New Roman" pitchFamily="18" charset="0"/>
              </a:rPr>
              <a:t>но</a:t>
            </a:r>
            <a:r>
              <a:rPr lang="ru-RU" dirty="0" smtClean="0">
                <a:solidFill>
                  <a:srgbClr val="0D0575"/>
                </a:solidFill>
                <a:latin typeface="Times New Roman" pitchFamily="18" charset="0"/>
                <a:cs typeface="Times New Roman" pitchFamily="18" charset="0"/>
              </a:rPr>
              <a:t> оно растет, на нем распускаются листья, созревают плоды, из семян появляются молодые деревья. Дерево </a:t>
            </a:r>
            <a:r>
              <a:rPr lang="ru-RU" b="1" dirty="0" smtClean="0">
                <a:solidFill>
                  <a:srgbClr val="0D0575"/>
                </a:solidFill>
                <a:latin typeface="Times New Roman" pitchFamily="18" charset="0"/>
                <a:cs typeface="Times New Roman" pitchFamily="18" charset="0"/>
              </a:rPr>
              <a:t>тоже</a:t>
            </a:r>
            <a:r>
              <a:rPr lang="ru-RU" dirty="0" smtClean="0">
                <a:solidFill>
                  <a:srgbClr val="0D0575"/>
                </a:solidFill>
                <a:latin typeface="Times New Roman" pitchFamily="18" charset="0"/>
                <a:cs typeface="Times New Roman" pitchFamily="18" charset="0"/>
              </a:rPr>
              <a:t> живое. </a:t>
            </a:r>
            <a:r>
              <a:rPr lang="ru-RU" b="1" dirty="0" smtClean="0">
                <a:solidFill>
                  <a:srgbClr val="0D0575"/>
                </a:solidFill>
                <a:latin typeface="Times New Roman" pitchFamily="18" charset="0"/>
                <a:cs typeface="Times New Roman" pitchFamily="18" charset="0"/>
              </a:rPr>
              <a:t>А вот</a:t>
            </a:r>
            <a:r>
              <a:rPr lang="ru-RU" dirty="0" smtClean="0">
                <a:solidFill>
                  <a:srgbClr val="0D0575"/>
                </a:solidFill>
                <a:latin typeface="Times New Roman" pitchFamily="18" charset="0"/>
                <a:cs typeface="Times New Roman" pitchFamily="18" charset="0"/>
              </a:rPr>
              <a:t> камень и не двигается, и не растет, и не дышит, и не дает потомства. </a:t>
            </a:r>
            <a:r>
              <a:rPr lang="ru-RU" b="1" dirty="0" smtClean="0">
                <a:solidFill>
                  <a:srgbClr val="0D0575"/>
                </a:solidFill>
                <a:latin typeface="Times New Roman" pitchFamily="18" charset="0"/>
                <a:cs typeface="Times New Roman" pitchFamily="18" charset="0"/>
              </a:rPr>
              <a:t>Несомненно,</a:t>
            </a:r>
            <a:r>
              <a:rPr lang="ru-RU" dirty="0" smtClean="0">
                <a:solidFill>
                  <a:srgbClr val="0D0575"/>
                </a:solidFill>
                <a:latin typeface="Times New Roman" pitchFamily="18" charset="0"/>
                <a:cs typeface="Times New Roman" pitchFamily="18" charset="0"/>
              </a:rPr>
              <a:t> камень неживой.</a:t>
            </a:r>
          </a:p>
          <a:p>
            <a:pPr algn="just"/>
            <a:r>
              <a:rPr lang="ru-RU" b="1" dirty="0" smtClean="0">
                <a:solidFill>
                  <a:srgbClr val="0D0575"/>
                </a:solidFill>
                <a:latin typeface="Times New Roman" pitchFamily="18" charset="0"/>
                <a:cs typeface="Times New Roman" pitchFamily="18" charset="0"/>
              </a:rPr>
              <a:t>     Но</a:t>
            </a:r>
            <a:r>
              <a:rPr lang="ru-RU" dirty="0" smtClean="0">
                <a:solidFill>
                  <a:srgbClr val="0D0575"/>
                </a:solidFill>
                <a:latin typeface="Times New Roman" pitchFamily="18" charset="0"/>
                <a:cs typeface="Times New Roman" pitchFamily="18" charset="0"/>
              </a:rPr>
              <a:t> надежны ли эти признаки? </a:t>
            </a:r>
            <a:r>
              <a:rPr lang="ru-RU" b="1" dirty="0" smtClean="0">
                <a:solidFill>
                  <a:srgbClr val="0D0575"/>
                </a:solidFill>
                <a:latin typeface="Times New Roman" pitchFamily="18" charset="0"/>
                <a:cs typeface="Times New Roman" pitchFamily="18" charset="0"/>
              </a:rPr>
              <a:t>Ведь </a:t>
            </a:r>
            <a:r>
              <a:rPr lang="ru-RU" dirty="0" smtClean="0">
                <a:solidFill>
                  <a:srgbClr val="0D0575"/>
                </a:solidFill>
                <a:latin typeface="Times New Roman" pitchFamily="18" charset="0"/>
                <a:cs typeface="Times New Roman" pitchFamily="18" charset="0"/>
              </a:rPr>
              <a:t>течет вода в реках, двигаются, хотя и очень медленно, даже горы и материки, вращается вокруг Солнца Земля. </a:t>
            </a:r>
            <a:r>
              <a:rPr lang="ru-RU" b="1" dirty="0" smtClean="0">
                <a:solidFill>
                  <a:srgbClr val="0D0575"/>
                </a:solidFill>
                <a:latin typeface="Times New Roman" pitchFamily="18" charset="0"/>
                <a:cs typeface="Times New Roman" pitchFamily="18" charset="0"/>
              </a:rPr>
              <a:t>И</a:t>
            </a:r>
            <a:r>
              <a:rPr lang="ru-RU" dirty="0" smtClean="0">
                <a:solidFill>
                  <a:srgbClr val="0D0575"/>
                </a:solidFill>
                <a:latin typeface="Times New Roman" pitchFamily="18" charset="0"/>
                <a:cs typeface="Times New Roman" pitchFamily="18" charset="0"/>
              </a:rPr>
              <a:t> расти неживое может, как, </a:t>
            </a:r>
            <a:r>
              <a:rPr lang="ru-RU" b="1" dirty="0" smtClean="0">
                <a:solidFill>
                  <a:srgbClr val="0D0575"/>
                </a:solidFill>
                <a:latin typeface="Times New Roman" pitchFamily="18" charset="0"/>
                <a:cs typeface="Times New Roman" pitchFamily="18" charset="0"/>
              </a:rPr>
              <a:t>например,</a:t>
            </a:r>
            <a:r>
              <a:rPr lang="ru-RU" dirty="0" smtClean="0">
                <a:solidFill>
                  <a:srgbClr val="0D0575"/>
                </a:solidFill>
                <a:latin typeface="Times New Roman" pitchFamily="18" charset="0"/>
                <a:cs typeface="Times New Roman" pitchFamily="18" charset="0"/>
              </a:rPr>
              <a:t> кристалл поваренной соли, погруженный в солевой раствор.</a:t>
            </a:r>
            <a:endParaRPr lang="ru-RU" dirty="0">
              <a:solidFill>
                <a:srgbClr val="0D0575"/>
              </a:solidFill>
              <a:latin typeface="Times New Roman" pitchFamily="18" charset="0"/>
              <a:cs typeface="Times New Roman" pitchFamily="18" charset="0"/>
            </a:endParaRPr>
          </a:p>
        </p:txBody>
      </p:sp>
      <p:sp>
        <p:nvSpPr>
          <p:cNvPr id="15" name="TextBox 14"/>
          <p:cNvSpPr txBox="1"/>
          <p:nvPr/>
        </p:nvSpPr>
        <p:spPr>
          <a:xfrm>
            <a:off x="107504" y="116632"/>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16" name="TextBox 15"/>
          <p:cNvSpPr txBox="1"/>
          <p:nvPr/>
        </p:nvSpPr>
        <p:spPr>
          <a:xfrm>
            <a:off x="107504" y="620688"/>
            <a:ext cx="8856984" cy="338554"/>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dirty="0" smtClean="0">
                <a:solidFill>
                  <a:srgbClr val="0D0575"/>
                </a:solidFill>
                <a:latin typeface="Times New Roman" pitchFamily="18" charset="0"/>
                <a:cs typeface="Times New Roman" pitchFamily="18" charset="0"/>
              </a:rPr>
              <a:t>Добавьте в текст, где нужно, подходящие по смыслу вводные слова, а также союзы и частицы</a:t>
            </a:r>
            <a:r>
              <a:rPr lang="ru-RU" sz="1600" b="1" dirty="0" smtClean="0">
                <a:solidFill>
                  <a:srgbClr val="0D0575"/>
                </a:solidFill>
                <a:latin typeface="Times New Roman" pitchFamily="18" charset="0"/>
                <a:cs typeface="Times New Roman" pitchFamily="18" charset="0"/>
              </a:rPr>
              <a:t>.</a:t>
            </a:r>
            <a:r>
              <a:rPr lang="ru-RU" sz="1600" dirty="0" smtClean="0">
                <a:solidFill>
                  <a:srgbClr val="0D0575"/>
                </a:solidFill>
                <a:latin typeface="Times New Roman" pitchFamily="18" charset="0"/>
                <a:cs typeface="Times New Roman" pitchFamily="18" charset="0"/>
              </a:rPr>
              <a:t> </a:t>
            </a:r>
            <a:endParaRPr lang="ru-RU" sz="1600" dirty="0">
              <a:solidFill>
                <a:srgbClr val="0D0575"/>
              </a:solidFill>
              <a:latin typeface="Times New Roman" pitchFamily="18" charset="0"/>
              <a:cs typeface="Times New Roman" pitchFamily="18" charset="0"/>
            </a:endParaRPr>
          </a:p>
        </p:txBody>
      </p:sp>
      <p:sp>
        <p:nvSpPr>
          <p:cNvPr id="17" name="TextBox 16"/>
          <p:cNvSpPr txBox="1"/>
          <p:nvPr/>
        </p:nvSpPr>
        <p:spPr>
          <a:xfrm>
            <a:off x="0" y="1052736"/>
            <a:ext cx="9144000" cy="1846659"/>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dirty="0" smtClean="0">
                <a:solidFill>
                  <a:srgbClr val="0D0575"/>
                </a:solidFill>
                <a:latin typeface="Times New Roman" pitchFamily="18" charset="0"/>
                <a:cs typeface="Times New Roman" pitchFamily="18" charset="0"/>
              </a:rPr>
              <a:t>     </a:t>
            </a:r>
            <a:r>
              <a:rPr lang="ru-RU" sz="1600" dirty="0" smtClean="0">
                <a:solidFill>
                  <a:srgbClr val="0D0575"/>
                </a:solidFill>
                <a:latin typeface="Times New Roman" pitchFamily="18" charset="0"/>
                <a:cs typeface="Times New Roman" pitchFamily="18" charset="0"/>
              </a:rPr>
              <a:t>Отличить живое от неживого легко. Голубь двигается, дышит, клюет зерно, выводит птенцов, которые вырастают во взрослых птиц… Голубь живой. Дерево не двигается, оно растет, на нем распускаются листья, созревают плоды, из семян появляются молодые деревья. Дерево живое. Камень  не двигается,  не растет,  не дышит,  не дает потомства. Камень неживой.</a:t>
            </a:r>
          </a:p>
          <a:p>
            <a:pPr algn="just"/>
            <a:r>
              <a:rPr lang="ru-RU" sz="1600" dirty="0" smtClean="0">
                <a:solidFill>
                  <a:srgbClr val="0D0575"/>
                </a:solidFill>
                <a:latin typeface="Times New Roman" pitchFamily="18" charset="0"/>
                <a:cs typeface="Times New Roman" pitchFamily="18" charset="0"/>
              </a:rPr>
              <a:t>     Надежны ли эти признаки? Течет вода в реках, двигаются, хотя и очень медленно, горы и материки, вращается вокруг Солнца Земля. Расти неживое может, как кристалл поваренной соли, погруженный в солевой раствор.</a:t>
            </a:r>
            <a:endParaRPr lang="ru-RU" sz="1600" dirty="0">
              <a:solidFill>
                <a:srgbClr val="0D0575"/>
              </a:solidFill>
              <a:latin typeface="Times New Roman" pitchFamily="18" charset="0"/>
              <a:cs typeface="Times New Roman" pitchFamily="18" charset="0"/>
            </a:endParaRPr>
          </a:p>
        </p:txBody>
      </p:sp>
      <p:sp>
        <p:nvSpPr>
          <p:cNvPr id="8" name="TextBox 7"/>
          <p:cNvSpPr txBox="1"/>
          <p:nvPr/>
        </p:nvSpPr>
        <p:spPr>
          <a:xfrm>
            <a:off x="107504" y="2924944"/>
            <a:ext cx="1115616" cy="369332"/>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srgbClr val="0D0575"/>
                </a:solidFill>
                <a:latin typeface="Times New Roman" pitchFamily="18" charset="0"/>
                <a:cs typeface="Times New Roman" pitchFamily="18" charset="0"/>
              </a:rPr>
              <a:t>Ответ </a:t>
            </a:r>
            <a:endParaRPr lang="ru-RU" b="1" dirty="0">
              <a:solidFill>
                <a:srgbClr val="0D0575"/>
              </a:solidFill>
              <a:latin typeface="Times New Roman" pitchFamily="18" charset="0"/>
              <a:cs typeface="Times New Roman" pitchFamily="18" charset="0"/>
            </a:endParaRPr>
          </a:p>
        </p:txBody>
      </p:sp>
      <p:sp>
        <p:nvSpPr>
          <p:cNvPr id="10" name="Прямоугольник 9"/>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1" name="Прямоугольник 10"/>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660" y="139227"/>
            <a:ext cx="8721760" cy="1200329"/>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В </a:t>
            </a:r>
            <a:r>
              <a:rPr lang="ru-RU" sz="2400" dirty="0">
                <a:solidFill>
                  <a:srgbClr val="0D0575"/>
                </a:solidFill>
                <a:latin typeface="Arial" charset="0"/>
              </a:rPr>
              <a:t>2014 году </a:t>
            </a:r>
            <a:r>
              <a:rPr lang="ru-RU" altLang="ru-RU" sz="2400" kern="0" dirty="0" smtClean="0">
                <a:solidFill>
                  <a:srgbClr val="0D0575"/>
                </a:solidFill>
                <a:latin typeface="Arial" panose="020B0604020202020204" pitchFamily="34" charset="0"/>
                <a:cs typeface="Arial" panose="020B0604020202020204" pitchFamily="34" charset="0"/>
              </a:rPr>
              <a:t>проверялось </a:t>
            </a:r>
            <a:r>
              <a:rPr lang="ru-RU" altLang="ru-RU" sz="2400" kern="0" dirty="0">
                <a:solidFill>
                  <a:srgbClr val="0D0575"/>
                </a:solidFill>
                <a:latin typeface="Arial" panose="020B0604020202020204" pitchFamily="34" charset="0"/>
                <a:cs typeface="Arial" panose="020B0604020202020204" pitchFamily="34" charset="0"/>
              </a:rPr>
              <a:t>умение писать </a:t>
            </a:r>
            <a:r>
              <a:rPr lang="ru-RU" altLang="ru-RU" sz="2400" kern="0" dirty="0" smtClean="0">
                <a:solidFill>
                  <a:srgbClr val="0D0575"/>
                </a:solidFill>
                <a:latin typeface="Arial" panose="020B0604020202020204" pitchFamily="34" charset="0"/>
                <a:cs typeface="Arial" panose="020B0604020202020204" pitchFamily="34" charset="0"/>
              </a:rPr>
              <a:t>сочинение в новом формате, поэтому требования к качеству работ были ориентированы на реальный уровень выпускников</a:t>
            </a:r>
            <a:endParaRPr lang="ru-RU" sz="2400" dirty="0" smtClean="0">
              <a:solidFill>
                <a:srgbClr val="0D0575"/>
              </a:solidFill>
              <a:latin typeface="Arial" charset="0"/>
            </a:endParaRPr>
          </a:p>
        </p:txBody>
      </p:sp>
      <p:sp>
        <p:nvSpPr>
          <p:cNvPr id="5" name="TextBox 4"/>
          <p:cNvSpPr txBox="1"/>
          <p:nvPr/>
        </p:nvSpPr>
        <p:spPr>
          <a:xfrm>
            <a:off x="242729" y="1627112"/>
            <a:ext cx="8649753" cy="2708434"/>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buFont typeface="Arial" panose="020B0604020202020204" pitchFamily="34" charset="0"/>
              <a:buChar char="•"/>
            </a:pPr>
            <a:r>
              <a:rPr lang="ru-RU" sz="1600" dirty="0" smtClean="0">
                <a:solidFill>
                  <a:srgbClr val="0D0575"/>
                </a:solidFill>
                <a:latin typeface="Arial" charset="0"/>
              </a:rPr>
              <a:t>Сочинение оценивалось по шкале «зачет-незачет» и количество обязательных слов в сочинении было</a:t>
            </a:r>
            <a:r>
              <a:rPr lang="ru-RU" sz="1600" b="1" dirty="0" smtClean="0">
                <a:solidFill>
                  <a:srgbClr val="0D0575"/>
                </a:solidFill>
                <a:latin typeface="Arial" charset="0"/>
              </a:rPr>
              <a:t> </a:t>
            </a:r>
            <a:r>
              <a:rPr lang="ru-RU" sz="1600" dirty="0" smtClean="0">
                <a:solidFill>
                  <a:srgbClr val="0D0575"/>
                </a:solidFill>
                <a:latin typeface="Arial" charset="0"/>
              </a:rPr>
              <a:t>всего 250.</a:t>
            </a:r>
          </a:p>
          <a:p>
            <a:pPr marL="342900" indent="-342900" fontAlgn="base">
              <a:spcBef>
                <a:spcPts val="300"/>
              </a:spcBef>
              <a:spcAft>
                <a:spcPct val="0"/>
              </a:spcAft>
              <a:buFont typeface="Arial" panose="020B0604020202020204" pitchFamily="34" charset="0"/>
              <a:buChar char="•"/>
            </a:pPr>
            <a:r>
              <a:rPr lang="ru-RU" sz="1600" dirty="0" smtClean="0">
                <a:solidFill>
                  <a:srgbClr val="0D0575"/>
                </a:solidFill>
                <a:latin typeface="Arial" charset="0"/>
              </a:rPr>
              <a:t>Темы были умышленно сформулированы очень широко, а выбор произведений для аргументации своих мыслей осуществляли сами выпускники.</a:t>
            </a:r>
          </a:p>
          <a:p>
            <a:pPr marL="342900" indent="-342900" fontAlgn="base">
              <a:spcBef>
                <a:spcPts val="300"/>
              </a:spcBef>
              <a:spcAft>
                <a:spcPct val="0"/>
              </a:spcAft>
              <a:buFont typeface="Arial" panose="020B0604020202020204" pitchFamily="34" charset="0"/>
              <a:buChar char="•"/>
            </a:pPr>
            <a:r>
              <a:rPr lang="ru-RU" sz="1600" dirty="0" smtClean="0">
                <a:solidFill>
                  <a:srgbClr val="0D0575"/>
                </a:solidFill>
                <a:latin typeface="Arial" charset="0"/>
              </a:rPr>
              <a:t>Для получения зачета по критерию 2 достаточно было обратиться всего к одному литературному  произведению. </a:t>
            </a:r>
          </a:p>
          <a:p>
            <a:pPr marL="342900" indent="-342900" fontAlgn="base">
              <a:spcBef>
                <a:spcPts val="300"/>
              </a:spcBef>
              <a:spcAft>
                <a:spcPct val="0"/>
              </a:spcAft>
              <a:buFont typeface="Arial" panose="020B0604020202020204" pitchFamily="34" charset="0"/>
              <a:buChar char="•"/>
            </a:pPr>
            <a:r>
              <a:rPr lang="ru-RU" sz="1600" dirty="0" smtClean="0">
                <a:solidFill>
                  <a:srgbClr val="0D0575"/>
                </a:solidFill>
                <a:latin typeface="Arial" charset="0"/>
              </a:rPr>
              <a:t>В критериях оценки не было указано количество фактических, логических и речевых ошибок, за которые ставился «незачет», и их точное количество не учитывалось.</a:t>
            </a:r>
          </a:p>
          <a:p>
            <a:pPr marL="342900" indent="-342900" fontAlgn="base">
              <a:spcBef>
                <a:spcPts val="300"/>
              </a:spcBef>
              <a:spcAft>
                <a:spcPct val="0"/>
              </a:spcAft>
              <a:buFont typeface="Arial" panose="020B0604020202020204" pitchFamily="34" charset="0"/>
              <a:buChar char="•"/>
            </a:pPr>
            <a:r>
              <a:rPr lang="ru-RU" sz="1600" dirty="0" smtClean="0">
                <a:solidFill>
                  <a:srgbClr val="0D0575"/>
                </a:solidFill>
                <a:latin typeface="Arial" charset="0"/>
              </a:rPr>
              <a:t>Критерий 5 «Грамотность» не являлся обязательным. Выпускники </a:t>
            </a:r>
            <a:r>
              <a:rPr lang="ru-RU" sz="1600" dirty="0">
                <a:solidFill>
                  <a:srgbClr val="0D0575"/>
                </a:solidFill>
                <a:latin typeface="Arial" charset="0"/>
              </a:rPr>
              <a:t>имели право пользоваться орфографическим словарем</a:t>
            </a:r>
            <a:r>
              <a:rPr lang="ru-RU" sz="1600" dirty="0" smtClean="0">
                <a:solidFill>
                  <a:srgbClr val="0D0575"/>
                </a:solidFill>
                <a:latin typeface="Arial" charset="0"/>
              </a:rPr>
              <a:t>.</a:t>
            </a:r>
            <a:endParaRPr lang="ru-RU" sz="1600" dirty="0">
              <a:solidFill>
                <a:srgbClr val="0D0575"/>
              </a:solidFill>
              <a:latin typeface="Arial" charset="0"/>
            </a:endParaRPr>
          </a:p>
        </p:txBody>
      </p:sp>
      <p:pic>
        <p:nvPicPr>
          <p:cNvPr id="9" name="Picture 6" descr="http://www.severinform.ru/media/img/13/928/200x200_01480_rychka.jpg"/>
          <p:cNvPicPr>
            <a:picLocks noChangeAspect="1" noChangeArrowheads="1"/>
          </p:cNvPicPr>
          <p:nvPr/>
        </p:nvPicPr>
        <p:blipFill>
          <a:blip r:embed="rId2" cstate="print"/>
          <a:srcRect/>
          <a:stretch>
            <a:fillRect/>
          </a:stretch>
        </p:blipFill>
        <p:spPr bwMode="auto">
          <a:xfrm>
            <a:off x="6403167" y="4121803"/>
            <a:ext cx="2483130" cy="1585724"/>
          </a:xfrm>
          <a:prstGeom prst="rect">
            <a:avLst/>
          </a:prstGeom>
          <a:noFill/>
          <a:ln w="9525">
            <a:noFill/>
            <a:miter lim="800000"/>
            <a:headEnd/>
            <a:tailEnd/>
          </a:ln>
        </p:spPr>
      </p:pic>
      <p:sp>
        <p:nvSpPr>
          <p:cNvPr id="6" name="TextBox 5"/>
          <p:cNvSpPr txBox="1"/>
          <p:nvPr/>
        </p:nvSpPr>
        <p:spPr>
          <a:xfrm>
            <a:off x="0" y="5772512"/>
            <a:ext cx="9131591"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8" name="TextBox 1"/>
          <p:cNvSpPr txBox="1">
            <a:spLocks noChangeArrowheads="1"/>
          </p:cNvSpPr>
          <p:nvPr/>
        </p:nvSpPr>
        <p:spPr bwMode="auto">
          <a:xfrm>
            <a:off x="262639" y="4335546"/>
            <a:ext cx="6209926"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ru-RU" altLang="ru-RU" sz="1600" b="1" dirty="0">
                <a:solidFill>
                  <a:srgbClr val="0D0575"/>
                </a:solidFill>
              </a:rPr>
              <a:t>Для получения «зачета» </a:t>
            </a:r>
            <a:r>
              <a:rPr lang="ru-RU" altLang="ru-RU" sz="1600" b="1" dirty="0" smtClean="0">
                <a:solidFill>
                  <a:srgbClr val="0D0575"/>
                </a:solidFill>
              </a:rPr>
              <a:t>было необходимо:</a:t>
            </a:r>
          </a:p>
          <a:p>
            <a:pPr marL="285750" indent="-285750" eaLnBrk="1" fontAlgn="base" hangingPunct="1">
              <a:spcBef>
                <a:spcPct val="0"/>
              </a:spcBef>
              <a:spcAft>
                <a:spcPct val="0"/>
              </a:spcAft>
            </a:pPr>
            <a:r>
              <a:rPr lang="ru-RU" altLang="ru-RU" sz="1600" dirty="0">
                <a:solidFill>
                  <a:srgbClr val="0D0575"/>
                </a:solidFill>
              </a:rPr>
              <a:t>иметь положительный результат по трем критериям (по критериям №1 и №2 – в обязательном порядке</a:t>
            </a:r>
            <a:r>
              <a:rPr lang="ru-RU" altLang="ru-RU" sz="1600" dirty="0" smtClean="0">
                <a:solidFill>
                  <a:srgbClr val="0D0575"/>
                </a:solidFill>
              </a:rPr>
              <a:t>);</a:t>
            </a:r>
          </a:p>
          <a:p>
            <a:pPr marL="285750" indent="-285750" fontAlgn="base">
              <a:spcAft>
                <a:spcPct val="0"/>
              </a:spcAft>
              <a:defRPr/>
            </a:pPr>
            <a:r>
              <a:rPr lang="ru-RU" altLang="ru-RU" sz="1600" dirty="0">
                <a:solidFill>
                  <a:srgbClr val="0D0575"/>
                </a:solidFill>
              </a:rPr>
              <a:t>выдержать объем (сочинение не менее 250 </a:t>
            </a:r>
            <a:r>
              <a:rPr lang="ru-RU" altLang="ru-RU" sz="1600" dirty="0" smtClean="0">
                <a:solidFill>
                  <a:srgbClr val="0D0575"/>
                </a:solidFill>
              </a:rPr>
              <a:t>слов) и написать </a:t>
            </a:r>
            <a:r>
              <a:rPr lang="ru-RU" altLang="ru-RU" sz="1600" dirty="0">
                <a:solidFill>
                  <a:srgbClr val="0D0575"/>
                </a:solidFill>
              </a:rPr>
              <a:t>работу самостоятельно</a:t>
            </a:r>
            <a:r>
              <a:rPr lang="ru-RU" altLang="ru-RU" sz="1600" dirty="0" smtClean="0">
                <a:solidFill>
                  <a:srgbClr val="0D0575"/>
                </a:solidFill>
              </a:rPr>
              <a:t>.</a:t>
            </a:r>
            <a:endParaRPr lang="ru-RU" altLang="ru-RU" sz="1600" dirty="0">
              <a:solidFill>
                <a:srgbClr val="0D0575"/>
              </a:solidFill>
            </a:endParaRPr>
          </a:p>
        </p:txBody>
      </p:sp>
      <p:sp>
        <p:nvSpPr>
          <p:cNvPr id="10" name="Прямоугольник 9"/>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1" name="Прямоугольник 10"/>
          <p:cNvSpPr/>
          <p:nvPr/>
        </p:nvSpPr>
        <p:spPr>
          <a:xfrm>
            <a:off x="5729508" y="6171440"/>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extLst>
      <p:ext uri="{BB962C8B-B14F-4D97-AF65-F5344CB8AC3E}">
        <p14:creationId xmlns:p14="http://schemas.microsoft.com/office/powerpoint/2010/main" val="86934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88640"/>
            <a:ext cx="8568952" cy="523220"/>
          </a:xfrm>
          <a:prstGeom prst="rect">
            <a:avLst/>
          </a:prstGeom>
          <a:solidFill>
            <a:srgbClr val="CCECFF"/>
          </a:solidFill>
          <a:ln>
            <a:solidFill>
              <a:srgbClr val="00FFFF"/>
            </a:solidFill>
          </a:ln>
        </p:spPr>
        <p:txBody>
          <a:bodyPr wrap="square" rtlCol="0">
            <a:spAutoFit/>
          </a:bodyPr>
          <a:lstStyle/>
          <a:p>
            <a:pPr algn="ctr"/>
            <a:r>
              <a:rPr lang="ru-RU" sz="2800" b="1" dirty="0" smtClean="0">
                <a:solidFill>
                  <a:srgbClr val="0D0575"/>
                </a:solidFill>
                <a:latin typeface="Times New Roman" pitchFamily="18" charset="0"/>
                <a:cs typeface="Times New Roman" pitchFamily="18" charset="0"/>
              </a:rPr>
              <a:t>Раздел «Рассуждаем и доказываем»</a:t>
            </a:r>
            <a:endParaRPr lang="ru-RU" sz="2800" b="1" dirty="0">
              <a:solidFill>
                <a:srgbClr val="0D0575"/>
              </a:solidFill>
              <a:latin typeface="Times New Roman" pitchFamily="18" charset="0"/>
              <a:cs typeface="Times New Roman" pitchFamily="18" charset="0"/>
            </a:endParaRPr>
          </a:p>
        </p:txBody>
      </p:sp>
      <p:sp>
        <p:nvSpPr>
          <p:cNvPr id="4" name="TextBox 3"/>
          <p:cNvSpPr txBox="1"/>
          <p:nvPr/>
        </p:nvSpPr>
        <p:spPr>
          <a:xfrm>
            <a:off x="323528" y="908720"/>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5 класс</a:t>
            </a:r>
            <a:endParaRPr lang="ru-RU" sz="2800" b="1" dirty="0">
              <a:solidFill>
                <a:srgbClr val="C00000"/>
              </a:solidFill>
              <a:latin typeface="Times New Roman" pitchFamily="18" charset="0"/>
              <a:cs typeface="Times New Roman" pitchFamily="18" charset="0"/>
            </a:endParaRPr>
          </a:p>
        </p:txBody>
      </p:sp>
      <p:sp>
        <p:nvSpPr>
          <p:cNvPr id="65537" name="Rectangle 1"/>
          <p:cNvSpPr>
            <a:spLocks noChangeArrowheads="1"/>
          </p:cNvSpPr>
          <p:nvPr/>
        </p:nvSpPr>
        <p:spPr bwMode="auto">
          <a:xfrm>
            <a:off x="467544" y="2852936"/>
            <a:ext cx="8208912" cy="2308324"/>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а</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Мне очень нравится разглядывать карту, слушать рассказы о вечных льдах и пустынях, определять координаты городов.</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б</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Но он всегда первый в расписании, а я по утрам часто опаздываю в школу, так что редко на нем бываю.</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в</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И еще мне нравится история, особенно когда речь идет о древней Греции. Я давно прочитала книгу, где пересказываются  древнегреческие мифы.</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p:txBody>
      </p:sp>
      <p:sp>
        <p:nvSpPr>
          <p:cNvPr id="65538" name="Rectangle 2"/>
          <p:cNvSpPr>
            <a:spLocks noChangeArrowheads="1"/>
          </p:cNvSpPr>
          <p:nvPr/>
        </p:nvSpPr>
        <p:spPr bwMode="auto">
          <a:xfrm>
            <a:off x="467544" y="1855277"/>
            <a:ext cx="8208912" cy="646331"/>
          </a:xfrm>
          <a:prstGeom prst="rect">
            <a:avLst/>
          </a:prstGeom>
          <a:solidFill>
            <a:srgbClr val="CCECFF"/>
          </a:solidFill>
          <a:ln>
            <a:solidFill>
              <a:srgbClr val="00FFFF"/>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Прочитайте пары предложений. Запишите в тетради буквы утверждений, в которых есть формулировка мысли (тезис) и доказательство (аргумент).</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p:txBody>
      </p:sp>
      <p:cxnSp>
        <p:nvCxnSpPr>
          <p:cNvPr id="9" name="Прямая соединительная линия 8"/>
          <p:cNvCxnSpPr/>
          <p:nvPr/>
        </p:nvCxnSpPr>
        <p:spPr>
          <a:xfrm>
            <a:off x="467544" y="558924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0" name="Прямоугольник 9"/>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628800"/>
            <a:ext cx="8352928" cy="369332"/>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srgbClr val="0D0575"/>
                </a:solidFill>
                <a:latin typeface="Times New Roman" pitchFamily="18" charset="0"/>
                <a:cs typeface="Times New Roman" pitchFamily="18" charset="0"/>
              </a:rPr>
              <a:t>Прочитайте текст; разберитесь в его структуре.</a:t>
            </a:r>
            <a:endParaRPr lang="ru-RU" dirty="0">
              <a:solidFill>
                <a:srgbClr val="0D0575"/>
              </a:solidFill>
              <a:latin typeface="Times New Roman" pitchFamily="18" charset="0"/>
              <a:cs typeface="Times New Roman" pitchFamily="18" charset="0"/>
            </a:endParaRPr>
          </a:p>
        </p:txBody>
      </p:sp>
      <p:sp>
        <p:nvSpPr>
          <p:cNvPr id="4" name="TextBox 3"/>
          <p:cNvSpPr txBox="1"/>
          <p:nvPr/>
        </p:nvSpPr>
        <p:spPr>
          <a:xfrm>
            <a:off x="395536" y="692696"/>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5" name="TextBox 4"/>
          <p:cNvSpPr txBox="1"/>
          <p:nvPr/>
        </p:nvSpPr>
        <p:spPr>
          <a:xfrm>
            <a:off x="395536" y="2348880"/>
            <a:ext cx="8352928" cy="1754326"/>
          </a:xfrm>
          <a:prstGeom prst="rect">
            <a:avLst/>
          </a:prstGeom>
          <a:solidFill>
            <a:schemeClr val="bg2"/>
          </a:solidFill>
        </p:spPr>
        <p:txBody>
          <a:bodyPr wrap="square" rtlCol="0">
            <a:spAutoFit/>
          </a:bodyPr>
          <a:lstStyle/>
          <a:p>
            <a:pPr algn="just"/>
            <a:r>
              <a:rPr lang="ru-RU" dirty="0" smtClean="0">
                <a:solidFill>
                  <a:srgbClr val="0D0575"/>
                </a:solidFill>
                <a:latin typeface="Times New Roman" pitchFamily="18" charset="0"/>
                <a:cs typeface="Times New Roman" pitchFamily="18" charset="0"/>
              </a:rPr>
              <a:t>    Человек в первобытные времена чувствовал себя частью природы. Это подтверждают мифы многих народов, в которых рассказывается о том, что человек произошел от разных частей природы: плоть его – от земли, кровь – от воды, кости – от камней, дыхание – от ветра, а глаза – от солнца.</a:t>
            </a:r>
          </a:p>
          <a:p>
            <a:pPr algn="just"/>
            <a:r>
              <a:rPr lang="ru-RU" dirty="0" smtClean="0">
                <a:solidFill>
                  <a:srgbClr val="0D0575"/>
                </a:solidFill>
                <a:latin typeface="Times New Roman" pitchFamily="18" charset="0"/>
                <a:cs typeface="Times New Roman" pitchFamily="18" charset="0"/>
              </a:rPr>
              <a:t>    Звери и птицы, небесные светила, камни, деревья, источники – все это считалось одушевленным и сходным с человеком.</a:t>
            </a:r>
            <a:endParaRPr lang="ru-RU" dirty="0">
              <a:solidFill>
                <a:srgbClr val="0D0575"/>
              </a:solidFill>
              <a:latin typeface="Times New Roman" pitchFamily="18" charset="0"/>
              <a:cs typeface="Times New Roman" pitchFamily="18" charset="0"/>
            </a:endParaRPr>
          </a:p>
        </p:txBody>
      </p:sp>
      <p:sp>
        <p:nvSpPr>
          <p:cNvPr id="6" name="TextBox 5"/>
          <p:cNvSpPr txBox="1"/>
          <p:nvPr/>
        </p:nvSpPr>
        <p:spPr>
          <a:xfrm>
            <a:off x="467544" y="4221088"/>
            <a:ext cx="8208912" cy="923330"/>
          </a:xfrm>
          <a:prstGeom prst="rect">
            <a:avLst/>
          </a:prstGeom>
          <a:solidFill>
            <a:schemeClr val="bg2"/>
          </a:solidFill>
        </p:spPr>
        <p:txBody>
          <a:bodyPr wrap="square" rtlCol="0">
            <a:spAutoFit/>
          </a:bodyPr>
          <a:lstStyle/>
          <a:p>
            <a:r>
              <a:rPr lang="ru-RU" i="1" dirty="0" smtClean="0">
                <a:solidFill>
                  <a:srgbClr val="0D0575"/>
                </a:solidFill>
                <a:latin typeface="Times New Roman" pitchFamily="18" charset="0"/>
                <a:cs typeface="Times New Roman" pitchFamily="18" charset="0"/>
              </a:rPr>
              <a:t>Запишите недостающий элемент рассуждения и укажите место, куда его нужно вставить.</a:t>
            </a:r>
            <a:endParaRPr lang="ru-RU" dirty="0" smtClean="0">
              <a:solidFill>
                <a:srgbClr val="0D0575"/>
              </a:solidFill>
              <a:latin typeface="Times New Roman" pitchFamily="18" charset="0"/>
              <a:cs typeface="Times New Roman" pitchFamily="18" charset="0"/>
            </a:endParaRPr>
          </a:p>
          <a:p>
            <a:endParaRPr lang="ru-RU" dirty="0">
              <a:solidFill>
                <a:srgbClr val="0D0575"/>
              </a:solidFill>
            </a:endParaRPr>
          </a:p>
        </p:txBody>
      </p:sp>
      <p:cxnSp>
        <p:nvCxnSpPr>
          <p:cNvPr id="7" name="Прямая соединительная линия 6"/>
          <p:cNvCxnSpPr/>
          <p:nvPr/>
        </p:nvCxnSpPr>
        <p:spPr>
          <a:xfrm flipV="1">
            <a:off x="8100392" y="5085184"/>
            <a:ext cx="792088" cy="72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39552" y="5517232"/>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39552" y="594928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8389440" cy="584775"/>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dirty="0" smtClean="0">
                <a:latin typeface="Times New Roman" pitchFamily="18" charset="0"/>
                <a:cs typeface="Times New Roman" pitchFamily="18" charset="0"/>
              </a:rPr>
              <a:t>Прочитайте два отрывка — высказывания писателей 20 века о героях «Капитанской дочки» А. С. Пушкина.</a:t>
            </a:r>
            <a:endParaRPr lang="ru-RU" sz="1600" dirty="0">
              <a:latin typeface="Times New Roman" pitchFamily="18" charset="0"/>
              <a:cs typeface="Times New Roman" pitchFamily="18" charset="0"/>
            </a:endParaRPr>
          </a:p>
        </p:txBody>
      </p:sp>
      <p:sp>
        <p:nvSpPr>
          <p:cNvPr id="5" name="TextBox 4"/>
          <p:cNvSpPr txBox="1"/>
          <p:nvPr/>
        </p:nvSpPr>
        <p:spPr>
          <a:xfrm>
            <a:off x="467544" y="1124744"/>
            <a:ext cx="8352928" cy="1785104"/>
          </a:xfrm>
          <a:prstGeom prst="rect">
            <a:avLst/>
          </a:prstGeom>
          <a:solidFill>
            <a:schemeClr val="bg2"/>
          </a:solidFill>
        </p:spPr>
        <p:txBody>
          <a:bodyPr wrap="square" rtlCol="0">
            <a:spAutoFit/>
          </a:bodyPr>
          <a:lstStyle/>
          <a:p>
            <a:pPr algn="just"/>
            <a:r>
              <a:rPr lang="ru-RU" sz="1200" dirty="0" smtClean="0">
                <a:solidFill>
                  <a:srgbClr val="0D0575"/>
                </a:solidFill>
                <a:latin typeface="Times New Roman" pitchFamily="18" charset="0"/>
                <a:cs typeface="Times New Roman" pitchFamily="18" charset="0"/>
              </a:rPr>
              <a:t> а) В «Капитанской дочке» единственное действующее лицо — Пугачёв. Вся вещь оживает при звоне его колокольчика. Мы все глядим во все глаза и слушаем во все уши: ну, что-то будет? И что бы ни было: есть Пугачёв — мы </a:t>
            </a:r>
            <a:r>
              <a:rPr lang="ru-RU" sz="1200" dirty="0" err="1" smtClean="0">
                <a:solidFill>
                  <a:srgbClr val="0D0575"/>
                </a:solidFill>
                <a:latin typeface="Times New Roman" pitchFamily="18" charset="0"/>
                <a:cs typeface="Times New Roman" pitchFamily="18" charset="0"/>
              </a:rPr>
              <a:t>есьмы</a:t>
            </a:r>
            <a:r>
              <a:rPr lang="ru-RU" sz="1200" dirty="0" smtClean="0">
                <a:solidFill>
                  <a:srgbClr val="0D0575"/>
                </a:solidFill>
                <a:latin typeface="Times New Roman" pitchFamily="18" charset="0"/>
                <a:cs typeface="Times New Roman" pitchFamily="18" charset="0"/>
              </a:rPr>
              <a:t>. &lt;…&gt; </a:t>
            </a:r>
          </a:p>
          <a:p>
            <a:pPr algn="just"/>
            <a:r>
              <a:rPr lang="ru-RU" sz="1200" dirty="0" smtClean="0">
                <a:solidFill>
                  <a:srgbClr val="0D0575"/>
                </a:solidFill>
                <a:latin typeface="Times New Roman" pitchFamily="18" charset="0"/>
                <a:cs typeface="Times New Roman" pitchFamily="18" charset="0"/>
              </a:rPr>
              <a:t>Любопытно, что все, решительно все фигуры «Капитанской дочки» — каждая в своём направлении — </a:t>
            </a:r>
            <a:r>
              <a:rPr lang="ru-RU" sz="1200" dirty="0" err="1" smtClean="0">
                <a:solidFill>
                  <a:srgbClr val="0D0575"/>
                </a:solidFill>
                <a:latin typeface="Times New Roman" pitchFamily="18" charset="0"/>
                <a:cs typeface="Times New Roman" pitchFamily="18" charset="0"/>
              </a:rPr>
              <a:t>контрфигуры</a:t>
            </a:r>
            <a:r>
              <a:rPr lang="ru-RU" sz="1200" dirty="0" smtClean="0">
                <a:solidFill>
                  <a:srgbClr val="0D0575"/>
                </a:solidFill>
                <a:latin typeface="Times New Roman" pitchFamily="18" charset="0"/>
                <a:cs typeface="Times New Roman" pitchFamily="18" charset="0"/>
              </a:rPr>
              <a:t> Пугачёва: добрый разбойник Пугачёв — низкий злодей Швабрин; Пугачёв, восставший на Царицу, — комендант, за эту царицу умирающий; дикий волк Пугачёв — преданный пес Савельич; огневой Пугачёв и белорыбий немецкий генерал, — вплоть до физического контраста физически очаровывающего нас Пугачёва и его страшной оравы (рваные ноздри </a:t>
            </a:r>
            <a:r>
              <a:rPr lang="ru-RU" sz="1200" dirty="0" err="1" smtClean="0">
                <a:solidFill>
                  <a:srgbClr val="0D0575"/>
                </a:solidFill>
                <a:latin typeface="Times New Roman" pitchFamily="18" charset="0"/>
                <a:cs typeface="Times New Roman" pitchFamily="18" charset="0"/>
              </a:rPr>
              <a:t>Хлопуши</a:t>
            </a:r>
            <a:r>
              <a:rPr lang="ru-RU" sz="1200" dirty="0" smtClean="0">
                <a:solidFill>
                  <a:srgbClr val="0D0575"/>
                </a:solidFill>
                <a:latin typeface="Times New Roman" pitchFamily="18" charset="0"/>
                <a:cs typeface="Times New Roman" pitchFamily="18" charset="0"/>
              </a:rPr>
              <a:t>). Пугачёв и Екатерина, наконец. И ещё любопытнее, что пугачёвская </a:t>
            </a:r>
            <a:r>
              <a:rPr lang="ru-RU" sz="1200" dirty="0" err="1" smtClean="0">
                <a:solidFill>
                  <a:srgbClr val="0D0575"/>
                </a:solidFill>
                <a:latin typeface="Times New Roman" pitchFamily="18" charset="0"/>
                <a:cs typeface="Times New Roman" pitchFamily="18" charset="0"/>
              </a:rPr>
              <a:t>контрфигура</a:t>
            </a:r>
            <a:r>
              <a:rPr lang="ru-RU" sz="1200" dirty="0" smtClean="0">
                <a:solidFill>
                  <a:srgbClr val="0D0575"/>
                </a:solidFill>
                <a:latin typeface="Times New Roman" pitchFamily="18" charset="0"/>
                <a:cs typeface="Times New Roman" pitchFamily="18" charset="0"/>
              </a:rPr>
              <a:t> покрывает, подавляет, затмевает — всё. Всех обращает в фигурантов.</a:t>
            </a:r>
          </a:p>
          <a:p>
            <a:pPr algn="r"/>
            <a:r>
              <a:rPr lang="ru-RU" sz="1200" dirty="0" smtClean="0">
                <a:solidFill>
                  <a:srgbClr val="0D0575"/>
                </a:solidFill>
                <a:latin typeface="Times New Roman" pitchFamily="18" charset="0"/>
                <a:cs typeface="Times New Roman" pitchFamily="18" charset="0"/>
              </a:rPr>
              <a:t>                                                            </a:t>
            </a:r>
            <a:r>
              <a:rPr lang="ru-RU" sz="1200" i="1" dirty="0" smtClean="0">
                <a:solidFill>
                  <a:srgbClr val="0D0575"/>
                </a:solidFill>
                <a:latin typeface="Times New Roman" pitchFamily="18" charset="0"/>
                <a:cs typeface="Times New Roman" pitchFamily="18" charset="0"/>
              </a:rPr>
              <a:t>(М. И. Цветаева. «Пушкин и Пугачёв»)</a:t>
            </a:r>
            <a:endParaRPr lang="ru-RU" sz="1200" dirty="0">
              <a:solidFill>
                <a:srgbClr val="0D0575"/>
              </a:solidFill>
              <a:latin typeface="Times New Roman" pitchFamily="18" charset="0"/>
              <a:cs typeface="Times New Roman" pitchFamily="18" charset="0"/>
            </a:endParaRPr>
          </a:p>
        </p:txBody>
      </p:sp>
      <p:sp>
        <p:nvSpPr>
          <p:cNvPr id="13" name="TextBox 12"/>
          <p:cNvSpPr txBox="1"/>
          <p:nvPr/>
        </p:nvSpPr>
        <p:spPr>
          <a:xfrm>
            <a:off x="539552" y="3068960"/>
            <a:ext cx="8352928" cy="2492990"/>
          </a:xfrm>
          <a:prstGeom prst="rect">
            <a:avLst/>
          </a:prstGeom>
          <a:solidFill>
            <a:schemeClr val="bg2"/>
          </a:solidFill>
        </p:spPr>
        <p:txBody>
          <a:bodyPr wrap="square" rtlCol="0">
            <a:spAutoFit/>
          </a:bodyPr>
          <a:lstStyle/>
          <a:p>
            <a:pPr algn="just"/>
            <a:r>
              <a:rPr lang="ru-RU" sz="1200" dirty="0" smtClean="0">
                <a:solidFill>
                  <a:srgbClr val="0D0575"/>
                </a:solidFill>
                <a:latin typeface="Times New Roman" pitchFamily="18" charset="0"/>
                <a:cs typeface="Times New Roman" pitchFamily="18" charset="0"/>
              </a:rPr>
              <a:t>б) Недавно, читая записки Марины Цветаевой «Мой Пушкин», я вспомнил наши чтения «Капитанской дочки» и удивился несходству впечатлений. Мятежную душу будущего поэта поразил в этой книге Пугачёв, он показался ей таинственным, заманчивым, прекрасным. Меня же, как сейчас помню, больше всего поражал и радовал в этой книге Савельич. Не только меня, я уверен, и весь класс. «Как? — могут удивиться некоторые ценители литературы. — Тебе понравился холоп и раб Савельич?». Да, именно Савельич мне понравился больше всех, именно появления его я ждал с наибольшей радостью. Более того, решаюсь на дерзость утверждать, что он и самому автору, Александру Сергеевичу, нравился больше всех остальных героев.</a:t>
            </a:r>
          </a:p>
          <a:p>
            <a:pPr algn="just"/>
            <a:r>
              <a:rPr lang="ru-RU" sz="1200" dirty="0" smtClean="0">
                <a:solidFill>
                  <a:srgbClr val="0D0575"/>
                </a:solidFill>
                <a:latin typeface="Times New Roman" pitchFamily="18" charset="0"/>
                <a:cs typeface="Times New Roman" pitchFamily="18" charset="0"/>
              </a:rPr>
              <a:t>Дело в том, что рабство Савельича — это только внешняя оболочка его сущности. Во время чтения «Капитанской дочки» мы это всё время чувствовали, и потому его рабская должность, если можно так сказать, нам никак не мешала. Что же в нём было прекрасного, заставлявшего любить его вопреки ненавистному нам рабству и холопству?</a:t>
            </a:r>
          </a:p>
          <a:p>
            <a:pPr algn="just"/>
            <a:endParaRPr lang="ru-RU" sz="1200" dirty="0" smtClean="0">
              <a:solidFill>
                <a:srgbClr val="0D0575"/>
              </a:solidFill>
              <a:latin typeface="Times New Roman" pitchFamily="18" charset="0"/>
              <a:cs typeface="Times New Roman" pitchFamily="18" charset="0"/>
            </a:endParaRPr>
          </a:p>
          <a:p>
            <a:pPr algn="just"/>
            <a:r>
              <a:rPr lang="ru-RU" sz="1200" i="1" dirty="0" smtClean="0">
                <a:solidFill>
                  <a:srgbClr val="0D0575"/>
                </a:solidFill>
                <a:latin typeface="Times New Roman" pitchFamily="18" charset="0"/>
                <a:cs typeface="Times New Roman" pitchFamily="18" charset="0"/>
              </a:rPr>
              <a:t>(продолжение на следующем слайде)</a:t>
            </a:r>
          </a:p>
          <a:p>
            <a:endParaRPr lang="ru-RU" sz="1200" dirty="0">
              <a:solidFill>
                <a:srgbClr val="0D0575"/>
              </a:solidFill>
            </a:endParaRPr>
          </a:p>
        </p:txBody>
      </p:sp>
      <p:sp>
        <p:nvSpPr>
          <p:cNvPr id="14" name="TextBox 13"/>
          <p:cNvSpPr txBox="1"/>
          <p:nvPr/>
        </p:nvSpPr>
        <p:spPr>
          <a:xfrm>
            <a:off x="395536" y="0"/>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76672"/>
            <a:ext cx="8712968" cy="4247317"/>
          </a:xfrm>
          <a:prstGeom prst="rect">
            <a:avLst/>
          </a:prstGeom>
          <a:solidFill>
            <a:schemeClr val="bg2"/>
          </a:solidFill>
        </p:spPr>
        <p:txBody>
          <a:bodyPr wrap="square" rtlCol="0">
            <a:spAutoFit/>
          </a:bodyPr>
          <a:lstStyle/>
          <a:p>
            <a:pPr algn="just"/>
            <a:r>
              <a:rPr lang="ru-RU" sz="1400" dirty="0" smtClean="0">
                <a:solidFill>
                  <a:srgbClr val="0D0575"/>
                </a:solidFill>
                <a:latin typeface="Times New Roman" pitchFamily="18" charset="0"/>
                <a:cs typeface="Times New Roman" pitchFamily="18" charset="0"/>
              </a:rPr>
              <a:t>Была преданность. Величайшее чувство, красоту которого Пушкин столько раз воспевал в стихах. Ненасытный, видно, так голодал по этому чувству особенно в его материнском проявлении, что, посвятив столько стихов своей няне Арине Родионовне, он решил и в прозе, уже в облике Савельича, создать ещё один образ материнской преданности. &lt;…&gt;</a:t>
            </a:r>
          </a:p>
          <a:p>
            <a:pPr algn="just"/>
            <a:r>
              <a:rPr lang="ru-RU" sz="1400" dirty="0" smtClean="0">
                <a:solidFill>
                  <a:srgbClr val="0D0575"/>
                </a:solidFill>
                <a:latin typeface="Times New Roman" pitchFamily="18" charset="0"/>
                <a:cs typeface="Times New Roman" pitchFamily="18" charset="0"/>
              </a:rPr>
              <a:t>Савельич — это то чувство, которое всю жизнь Пушкин так ценил в людях. И, наоборот, предательство, коварство, измена всегда заставляли его или в ужасе бежать, или корчиться с пристальным отвращением. Наверное, страшнейшей казнью для поэта было бы, связав по рукам и ногам, заставить его, бессильного вмешаться, наблюдать за картиной предательства.</a:t>
            </a:r>
          </a:p>
          <a:p>
            <a:pPr algn="just"/>
            <a:r>
              <a:rPr lang="ru-RU" sz="1400" dirty="0" smtClean="0">
                <a:solidFill>
                  <a:srgbClr val="0D0575"/>
                </a:solidFill>
                <a:latin typeface="Times New Roman" pitchFamily="18" charset="0"/>
                <a:cs typeface="Times New Roman" pitchFamily="18" charset="0"/>
              </a:rPr>
              <a:t>В образе Савельича Пушкин устроил себе пир, который не всегда мог позволить себе в жизни. Тут преданность выступает во всех обличиях. Преданность — готовность отдать жизнь за жизнь барчука. Преданность — готовность каждую вещь его беречь, как собственную жизнь и даже сильнее. Преданность, творящая с робким человеком чудеса храбрости. И наконец, преданность, доходящая в своем ослеплении до того, что Савельич затевает с Пугачёвым разговор о злосчастном зипуне, когда его любимец находится на волоске от виселицы. </a:t>
            </a:r>
          </a:p>
          <a:p>
            <a:pPr algn="just"/>
            <a:r>
              <a:rPr lang="ru-RU" sz="1400" dirty="0" smtClean="0">
                <a:solidFill>
                  <a:srgbClr val="0D0575"/>
                </a:solidFill>
                <a:latin typeface="Times New Roman" pitchFamily="18" charset="0"/>
                <a:cs typeface="Times New Roman" pitchFamily="18" charset="0"/>
              </a:rPr>
              <a:t>Но Пушкину мало и этого. Комендант </a:t>
            </a:r>
            <a:r>
              <a:rPr lang="ru-RU" sz="1400" dirty="0" err="1" smtClean="0">
                <a:solidFill>
                  <a:srgbClr val="0D0575"/>
                </a:solidFill>
                <a:latin typeface="Times New Roman" pitchFamily="18" charset="0"/>
                <a:cs typeface="Times New Roman" pitchFamily="18" charset="0"/>
              </a:rPr>
              <a:t>Белогорской</a:t>
            </a:r>
            <a:r>
              <a:rPr lang="ru-RU" sz="1400" dirty="0" smtClean="0">
                <a:solidFill>
                  <a:srgbClr val="0D0575"/>
                </a:solidFill>
                <a:latin typeface="Times New Roman" pitchFamily="18" charset="0"/>
                <a:cs typeface="Times New Roman" pitchFamily="18" charset="0"/>
              </a:rPr>
              <a:t> крепости предан царице точно так, как Савельич своему барчуку. Жена коменданта, такая же ворчливая, как Савельич, сама предана до последнего часа своему мужу, как предан своему барину Савельич. То же самое можно сказать о Маше и о юном Гриневе. Одним словом, здесь торжество преданности.</a:t>
            </a:r>
          </a:p>
          <a:p>
            <a:pPr algn="r"/>
            <a:r>
              <a:rPr lang="ru-RU" sz="1400" i="1" dirty="0" smtClean="0">
                <a:solidFill>
                  <a:srgbClr val="0D0575"/>
                </a:solidFill>
                <a:latin typeface="Times New Roman" pitchFamily="18" charset="0"/>
                <a:cs typeface="Times New Roman" pitchFamily="18" charset="0"/>
              </a:rPr>
              <a:t>(Ф. А. Искандер. «Старый дом под кипарисом»)</a:t>
            </a:r>
            <a:endParaRPr lang="ru-RU" sz="1400" dirty="0" smtClean="0">
              <a:solidFill>
                <a:srgbClr val="0D0575"/>
              </a:solidFill>
              <a:latin typeface="Times New Roman" pitchFamily="18" charset="0"/>
              <a:cs typeface="Times New Roman" pitchFamily="18" charset="0"/>
            </a:endParaRPr>
          </a:p>
          <a:p>
            <a:r>
              <a:rPr lang="ru-RU" dirty="0" smtClean="0">
                <a:solidFill>
                  <a:srgbClr val="0D0575"/>
                </a:solidFill>
              </a:rPr>
              <a:t> </a:t>
            </a:r>
            <a:endParaRPr lang="ru-RU" dirty="0">
              <a:solidFill>
                <a:srgbClr val="0D0575"/>
              </a:solidFill>
            </a:endParaRPr>
          </a:p>
        </p:txBody>
      </p:sp>
      <p:sp>
        <p:nvSpPr>
          <p:cNvPr id="6" name="TextBox 5"/>
          <p:cNvSpPr txBox="1"/>
          <p:nvPr/>
        </p:nvSpPr>
        <p:spPr>
          <a:xfrm>
            <a:off x="251520" y="4725144"/>
            <a:ext cx="8712968" cy="1077218"/>
          </a:xfrm>
          <a:prstGeom prst="rect">
            <a:avLst/>
          </a:prstGeom>
          <a:solidFill>
            <a:schemeClr val="bg2"/>
          </a:solidFill>
        </p:spPr>
        <p:txBody>
          <a:bodyPr wrap="square" rtlCol="0">
            <a:spAutoFit/>
          </a:bodyPr>
          <a:lstStyle/>
          <a:p>
            <a:r>
              <a:rPr lang="ru-RU" sz="1600" i="1" dirty="0" smtClean="0">
                <a:solidFill>
                  <a:schemeClr val="bg1">
                    <a:lumMod val="95000"/>
                    <a:lumOff val="5000"/>
                  </a:schemeClr>
                </a:solidFill>
                <a:latin typeface="Times New Roman" pitchFamily="18" charset="0"/>
                <a:cs typeface="Times New Roman" pitchFamily="18" charset="0"/>
              </a:rPr>
              <a:t> </a:t>
            </a:r>
            <a:r>
              <a:rPr lang="ru-RU" sz="1600" i="1" dirty="0" smtClean="0">
                <a:solidFill>
                  <a:srgbClr val="0D0575"/>
                </a:solidFill>
                <a:latin typeface="Times New Roman" pitchFamily="18" charset="0"/>
                <a:cs typeface="Times New Roman" pitchFamily="18" charset="0"/>
              </a:rPr>
              <a:t>Вспомните, что вы думали о Пугачеве и Савельиче до знакомства с предложенными отрывками. Напишите, изменилось ли ваше личное восприятие пушкинских героев теперь и почему.</a:t>
            </a:r>
          </a:p>
          <a:p>
            <a:endParaRPr lang="ru-RU" sz="1600" i="1" dirty="0">
              <a:solidFill>
                <a:srgbClr val="0D0575"/>
              </a:solidFill>
              <a:latin typeface="Times New Roman" pitchFamily="18" charset="0"/>
              <a:cs typeface="Times New Roman" pitchFamily="18"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990600" y="756663"/>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ru-RU" altLang="ru-RU" dirty="0">
                <a:solidFill>
                  <a:srgbClr val="0D0575"/>
                </a:solidFill>
                <a:latin typeface="Arial" panose="020B0604020202020204" pitchFamily="34" charset="0"/>
                <a:cs typeface="Arial" panose="020B0604020202020204" pitchFamily="34" charset="0"/>
              </a:rPr>
              <a:t>СПАСИБО ЗА ВНИМАНИЕ!</a:t>
            </a:r>
          </a:p>
        </p:txBody>
      </p:sp>
      <p:sp>
        <p:nvSpPr>
          <p:cNvPr id="29700" name="Rectangle 0"/>
          <p:cNvSpPr>
            <a:spLocks noChangeArrowheads="1"/>
          </p:cNvSpPr>
          <p:nvPr/>
        </p:nvSpPr>
        <p:spPr bwMode="auto">
          <a:xfrm>
            <a:off x="990600" y="1628800"/>
            <a:ext cx="7133604" cy="1325620"/>
          </a:xfrm>
          <a:prstGeom prst="rect">
            <a:avLst/>
          </a:prstGeom>
          <a:solidFill>
            <a:srgbClr val="CCECFF"/>
          </a:solidFill>
          <a:ln>
            <a:solidFill>
              <a:srgbClr val="00FFFF"/>
            </a:solidFill>
          </a:ln>
          <a:extLst/>
        </p:spPr>
        <p:txBody>
          <a:bodyPr wrap="square" lIns="90000" tIns="46800" rIns="90000" bIns="4680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000" b="1" dirty="0" smtClean="0">
                <a:solidFill>
                  <a:srgbClr val="002060"/>
                </a:solidFill>
              </a:rPr>
              <a:t>Красовская Светлана Игоревна,</a:t>
            </a:r>
            <a:r>
              <a:rPr lang="ru-RU" altLang="ru-RU" sz="2000" b="1" dirty="0" smtClean="0">
                <a:solidFill>
                  <a:schemeClr val="tx2"/>
                </a:solidFill>
              </a:rPr>
              <a:t> </a:t>
            </a:r>
            <a:endParaRPr lang="en-US" altLang="ru-RU" sz="2000" b="1" dirty="0">
              <a:solidFill>
                <a:schemeClr val="tx2"/>
              </a:solidFill>
            </a:endParaRPr>
          </a:p>
          <a:p>
            <a:pPr algn="ctr" eaLnBrk="1" hangingPunct="1">
              <a:spcBef>
                <a:spcPct val="0"/>
              </a:spcBef>
              <a:buFontTx/>
              <a:buNone/>
            </a:pPr>
            <a:r>
              <a:rPr lang="ru-RU" altLang="ru-RU" sz="2000" dirty="0">
                <a:solidFill>
                  <a:schemeClr val="tx2"/>
                </a:solidFill>
              </a:rPr>
              <a:t>доктор </a:t>
            </a:r>
            <a:r>
              <a:rPr lang="ru-RU" altLang="ru-RU" sz="2000" dirty="0" smtClean="0">
                <a:solidFill>
                  <a:schemeClr val="tx2"/>
                </a:solidFill>
              </a:rPr>
              <a:t>филологических наук, профессор,  заведующий редакцией русского  языка и литературы издательства «Просвещение»</a:t>
            </a:r>
            <a:endParaRPr lang="ru-RU" altLang="ru-RU" sz="2000" b="1" dirty="0">
              <a:solidFill>
                <a:schemeClr val="tx2"/>
              </a:solidFill>
            </a:endParaRPr>
          </a:p>
        </p:txBody>
      </p:sp>
      <p:pic>
        <p:nvPicPr>
          <p:cNvPr id="7" name="Picture 2" descr="http://cs3.a5.ru/media/da/84/f7/650_da84f7f4d3ea70b42e9ba2a83993ef30.jpg"/>
          <p:cNvPicPr>
            <a:picLocks noChangeAspect="1" noChangeArrowheads="1"/>
          </p:cNvPicPr>
          <p:nvPr/>
        </p:nvPicPr>
        <p:blipFill>
          <a:blip r:embed="rId2" cstate="print">
            <a:extLst>
              <a:ext uri="{28A0092B-C50C-407E-A947-70E740481C1C}">
                <a14:useLocalDpi xmlns:a14="http://schemas.microsoft.com/office/drawing/2010/main" val="0"/>
              </a:ext>
            </a:extLst>
          </a:blip>
          <a:srcRect l="356" r="-356"/>
          <a:stretch>
            <a:fillRect/>
          </a:stretch>
        </p:blipFill>
        <p:spPr bwMode="auto">
          <a:xfrm>
            <a:off x="2195736" y="3212976"/>
            <a:ext cx="4424014" cy="26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5288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04033"/>
            <a:ext cx="7953633"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02060"/>
                </a:solidFill>
                <a:latin typeface="Arial" charset="0"/>
              </a:rPr>
              <a:t>Из истории обучения сочинению в российской школе</a:t>
            </a:r>
            <a:endParaRPr lang="ru-RU" sz="2400" dirty="0">
              <a:solidFill>
                <a:srgbClr val="002060"/>
              </a:solidFill>
              <a:latin typeface="Arial" charset="0"/>
            </a:endParaRPr>
          </a:p>
        </p:txBody>
      </p:sp>
      <p:sp>
        <p:nvSpPr>
          <p:cNvPr id="5" name="TextBox 4"/>
          <p:cNvSpPr txBox="1"/>
          <p:nvPr/>
        </p:nvSpPr>
        <p:spPr>
          <a:xfrm>
            <a:off x="467544" y="764704"/>
            <a:ext cx="8496942" cy="2800767"/>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600" dirty="0">
                <a:solidFill>
                  <a:srgbClr val="0D0575"/>
                </a:solidFill>
                <a:latin typeface="Arial" charset="0"/>
              </a:rPr>
              <a:t>В</a:t>
            </a:r>
            <a:r>
              <a:rPr lang="ru-RU" sz="1600" dirty="0" smtClean="0">
                <a:solidFill>
                  <a:srgbClr val="0D0575"/>
                </a:solidFill>
                <a:latin typeface="Arial" charset="0"/>
              </a:rPr>
              <a:t> </a:t>
            </a:r>
            <a:r>
              <a:rPr lang="ru-RU" sz="1600" dirty="0">
                <a:solidFill>
                  <a:srgbClr val="0D0575"/>
                </a:solidFill>
                <a:latin typeface="Arial" charset="0"/>
              </a:rPr>
              <a:t>«Сборнике тем и планов для сочинений</a:t>
            </a:r>
            <a:r>
              <a:rPr lang="ru-RU" sz="1600" dirty="0" smtClean="0">
                <a:solidFill>
                  <a:srgbClr val="0D0575"/>
                </a:solidFill>
                <a:latin typeface="Arial" charset="0"/>
              </a:rPr>
              <a:t>»(1906</a:t>
            </a:r>
            <a:r>
              <a:rPr lang="ru-RU" sz="1600" dirty="0">
                <a:solidFill>
                  <a:srgbClr val="0D0575"/>
                </a:solidFill>
                <a:latin typeface="Arial" charset="0"/>
              </a:rPr>
              <a:t>)</a:t>
            </a:r>
            <a:r>
              <a:rPr lang="ru-RU" sz="1600" dirty="0" smtClean="0">
                <a:solidFill>
                  <a:srgbClr val="0D0575"/>
                </a:solidFill>
                <a:latin typeface="Arial" charset="0"/>
              </a:rPr>
              <a:t>, </a:t>
            </a:r>
            <a:r>
              <a:rPr lang="ru-RU" sz="1600" dirty="0">
                <a:solidFill>
                  <a:srgbClr val="0D0575"/>
                </a:solidFill>
                <a:latin typeface="Arial" charset="0"/>
              </a:rPr>
              <a:t>выпущенном </a:t>
            </a:r>
            <a:r>
              <a:rPr lang="ru-RU" sz="1600" dirty="0" smtClean="0">
                <a:solidFill>
                  <a:srgbClr val="0D0575"/>
                </a:solidFill>
                <a:latin typeface="Arial" charset="0"/>
              </a:rPr>
              <a:t>типографией       М.М</a:t>
            </a:r>
            <a:r>
              <a:rPr lang="ru-RU" sz="1600" dirty="0">
                <a:solidFill>
                  <a:srgbClr val="0D0575"/>
                </a:solidFill>
                <a:latin typeface="Arial" charset="0"/>
              </a:rPr>
              <a:t>. Стасюлевича в </a:t>
            </a:r>
            <a:r>
              <a:rPr lang="ru-RU" sz="1600" dirty="0" smtClean="0">
                <a:solidFill>
                  <a:srgbClr val="0D0575"/>
                </a:solidFill>
                <a:latin typeface="Arial" charset="0"/>
              </a:rPr>
              <a:t>Петербурге, для </a:t>
            </a:r>
            <a:r>
              <a:rPr lang="ru-RU" sz="1600" dirty="0">
                <a:solidFill>
                  <a:srgbClr val="0D0575"/>
                </a:solidFill>
                <a:latin typeface="Arial" charset="0"/>
              </a:rPr>
              <a:t>старших гимназистов предлагались такие темы сочинений </a:t>
            </a:r>
            <a:r>
              <a:rPr lang="ru-RU" sz="1600" dirty="0" smtClean="0">
                <a:solidFill>
                  <a:srgbClr val="0D0575"/>
                </a:solidFill>
                <a:latin typeface="Arial" charset="0"/>
              </a:rPr>
              <a:t>(</a:t>
            </a:r>
            <a:r>
              <a:rPr lang="ru-RU" sz="1600" dirty="0">
                <a:solidFill>
                  <a:srgbClr val="0D0575"/>
                </a:solidFill>
                <a:latin typeface="Arial" charset="0"/>
              </a:rPr>
              <a:t>см. </a:t>
            </a:r>
            <a:r>
              <a:rPr lang="ru-RU" sz="1600" u="sng" dirty="0">
                <a:solidFill>
                  <a:srgbClr val="0D0575"/>
                </a:solidFill>
                <a:latin typeface="Arial" charset="0"/>
                <a:hlinkClick r:id="rId2"/>
              </a:rPr>
              <a:t>http://www.rg.ru/2011/09/01/sochinenie.html</a:t>
            </a:r>
            <a:r>
              <a:rPr lang="ru-RU" sz="1600" dirty="0" smtClean="0">
                <a:solidFill>
                  <a:srgbClr val="0D0575"/>
                </a:solidFill>
                <a:latin typeface="Arial" charset="0"/>
              </a:rPr>
              <a:t>):</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Слово </a:t>
            </a:r>
            <a:r>
              <a:rPr lang="ru-RU" sz="1600" dirty="0">
                <a:solidFill>
                  <a:srgbClr val="0D0575"/>
                </a:solidFill>
                <a:latin typeface="Arial" charset="0"/>
              </a:rPr>
              <a:t>как источник счастья.</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Почему жизнь сравнивают с путешествием?</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Родина и чужая сторона.</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О скоротечности жизни.</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Какие предметы составляют богатство России и почему?</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О высоком достоинстве человеческого слова и письма.</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О непрочности счастья, основанного исключительно на материальном богатстве.</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О проявлении нравственного начала в истории</a:t>
            </a:r>
            <a:r>
              <a:rPr lang="ru-RU" sz="1600" dirty="0" smtClean="0">
                <a:solidFill>
                  <a:srgbClr val="0D0575"/>
                </a:solidFill>
                <a:latin typeface="Arial" charset="0"/>
              </a:rPr>
              <a:t>.</a:t>
            </a:r>
            <a:endParaRPr lang="ru-RU" sz="1600" dirty="0">
              <a:solidFill>
                <a:srgbClr val="0D0575"/>
              </a:solidFill>
              <a:latin typeface="Arial" charset="0"/>
            </a:endParaRPr>
          </a:p>
        </p:txBody>
      </p:sp>
      <p:sp>
        <p:nvSpPr>
          <p:cNvPr id="6" name="TextBox 5"/>
          <p:cNvSpPr txBox="1"/>
          <p:nvPr/>
        </p:nvSpPr>
        <p:spPr>
          <a:xfrm>
            <a:off x="467544" y="3811692"/>
            <a:ext cx="8496942" cy="2308324"/>
          </a:xfrm>
          <a:prstGeom prst="rect">
            <a:avLst/>
          </a:prstGeom>
          <a:solidFill>
            <a:srgbClr val="CCECFF"/>
          </a:solidFill>
          <a:ln>
            <a:solidFill>
              <a:srgbClr val="00FFFF"/>
            </a:solidFill>
          </a:ln>
        </p:spPr>
        <p:txBody>
          <a:bodyPr wrap="square" rtlCol="0">
            <a:spAutoFit/>
          </a:bodyPr>
          <a:lstStyle/>
          <a:p>
            <a:pPr fontAlgn="base">
              <a:spcBef>
                <a:spcPct val="0"/>
              </a:spcBef>
              <a:spcAft>
                <a:spcPct val="0"/>
              </a:spcAft>
            </a:pPr>
            <a:r>
              <a:rPr lang="en-US" sz="1600" b="1" dirty="0" smtClean="0">
                <a:solidFill>
                  <a:srgbClr val="C00000"/>
                </a:solidFill>
                <a:latin typeface="Arial" charset="0"/>
              </a:rPr>
              <a:t>NB</a:t>
            </a:r>
            <a:r>
              <a:rPr lang="ru-RU" sz="1600" b="1" dirty="0" smtClean="0">
                <a:solidFill>
                  <a:srgbClr val="002060"/>
                </a:solidFill>
                <a:latin typeface="Arial" charset="0"/>
              </a:rPr>
              <a:t>  «От </a:t>
            </a:r>
            <a:r>
              <a:rPr lang="ru-RU" sz="1600" b="1" dirty="0">
                <a:solidFill>
                  <a:srgbClr val="002060"/>
                </a:solidFill>
                <a:latin typeface="Arial" charset="0"/>
              </a:rPr>
              <a:t>сочинения, написанного воспитанником среднего учебного заведения, не следует ожидать ни новизны, ни оригинальности мысли, ни полноты содержания, которая требует многосторонних знаний и более зрелой обдуманности, ни изящного языка, для приобретения которого нужно не только учение, но и особенное дарование; но это сочинение должно быть написано языком правильным, чистым и точным, изложение его должно удовлетворять условиям логической связи и последовательности, а содержание отличаться естественностью и дельностью, прямо относящихся к </a:t>
            </a:r>
            <a:r>
              <a:rPr lang="ru-RU" sz="1600" b="1" dirty="0" smtClean="0">
                <a:solidFill>
                  <a:srgbClr val="002060"/>
                </a:solidFill>
                <a:latin typeface="Arial" charset="0"/>
              </a:rPr>
              <a:t>теме».</a:t>
            </a:r>
          </a:p>
          <a:p>
            <a:pPr algn="r" fontAlgn="base">
              <a:spcBef>
                <a:spcPct val="0"/>
              </a:spcBef>
              <a:spcAft>
                <a:spcPct val="0"/>
              </a:spcAft>
            </a:pPr>
            <a:r>
              <a:rPr lang="ru-RU" sz="1600" i="1" dirty="0">
                <a:solidFill>
                  <a:srgbClr val="E5E4DF"/>
                </a:solidFill>
                <a:latin typeface="Arial" charset="0"/>
              </a:rPr>
              <a:t>Журнал Министерства народного просвещения. 1872. №7. С. 51–85</a:t>
            </a:r>
            <a:endParaRPr lang="ru-RU" sz="1600" i="1" dirty="0">
              <a:solidFill>
                <a:srgbClr val="002060"/>
              </a:solidFill>
              <a:latin typeface="Arial" charset="0"/>
            </a:endParaRPr>
          </a:p>
        </p:txBody>
      </p:sp>
      <p:pic>
        <p:nvPicPr>
          <p:cNvPr id="7" name="Picture 4" descr="егэ по литературе 2012 - демонстрационный вариан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966" y="1559535"/>
            <a:ext cx="195752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62320"/>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Tree>
    <p:extLst>
      <p:ext uri="{BB962C8B-B14F-4D97-AF65-F5344CB8AC3E}">
        <p14:creationId xmlns:p14="http://schemas.microsoft.com/office/powerpoint/2010/main" val="4268650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922" y="856669"/>
            <a:ext cx="8593549" cy="1569660"/>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600" b="1" dirty="0">
                <a:solidFill>
                  <a:srgbClr val="0D0575"/>
                </a:solidFill>
                <a:latin typeface="Arial" charset="0"/>
              </a:rPr>
              <a:t>В прошлом все школьные сочинения </a:t>
            </a:r>
            <a:r>
              <a:rPr lang="ru-RU" sz="1600" b="1" dirty="0" smtClean="0">
                <a:solidFill>
                  <a:srgbClr val="0D0575"/>
                </a:solidFill>
                <a:latin typeface="Arial" charset="0"/>
              </a:rPr>
              <a:t>условно делились </a:t>
            </a:r>
            <a:r>
              <a:rPr lang="ru-RU" sz="1600" b="1" dirty="0">
                <a:solidFill>
                  <a:srgbClr val="0D0575"/>
                </a:solidFill>
                <a:latin typeface="Arial" charset="0"/>
              </a:rPr>
              <a:t>на три типа: </a:t>
            </a:r>
            <a:endParaRPr lang="ru-RU" sz="1600" b="1" dirty="0" smtClean="0">
              <a:solidFill>
                <a:srgbClr val="0D0575"/>
              </a:solidFill>
              <a:latin typeface="Arial" charset="0"/>
            </a:endParaRP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литературно-критические </a:t>
            </a:r>
            <a:r>
              <a:rPr lang="ru-RU" sz="1600" dirty="0">
                <a:solidFill>
                  <a:srgbClr val="0D0575"/>
                </a:solidFill>
                <a:latin typeface="Arial" charset="0"/>
              </a:rPr>
              <a:t>(сочинения по литературным произведениям), </a:t>
            </a:r>
            <a:endParaRPr lang="ru-RU" sz="1600" dirty="0" smtClean="0">
              <a:solidFill>
                <a:srgbClr val="0D0575"/>
              </a:solidFill>
              <a:latin typeface="Arial" charset="0"/>
            </a:endParaRP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публицистические </a:t>
            </a:r>
            <a:r>
              <a:rPr lang="ru-RU" sz="1600" dirty="0">
                <a:solidFill>
                  <a:srgbClr val="0D0575"/>
                </a:solidFill>
                <a:latin typeface="Arial" charset="0"/>
              </a:rPr>
              <a:t>(сочинения на нравственные или общественно-политические темы</a:t>
            </a:r>
            <a:r>
              <a:rPr lang="ru-RU" sz="1600" dirty="0" smtClean="0">
                <a:solidFill>
                  <a:srgbClr val="0D0575"/>
                </a:solidFill>
                <a:latin typeface="Arial" charset="0"/>
              </a:rPr>
              <a:t>), </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творческие </a:t>
            </a:r>
            <a:r>
              <a:rPr lang="ru-RU" sz="1600" dirty="0">
                <a:solidFill>
                  <a:srgbClr val="0D0575"/>
                </a:solidFill>
                <a:latin typeface="Arial" charset="0"/>
              </a:rPr>
              <a:t>(словесно-художественные произведения, созданные самими школьниками).</a:t>
            </a:r>
          </a:p>
        </p:txBody>
      </p:sp>
      <p:sp>
        <p:nvSpPr>
          <p:cNvPr id="6" name="TextBox 5"/>
          <p:cNvSpPr txBox="1"/>
          <p:nvPr/>
        </p:nvSpPr>
        <p:spPr>
          <a:xfrm>
            <a:off x="247099" y="2715774"/>
            <a:ext cx="8573373" cy="3139321"/>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b="1" dirty="0" smtClean="0">
                <a:solidFill>
                  <a:srgbClr val="002060"/>
                </a:solidFill>
                <a:latin typeface="Arial" charset="0"/>
              </a:rPr>
              <a:t>Алгоритм работы над сочинением:</a:t>
            </a:r>
          </a:p>
          <a:p>
            <a:pPr marL="285750" indent="-285750" fontAlgn="base">
              <a:spcBef>
                <a:spcPct val="0"/>
              </a:spcBef>
              <a:spcAft>
                <a:spcPct val="0"/>
              </a:spcAft>
              <a:buFont typeface="Arial" panose="020B0604020202020204" pitchFamily="34" charset="0"/>
              <a:buChar char="•"/>
            </a:pPr>
            <a:r>
              <a:rPr lang="ru-RU" dirty="0" smtClean="0">
                <a:solidFill>
                  <a:srgbClr val="002060"/>
                </a:solidFill>
                <a:latin typeface="Arial" charset="0"/>
              </a:rPr>
              <a:t>Выбор и обдумывание </a:t>
            </a:r>
            <a:r>
              <a:rPr lang="ru-RU" dirty="0">
                <a:solidFill>
                  <a:srgbClr val="002060"/>
                </a:solidFill>
                <a:latin typeface="Arial" charset="0"/>
              </a:rPr>
              <a:t>темы сочинения</a:t>
            </a:r>
            <a:r>
              <a:rPr lang="ru-RU" dirty="0" smtClean="0">
                <a:solidFill>
                  <a:srgbClr val="002060"/>
                </a:solidFill>
                <a:latin typeface="Arial" charset="0"/>
              </a:rPr>
              <a:t>.</a:t>
            </a:r>
          </a:p>
          <a:p>
            <a:pPr marL="285750" indent="-285750" fontAlgn="base">
              <a:spcBef>
                <a:spcPct val="0"/>
              </a:spcBef>
              <a:spcAft>
                <a:spcPct val="0"/>
              </a:spcAft>
              <a:buFont typeface="Arial" panose="020B0604020202020204" pitchFamily="34" charset="0"/>
              <a:buChar char="•"/>
            </a:pPr>
            <a:r>
              <a:rPr lang="ru-RU" dirty="0" smtClean="0">
                <a:solidFill>
                  <a:srgbClr val="002060"/>
                </a:solidFill>
                <a:latin typeface="Arial" charset="0"/>
              </a:rPr>
              <a:t>Выявление ключевых слов темы сочинения.</a:t>
            </a:r>
          </a:p>
          <a:p>
            <a:pPr marL="285750" indent="-285750" fontAlgn="base">
              <a:spcBef>
                <a:spcPct val="0"/>
              </a:spcBef>
              <a:spcAft>
                <a:spcPct val="0"/>
              </a:spcAft>
              <a:buFont typeface="Arial" panose="020B0604020202020204" pitchFamily="34" charset="0"/>
              <a:buChar char="•"/>
            </a:pPr>
            <a:r>
              <a:rPr lang="ru-RU" dirty="0" smtClean="0">
                <a:solidFill>
                  <a:srgbClr val="002060"/>
                </a:solidFill>
                <a:latin typeface="Arial" charset="0"/>
              </a:rPr>
              <a:t>Осмысление терминов и понятий в формулировке темы.</a:t>
            </a:r>
            <a:endParaRPr lang="ru-RU" dirty="0">
              <a:solidFill>
                <a:srgbClr val="002060"/>
              </a:solidFill>
              <a:latin typeface="Arial" charset="0"/>
            </a:endParaRPr>
          </a:p>
          <a:p>
            <a:pPr marL="285750" indent="-285750" fontAlgn="base">
              <a:spcBef>
                <a:spcPct val="0"/>
              </a:spcBef>
              <a:spcAft>
                <a:spcPct val="0"/>
              </a:spcAft>
              <a:buFont typeface="Arial" panose="020B0604020202020204" pitchFamily="34" charset="0"/>
              <a:buChar char="•"/>
            </a:pPr>
            <a:r>
              <a:rPr lang="ru-RU" dirty="0">
                <a:solidFill>
                  <a:srgbClr val="002060"/>
                </a:solidFill>
                <a:latin typeface="Arial" charset="0"/>
              </a:rPr>
              <a:t>Определение </a:t>
            </a:r>
            <a:r>
              <a:rPr lang="ru-RU" dirty="0" smtClean="0">
                <a:solidFill>
                  <a:srgbClr val="002060"/>
                </a:solidFill>
                <a:latin typeface="Arial" charset="0"/>
              </a:rPr>
              <a:t>главной мысли  сочинения.</a:t>
            </a:r>
            <a:endParaRPr lang="ru-RU" dirty="0">
              <a:solidFill>
                <a:srgbClr val="002060"/>
              </a:solidFill>
              <a:latin typeface="Arial" charset="0"/>
            </a:endParaRPr>
          </a:p>
          <a:p>
            <a:pPr marL="285750" indent="-285750" fontAlgn="base">
              <a:spcBef>
                <a:spcPct val="0"/>
              </a:spcBef>
              <a:spcAft>
                <a:spcPct val="0"/>
              </a:spcAft>
              <a:buFont typeface="Arial" panose="020B0604020202020204" pitchFamily="34" charset="0"/>
              <a:buChar char="•"/>
            </a:pPr>
            <a:r>
              <a:rPr lang="ru-RU" dirty="0">
                <a:solidFill>
                  <a:srgbClr val="002060"/>
                </a:solidFill>
                <a:latin typeface="Arial" charset="0"/>
              </a:rPr>
              <a:t>Подбор литературного материала.</a:t>
            </a:r>
          </a:p>
          <a:p>
            <a:pPr marL="285750" indent="-285750" fontAlgn="base">
              <a:spcBef>
                <a:spcPct val="0"/>
              </a:spcBef>
              <a:spcAft>
                <a:spcPct val="0"/>
              </a:spcAft>
              <a:buFont typeface="Arial" panose="020B0604020202020204" pitchFamily="34" charset="0"/>
              <a:buChar char="•"/>
            </a:pPr>
            <a:r>
              <a:rPr lang="ru-RU" dirty="0">
                <a:solidFill>
                  <a:srgbClr val="002060"/>
                </a:solidFill>
                <a:latin typeface="Arial" charset="0"/>
              </a:rPr>
              <a:t>Определение основных смысловых частей сочинения и их содержательного наполнения (составление плана</a:t>
            </a:r>
            <a:r>
              <a:rPr lang="ru-RU" dirty="0" smtClean="0">
                <a:solidFill>
                  <a:srgbClr val="002060"/>
                </a:solidFill>
                <a:latin typeface="Arial" charset="0"/>
              </a:rPr>
              <a:t>).</a:t>
            </a:r>
          </a:p>
          <a:p>
            <a:pPr marL="285750" indent="-285750" fontAlgn="base">
              <a:spcBef>
                <a:spcPct val="0"/>
              </a:spcBef>
              <a:spcAft>
                <a:spcPct val="0"/>
              </a:spcAft>
              <a:buFont typeface="Arial" panose="020B0604020202020204" pitchFamily="34" charset="0"/>
              <a:buChar char="•"/>
            </a:pPr>
            <a:r>
              <a:rPr lang="ru-RU" dirty="0" smtClean="0">
                <a:solidFill>
                  <a:srgbClr val="002060"/>
                </a:solidFill>
                <a:latin typeface="Arial" charset="0"/>
              </a:rPr>
              <a:t>Написание текста сочинения на черновике.</a:t>
            </a:r>
            <a:endParaRPr lang="ru-RU" dirty="0">
              <a:solidFill>
                <a:srgbClr val="002060"/>
              </a:solidFill>
              <a:latin typeface="Arial" charset="0"/>
            </a:endParaRPr>
          </a:p>
          <a:p>
            <a:pPr marL="285750" indent="-285750" fontAlgn="base">
              <a:spcBef>
                <a:spcPct val="0"/>
              </a:spcBef>
              <a:spcAft>
                <a:spcPct val="0"/>
              </a:spcAft>
              <a:buFont typeface="Arial" panose="020B0604020202020204" pitchFamily="34" charset="0"/>
              <a:buChar char="•"/>
            </a:pPr>
            <a:r>
              <a:rPr lang="ru-RU" dirty="0">
                <a:solidFill>
                  <a:srgbClr val="002060"/>
                </a:solidFill>
                <a:latin typeface="Arial" charset="0"/>
              </a:rPr>
              <a:t>Обдумывание структуры и композиции сочинения.</a:t>
            </a:r>
          </a:p>
          <a:p>
            <a:pPr marL="285750" indent="-285750" fontAlgn="base">
              <a:spcBef>
                <a:spcPct val="0"/>
              </a:spcBef>
              <a:spcAft>
                <a:spcPct val="0"/>
              </a:spcAft>
              <a:buFont typeface="Arial" panose="020B0604020202020204" pitchFamily="34" charset="0"/>
              <a:buChar char="•"/>
            </a:pPr>
            <a:r>
              <a:rPr lang="ru-RU" dirty="0" smtClean="0">
                <a:solidFill>
                  <a:srgbClr val="002060"/>
                </a:solidFill>
                <a:latin typeface="Arial" charset="0"/>
              </a:rPr>
              <a:t>Редактирование, переписывание и проверка.</a:t>
            </a:r>
            <a:endParaRPr lang="ru-RU" sz="2000" dirty="0">
              <a:solidFill>
                <a:srgbClr val="002060"/>
              </a:solidFill>
              <a:latin typeface="Arial" charset="0"/>
            </a:endParaRPr>
          </a:p>
        </p:txBody>
      </p:sp>
      <p:sp>
        <p:nvSpPr>
          <p:cNvPr id="2" name="TextBox 1"/>
          <p:cNvSpPr txBox="1"/>
          <p:nvPr/>
        </p:nvSpPr>
        <p:spPr>
          <a:xfrm>
            <a:off x="683568" y="239634"/>
            <a:ext cx="756084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a:solidFill>
                  <a:srgbClr val="002060"/>
                </a:solidFill>
                <a:latin typeface="Arial" charset="0"/>
              </a:rPr>
              <a:t>Этапы работы над итоговым </a:t>
            </a:r>
            <a:r>
              <a:rPr lang="ru-RU" sz="2400" dirty="0" smtClean="0">
                <a:solidFill>
                  <a:srgbClr val="002060"/>
                </a:solidFill>
                <a:latin typeface="Arial" charset="0"/>
              </a:rPr>
              <a:t>сочинением</a:t>
            </a:r>
            <a:endParaRPr lang="ru-RU" sz="2400" dirty="0">
              <a:solidFill>
                <a:srgbClr val="E5E4DF"/>
              </a:solidFill>
              <a:latin typeface="Arial"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1959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2348641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914894234"/>
              </p:ext>
            </p:extLst>
          </p:nvPr>
        </p:nvGraphicFramePr>
        <p:xfrm>
          <a:off x="323528" y="1628802"/>
          <a:ext cx="8640961" cy="3421340"/>
        </p:xfrm>
        <a:graphic>
          <a:graphicData uri="http://schemas.openxmlformats.org/drawingml/2006/table">
            <a:tbl>
              <a:tblPr firstRow="1" firstCol="1" bandRow="1">
                <a:tableStyleId>{5C22544A-7EE6-4342-B048-85BDC9FD1C3A}</a:tableStyleId>
              </a:tblPr>
              <a:tblGrid>
                <a:gridCol w="4032447"/>
                <a:gridCol w="4608514"/>
              </a:tblGrid>
              <a:tr h="467334">
                <a:tc>
                  <a:txBody>
                    <a:bodyPr/>
                    <a:lstStyle/>
                    <a:p>
                      <a:pPr indent="-252095" algn="ctr">
                        <a:lnSpc>
                          <a:spcPct val="100000"/>
                        </a:lnSpc>
                        <a:spcBef>
                          <a:spcPts val="300"/>
                        </a:spcBef>
                        <a:spcAft>
                          <a:spcPts val="0"/>
                        </a:spcAft>
                        <a:tabLst>
                          <a:tab pos="449580" algn="l"/>
                        </a:tabLst>
                      </a:pPr>
                      <a:r>
                        <a:rPr lang="ru-RU" sz="1600" dirty="0">
                          <a:solidFill>
                            <a:srgbClr val="002060"/>
                          </a:solidFill>
                          <a:effectLst/>
                          <a:latin typeface="Arial" panose="020B0604020202020204" pitchFamily="34" charset="0"/>
                          <a:cs typeface="Arial" panose="020B0604020202020204" pitchFamily="34" charset="0"/>
                        </a:rPr>
                        <a:t>Тема, сформулированная в виде утверждения</a:t>
                      </a:r>
                      <a:endParaRPr lang="ru-RU" sz="1600" dirty="0">
                        <a:solidFill>
                          <a:srgbClr val="002060"/>
                        </a:solidFill>
                        <a:effectLst/>
                        <a:latin typeface="Arial" panose="020B0604020202020204" pitchFamily="34" charset="0"/>
                        <a:ea typeface="Times New Roman"/>
                        <a:cs typeface="Arial" panose="020B0604020202020204" pitchFamily="34" charset="0"/>
                      </a:endParaRPr>
                    </a:p>
                  </a:txBody>
                  <a:tcPr marL="48178" marR="48178" marT="0" marB="0"/>
                </a:tc>
                <a:tc>
                  <a:txBody>
                    <a:bodyPr/>
                    <a:lstStyle/>
                    <a:p>
                      <a:pPr indent="-252095" algn="ctr">
                        <a:lnSpc>
                          <a:spcPct val="100000"/>
                        </a:lnSpc>
                        <a:spcBef>
                          <a:spcPts val="300"/>
                        </a:spcBef>
                        <a:spcAft>
                          <a:spcPts val="0"/>
                        </a:spcAft>
                        <a:tabLst>
                          <a:tab pos="449580" algn="l"/>
                        </a:tabLst>
                      </a:pPr>
                      <a:r>
                        <a:rPr lang="ru-RU" sz="1600" dirty="0">
                          <a:solidFill>
                            <a:srgbClr val="002060"/>
                          </a:solidFill>
                          <a:effectLst/>
                          <a:latin typeface="Arial" panose="020B0604020202020204" pitchFamily="34" charset="0"/>
                          <a:cs typeface="Arial" panose="020B0604020202020204" pitchFamily="34" charset="0"/>
                        </a:rPr>
                        <a:t>Тема, переформулированная в виде вопроса</a:t>
                      </a:r>
                      <a:endParaRPr lang="ru-RU" sz="1600" dirty="0">
                        <a:solidFill>
                          <a:srgbClr val="002060"/>
                        </a:solidFill>
                        <a:effectLst/>
                        <a:latin typeface="Arial" panose="020B0604020202020204" pitchFamily="34" charset="0"/>
                        <a:ea typeface="Times New Roman"/>
                        <a:cs typeface="Arial" panose="020B0604020202020204" pitchFamily="34" charset="0"/>
                      </a:endParaRPr>
                    </a:p>
                  </a:txBody>
                  <a:tcPr marL="48178" marR="48178" marT="0" marB="0"/>
                </a:tc>
              </a:tr>
              <a:tr h="701000">
                <a:tc>
                  <a:txBody>
                    <a:bodyPr/>
                    <a:lstStyle/>
                    <a:p>
                      <a:pPr>
                        <a:lnSpc>
                          <a:spcPct val="100000"/>
                        </a:lnSpc>
                        <a:spcAft>
                          <a:spcPts val="0"/>
                        </a:spcAft>
                      </a:pPr>
                      <a:r>
                        <a:rPr lang="ru-RU" sz="1600" dirty="0">
                          <a:effectLst/>
                          <a:latin typeface="Arial" panose="020B0604020202020204" pitchFamily="34" charset="0"/>
                          <a:cs typeface="Arial" panose="020B0604020202020204" pitchFamily="34" charset="0"/>
                        </a:rPr>
                        <a:t>Герои произведений </a:t>
                      </a:r>
                      <a:r>
                        <a:rPr lang="ru-RU" sz="1600" dirty="0" err="1" smtClean="0">
                          <a:effectLst/>
                          <a:latin typeface="Arial" panose="020B0604020202020204" pitchFamily="34" charset="0"/>
                          <a:cs typeface="Arial" panose="020B0604020202020204" pitchFamily="34" charset="0"/>
                        </a:rPr>
                        <a:t>М.Ю.Лермонтова</a:t>
                      </a:r>
                      <a:r>
                        <a:rPr lang="ru-RU" sz="1600" dirty="0">
                          <a:effectLst/>
                          <a:latin typeface="Arial" panose="020B0604020202020204" pitchFamily="34" charset="0"/>
                          <a:cs typeface="Arial" panose="020B0604020202020204" pitchFamily="34" charset="0"/>
                        </a:rPr>
                        <a:t>, которые Вам особенно близки</a:t>
                      </a:r>
                      <a:endParaRPr lang="ru-RU" sz="1600" dirty="0">
                        <a:effectLst/>
                        <a:latin typeface="Arial" panose="020B0604020202020204" pitchFamily="34" charset="0"/>
                        <a:ea typeface="Calibri"/>
                        <a:cs typeface="Arial" panose="020B0604020202020204" pitchFamily="34" charset="0"/>
                      </a:endParaRPr>
                    </a:p>
                  </a:txBody>
                  <a:tcPr marL="48178" marR="48178" marT="0" marB="0"/>
                </a:tc>
                <a:tc>
                  <a:txBody>
                    <a:bodyPr/>
                    <a:lstStyle/>
                    <a:p>
                      <a:pPr algn="l">
                        <a:lnSpc>
                          <a:spcPct val="100000"/>
                        </a:lnSpc>
                        <a:spcAft>
                          <a:spcPts val="0"/>
                        </a:spcAft>
                      </a:pPr>
                      <a:r>
                        <a:rPr lang="ru-RU" sz="1600" dirty="0" smtClean="0">
                          <a:effectLst/>
                          <a:latin typeface="Arial" panose="020B0604020202020204" pitchFamily="34" charset="0"/>
                          <a:cs typeface="Arial" panose="020B0604020202020204" pitchFamily="34" charset="0"/>
                        </a:rPr>
                        <a:t>Чем вам особенно близки герои произведений М. Ю. Лермонтова? </a:t>
                      </a:r>
                      <a:endParaRPr lang="ru-RU" sz="1600" dirty="0">
                        <a:effectLst/>
                        <a:latin typeface="Arial" panose="020B0604020202020204" pitchFamily="34" charset="0"/>
                        <a:ea typeface="Calibri"/>
                        <a:cs typeface="Arial" panose="020B0604020202020204" pitchFamily="34" charset="0"/>
                      </a:endParaRPr>
                    </a:p>
                  </a:txBody>
                  <a:tcPr marL="48178" marR="48178" marT="0" marB="0"/>
                </a:tc>
              </a:tr>
              <a:tr h="467334">
                <a:tc>
                  <a:txBody>
                    <a:bodyPr/>
                    <a:lstStyle/>
                    <a:p>
                      <a:pPr indent="-252095" algn="just">
                        <a:lnSpc>
                          <a:spcPct val="100000"/>
                        </a:lnSpc>
                        <a:spcBef>
                          <a:spcPts val="300"/>
                        </a:spcBef>
                        <a:spcAft>
                          <a:spcPts val="0"/>
                        </a:spcAft>
                        <a:tabLst>
                          <a:tab pos="449580" algn="l"/>
                        </a:tabLst>
                      </a:pPr>
                      <a:r>
                        <a:rPr lang="ru-RU" sz="1600" dirty="0">
                          <a:effectLst/>
                          <a:latin typeface="Arial" panose="020B0604020202020204" pitchFamily="34" charset="0"/>
                          <a:cs typeface="Arial" panose="020B0604020202020204" pitchFamily="34" charset="0"/>
                        </a:rPr>
                        <a:t>Произведение о войне, которое Вас взволновало</a:t>
                      </a:r>
                      <a:endParaRPr lang="ru-RU" sz="1600" dirty="0">
                        <a:effectLst/>
                        <a:latin typeface="Arial" panose="020B0604020202020204" pitchFamily="34" charset="0"/>
                        <a:ea typeface="Times New Roman"/>
                        <a:cs typeface="Arial" panose="020B0604020202020204" pitchFamily="34" charset="0"/>
                      </a:endParaRPr>
                    </a:p>
                  </a:txBody>
                  <a:tcPr marL="48178" marR="48178" marT="0" marB="0">
                    <a:solidFill>
                      <a:schemeClr val="accent1">
                        <a:lumMod val="60000"/>
                        <a:lumOff val="40000"/>
                      </a:schemeClr>
                    </a:solidFill>
                  </a:tcPr>
                </a:tc>
                <a:tc>
                  <a:txBody>
                    <a:bodyPr/>
                    <a:lstStyle/>
                    <a:p>
                      <a:pPr indent="-252095" algn="l">
                        <a:lnSpc>
                          <a:spcPct val="100000"/>
                        </a:lnSpc>
                        <a:spcBef>
                          <a:spcPts val="300"/>
                        </a:spcBef>
                        <a:spcAft>
                          <a:spcPts val="0"/>
                        </a:spcAft>
                        <a:tabLst>
                          <a:tab pos="449580" algn="l"/>
                        </a:tabLst>
                      </a:pPr>
                      <a:r>
                        <a:rPr lang="ru-RU" sz="1600" dirty="0">
                          <a:effectLst/>
                          <a:latin typeface="Arial" panose="020B0604020202020204" pitchFamily="34" charset="0"/>
                          <a:cs typeface="Arial" panose="020B0604020202020204" pitchFamily="34" charset="0"/>
                        </a:rPr>
                        <a:t>Почему произведение о войне (указать название) меня взволновало?</a:t>
                      </a:r>
                      <a:endParaRPr lang="ru-RU" sz="1600" dirty="0">
                        <a:effectLst/>
                        <a:latin typeface="Arial" panose="020B0604020202020204" pitchFamily="34" charset="0"/>
                        <a:ea typeface="Times New Roman"/>
                        <a:cs typeface="Arial" panose="020B0604020202020204" pitchFamily="34" charset="0"/>
                      </a:endParaRPr>
                    </a:p>
                  </a:txBody>
                  <a:tcPr marL="48178" marR="48178" marT="0" marB="0"/>
                </a:tc>
              </a:tr>
              <a:tr h="701000">
                <a:tc>
                  <a:txBody>
                    <a:bodyPr/>
                    <a:lstStyle/>
                    <a:p>
                      <a:pPr indent="-252095" algn="l">
                        <a:lnSpc>
                          <a:spcPct val="100000"/>
                        </a:lnSpc>
                        <a:spcBef>
                          <a:spcPts val="300"/>
                        </a:spcBef>
                        <a:spcAft>
                          <a:spcPts val="0"/>
                        </a:spcAft>
                        <a:tabLst>
                          <a:tab pos="449580" algn="l"/>
                        </a:tabLst>
                      </a:pPr>
                      <a:r>
                        <a:rPr lang="ru-RU" sz="1600" dirty="0">
                          <a:effectLst/>
                          <a:latin typeface="Arial" panose="020B0604020202020204" pitchFamily="34" charset="0"/>
                          <a:cs typeface="Arial" panose="020B0604020202020204" pitchFamily="34" charset="0"/>
                        </a:rPr>
                        <a:t>Природа и внутренний мир человека: созвучие и диссонанс</a:t>
                      </a:r>
                      <a:endParaRPr lang="ru-RU" sz="1600" dirty="0">
                        <a:effectLst/>
                        <a:latin typeface="Arial" panose="020B0604020202020204" pitchFamily="34" charset="0"/>
                        <a:ea typeface="Times New Roman"/>
                        <a:cs typeface="Arial" panose="020B0604020202020204" pitchFamily="34" charset="0"/>
                      </a:endParaRPr>
                    </a:p>
                  </a:txBody>
                  <a:tcPr marL="48178" marR="48178" marT="0" marB="0"/>
                </a:tc>
                <a:tc>
                  <a:txBody>
                    <a:bodyPr/>
                    <a:lstStyle/>
                    <a:p>
                      <a:pPr indent="-252095" algn="l">
                        <a:lnSpc>
                          <a:spcPct val="100000"/>
                        </a:lnSpc>
                        <a:spcBef>
                          <a:spcPts val="300"/>
                        </a:spcBef>
                        <a:spcAft>
                          <a:spcPts val="0"/>
                        </a:spcAft>
                        <a:tabLst>
                          <a:tab pos="449580" algn="l"/>
                        </a:tabLst>
                      </a:pPr>
                      <a:r>
                        <a:rPr lang="ru-RU" sz="1600" dirty="0">
                          <a:effectLst/>
                          <a:latin typeface="Arial" panose="020B0604020202020204" pitchFamily="34" charset="0"/>
                          <a:cs typeface="Arial" panose="020B0604020202020204" pitchFamily="34" charset="0"/>
                        </a:rPr>
                        <a:t>В чем природа </a:t>
                      </a:r>
                      <a:r>
                        <a:rPr lang="ru-RU" sz="1600" dirty="0" smtClean="0">
                          <a:effectLst/>
                          <a:latin typeface="Arial" panose="020B0604020202020204" pitchFamily="34" charset="0"/>
                          <a:cs typeface="Arial" panose="020B0604020202020204" pitchFamily="34" charset="0"/>
                        </a:rPr>
                        <a:t>созвучна </a:t>
                      </a:r>
                      <a:r>
                        <a:rPr lang="ru-RU" sz="1600" dirty="0">
                          <a:effectLst/>
                          <a:latin typeface="Arial" panose="020B0604020202020204" pitchFamily="34" charset="0"/>
                          <a:cs typeface="Arial" panose="020B0604020202020204" pitchFamily="34" charset="0"/>
                        </a:rPr>
                        <a:t>внутреннему миру человека, и в чем они противостоят друг другу?</a:t>
                      </a:r>
                      <a:endParaRPr lang="ru-RU" sz="1600" dirty="0">
                        <a:effectLst/>
                        <a:latin typeface="Arial" panose="020B0604020202020204" pitchFamily="34" charset="0"/>
                        <a:ea typeface="Times New Roman"/>
                        <a:cs typeface="Arial" panose="020B0604020202020204" pitchFamily="34" charset="0"/>
                      </a:endParaRPr>
                    </a:p>
                  </a:txBody>
                  <a:tcPr marL="48178" marR="48178" marT="0" marB="0"/>
                </a:tc>
              </a:tr>
              <a:tr h="467334">
                <a:tc>
                  <a:txBody>
                    <a:bodyPr/>
                    <a:lstStyle/>
                    <a:p>
                      <a:pPr>
                        <a:lnSpc>
                          <a:spcPct val="100000"/>
                        </a:lnSpc>
                        <a:spcAft>
                          <a:spcPts val="0"/>
                        </a:spcAft>
                      </a:pPr>
                      <a:r>
                        <a:rPr lang="ru-RU" sz="1600" dirty="0">
                          <a:effectLst/>
                          <a:latin typeface="Arial" panose="020B0604020202020204" pitchFamily="34" charset="0"/>
                          <a:cs typeface="Arial" panose="020B0604020202020204" pitchFamily="34" charset="0"/>
                        </a:rPr>
                        <a:t>Роль родительского наставления в жизни человека</a:t>
                      </a:r>
                      <a:endParaRPr lang="ru-RU" sz="1600" dirty="0">
                        <a:effectLst/>
                        <a:latin typeface="Arial" panose="020B0604020202020204" pitchFamily="34" charset="0"/>
                        <a:ea typeface="Calibri"/>
                        <a:cs typeface="Arial" panose="020B0604020202020204" pitchFamily="34" charset="0"/>
                      </a:endParaRPr>
                    </a:p>
                  </a:txBody>
                  <a:tcPr marL="48178" marR="48178" marT="0" marB="0">
                    <a:solidFill>
                      <a:schemeClr val="accent1">
                        <a:lumMod val="60000"/>
                        <a:lumOff val="40000"/>
                      </a:schemeClr>
                    </a:solidFill>
                  </a:tcPr>
                </a:tc>
                <a:tc>
                  <a:txBody>
                    <a:bodyPr/>
                    <a:lstStyle/>
                    <a:p>
                      <a:pPr indent="-252095" algn="l">
                        <a:lnSpc>
                          <a:spcPct val="100000"/>
                        </a:lnSpc>
                        <a:spcBef>
                          <a:spcPts val="300"/>
                        </a:spcBef>
                        <a:spcAft>
                          <a:spcPts val="0"/>
                        </a:spcAft>
                        <a:tabLst>
                          <a:tab pos="449580" algn="l"/>
                        </a:tabLst>
                      </a:pPr>
                      <a:r>
                        <a:rPr lang="ru-RU" sz="1600" dirty="0" smtClean="0">
                          <a:effectLst/>
                          <a:latin typeface="Arial" panose="020B0604020202020204" pitchFamily="34" charset="0"/>
                          <a:cs typeface="Arial" panose="020B0604020202020204" pitchFamily="34" charset="0"/>
                        </a:rPr>
                        <a:t>Какую</a:t>
                      </a:r>
                      <a:r>
                        <a:rPr lang="ru-RU" sz="1600" baseline="0" dirty="0" smtClean="0">
                          <a:effectLst/>
                          <a:latin typeface="Arial" panose="020B0604020202020204" pitchFamily="34" charset="0"/>
                          <a:cs typeface="Arial" panose="020B0604020202020204" pitchFamily="34" charset="0"/>
                        </a:rPr>
                        <a:t> </a:t>
                      </a:r>
                      <a:r>
                        <a:rPr lang="ru-RU" sz="1600" dirty="0" smtClean="0">
                          <a:effectLst/>
                          <a:latin typeface="Arial" panose="020B0604020202020204" pitchFamily="34" charset="0"/>
                          <a:cs typeface="Arial" panose="020B0604020202020204" pitchFamily="34" charset="0"/>
                        </a:rPr>
                        <a:t>особую роль играет  родительское </a:t>
                      </a:r>
                      <a:r>
                        <a:rPr lang="ru-RU" sz="1600" dirty="0">
                          <a:effectLst/>
                          <a:latin typeface="Arial" panose="020B0604020202020204" pitchFamily="34" charset="0"/>
                          <a:cs typeface="Arial" panose="020B0604020202020204" pitchFamily="34" charset="0"/>
                        </a:rPr>
                        <a:t>наставление в жизни </a:t>
                      </a:r>
                      <a:r>
                        <a:rPr lang="ru-RU" sz="1600" dirty="0" smtClean="0">
                          <a:effectLst/>
                          <a:latin typeface="Arial" panose="020B0604020202020204" pitchFamily="34" charset="0"/>
                          <a:cs typeface="Arial" panose="020B0604020202020204" pitchFamily="34" charset="0"/>
                        </a:rPr>
                        <a:t>человека?</a:t>
                      </a:r>
                      <a:endParaRPr lang="ru-RU" sz="1600" dirty="0">
                        <a:effectLst/>
                        <a:latin typeface="Arial" panose="020B0604020202020204" pitchFamily="34" charset="0"/>
                        <a:ea typeface="Times New Roman"/>
                        <a:cs typeface="Arial" panose="020B0604020202020204" pitchFamily="34" charset="0"/>
                      </a:endParaRPr>
                    </a:p>
                  </a:txBody>
                  <a:tcPr marL="48178" marR="48178" marT="0" marB="0"/>
                </a:tc>
              </a:tr>
              <a:tr h="503844">
                <a:tc>
                  <a:txBody>
                    <a:bodyPr/>
                    <a:lstStyle/>
                    <a:p>
                      <a:pPr>
                        <a:lnSpc>
                          <a:spcPct val="100000"/>
                        </a:lnSpc>
                        <a:spcAft>
                          <a:spcPts val="0"/>
                        </a:spcAft>
                      </a:pPr>
                      <a:r>
                        <a:rPr lang="ru-RU" sz="1600" dirty="0">
                          <a:effectLst/>
                          <a:latin typeface="Arial" panose="020B0604020202020204" pitchFamily="34" charset="0"/>
                          <a:cs typeface="Arial" panose="020B0604020202020204" pitchFamily="34" charset="0"/>
                        </a:rPr>
                        <a:t>«Я люблю, и значит – я живу…» </a:t>
                      </a:r>
                      <a:endParaRPr lang="ru-RU" sz="1600" dirty="0" smtClean="0">
                        <a:effectLst/>
                        <a:latin typeface="Arial" panose="020B0604020202020204" pitchFamily="34" charset="0"/>
                        <a:cs typeface="Arial" panose="020B0604020202020204" pitchFamily="34" charset="0"/>
                      </a:endParaRPr>
                    </a:p>
                    <a:p>
                      <a:pPr>
                        <a:lnSpc>
                          <a:spcPct val="100000"/>
                        </a:lnSpc>
                        <a:spcAft>
                          <a:spcPts val="0"/>
                        </a:spcAft>
                      </a:pPr>
                      <a:r>
                        <a:rPr lang="ru-RU" sz="1600" dirty="0" smtClean="0">
                          <a:effectLst/>
                          <a:latin typeface="Arial" panose="020B0604020202020204" pitchFamily="34" charset="0"/>
                          <a:cs typeface="Arial" panose="020B0604020202020204" pitchFamily="34" charset="0"/>
                        </a:rPr>
                        <a:t>(</a:t>
                      </a:r>
                      <a:r>
                        <a:rPr lang="ru-RU" sz="1600" dirty="0">
                          <a:effectLst/>
                          <a:latin typeface="Arial" panose="020B0604020202020204" pitchFamily="34" charset="0"/>
                          <a:cs typeface="Arial" panose="020B0604020202020204" pitchFamily="34" charset="0"/>
                        </a:rPr>
                        <a:t>В. С. Высоцкий)</a:t>
                      </a:r>
                      <a:endParaRPr lang="ru-RU" sz="1600" dirty="0">
                        <a:effectLst/>
                        <a:latin typeface="Arial" panose="020B0604020202020204" pitchFamily="34" charset="0"/>
                        <a:ea typeface="Calibri"/>
                        <a:cs typeface="Arial" panose="020B0604020202020204" pitchFamily="34" charset="0"/>
                      </a:endParaRPr>
                    </a:p>
                  </a:txBody>
                  <a:tcPr marL="48178" marR="48178" marT="0" marB="0"/>
                </a:tc>
                <a:tc>
                  <a:txBody>
                    <a:bodyPr/>
                    <a:lstStyle/>
                    <a:p>
                      <a:pPr marL="342900" lvl="0" indent="-342900" algn="just">
                        <a:lnSpc>
                          <a:spcPct val="100000"/>
                        </a:lnSpc>
                        <a:spcBef>
                          <a:spcPts val="300"/>
                        </a:spcBef>
                        <a:spcAft>
                          <a:spcPts val="0"/>
                        </a:spcAft>
                        <a:buFont typeface="Symbol"/>
                        <a:buChar char=""/>
                        <a:tabLst>
                          <a:tab pos="449580" algn="l"/>
                        </a:tabLst>
                      </a:pPr>
                      <a:r>
                        <a:rPr lang="ru-RU" sz="1600" dirty="0">
                          <a:effectLst/>
                          <a:latin typeface="Arial" panose="020B0604020202020204" pitchFamily="34" charset="0"/>
                          <a:cs typeface="Arial" panose="020B0604020202020204" pitchFamily="34" charset="0"/>
                        </a:rPr>
                        <a:t>Почему жизнь без любви невозможна?</a:t>
                      </a:r>
                    </a:p>
                    <a:p>
                      <a:pPr marL="342900" lvl="0" indent="-342900" algn="just">
                        <a:lnSpc>
                          <a:spcPct val="100000"/>
                        </a:lnSpc>
                        <a:spcBef>
                          <a:spcPts val="300"/>
                        </a:spcBef>
                        <a:spcAft>
                          <a:spcPts val="0"/>
                        </a:spcAft>
                        <a:buFont typeface="Symbol"/>
                        <a:buChar char=""/>
                        <a:tabLst>
                          <a:tab pos="449580" algn="l"/>
                        </a:tabLst>
                      </a:pPr>
                      <a:r>
                        <a:rPr lang="ru-RU" sz="1600" dirty="0">
                          <a:effectLst/>
                          <a:latin typeface="Arial" panose="020B0604020202020204" pitchFamily="34" charset="0"/>
                          <a:cs typeface="Arial" panose="020B0604020202020204" pitchFamily="34" charset="0"/>
                        </a:rPr>
                        <a:t>Почему жить – это значит любить?</a:t>
                      </a:r>
                      <a:endParaRPr lang="ru-RU" sz="1600" dirty="0">
                        <a:effectLst/>
                        <a:latin typeface="Arial" panose="020B0604020202020204" pitchFamily="34" charset="0"/>
                        <a:ea typeface="Times New Roman"/>
                        <a:cs typeface="Arial" panose="020B0604020202020204" pitchFamily="34" charset="0"/>
                      </a:endParaRPr>
                    </a:p>
                  </a:txBody>
                  <a:tcPr marL="48178" marR="48178" marT="0" marB="0"/>
                </a:tc>
              </a:tr>
            </a:tbl>
          </a:graphicData>
        </a:graphic>
      </p:graphicFrame>
      <p:sp>
        <p:nvSpPr>
          <p:cNvPr id="6" name="TextBox 5"/>
          <p:cNvSpPr txBox="1"/>
          <p:nvPr/>
        </p:nvSpPr>
        <p:spPr>
          <a:xfrm>
            <a:off x="323528" y="548680"/>
            <a:ext cx="8280919" cy="923330"/>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b="1" dirty="0" smtClean="0">
                <a:solidFill>
                  <a:srgbClr val="002060"/>
                </a:solidFill>
                <a:latin typeface="Arial" charset="0"/>
              </a:rPr>
              <a:t>Понимание темы </a:t>
            </a:r>
            <a:r>
              <a:rPr lang="ru-RU" b="1" dirty="0">
                <a:solidFill>
                  <a:srgbClr val="002060"/>
                </a:solidFill>
                <a:latin typeface="Arial" charset="0"/>
              </a:rPr>
              <a:t>связано с умением </a:t>
            </a:r>
            <a:r>
              <a:rPr lang="ru-RU" b="1" i="1" dirty="0">
                <a:solidFill>
                  <a:srgbClr val="002060"/>
                </a:solidFill>
                <a:latin typeface="Arial" charset="0"/>
              </a:rPr>
              <a:t>обозначить проблему</a:t>
            </a:r>
            <a:r>
              <a:rPr lang="ru-RU" b="1" dirty="0">
                <a:solidFill>
                  <a:srgbClr val="002060"/>
                </a:solidFill>
                <a:latin typeface="Arial" charset="0"/>
              </a:rPr>
              <a:t> будущего высказывания, </a:t>
            </a:r>
            <a:r>
              <a:rPr lang="ru-RU" b="1" dirty="0" smtClean="0">
                <a:solidFill>
                  <a:srgbClr val="002060"/>
                </a:solidFill>
                <a:latin typeface="Arial" charset="0"/>
              </a:rPr>
              <a:t>т. е. </a:t>
            </a:r>
            <a:r>
              <a:rPr lang="ru-RU" b="1" dirty="0">
                <a:solidFill>
                  <a:srgbClr val="002060"/>
                </a:solidFill>
                <a:latin typeface="Arial" charset="0"/>
              </a:rPr>
              <a:t>выделить главный вопрос, ответом на который станет текст сочинения.</a:t>
            </a:r>
          </a:p>
        </p:txBody>
      </p:sp>
      <p:sp>
        <p:nvSpPr>
          <p:cNvPr id="7" name="TextBox 6"/>
          <p:cNvSpPr txBox="1"/>
          <p:nvPr/>
        </p:nvSpPr>
        <p:spPr>
          <a:xfrm>
            <a:off x="611560" y="0"/>
            <a:ext cx="7848872"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a:solidFill>
                  <a:srgbClr val="002060"/>
                </a:solidFill>
                <a:latin typeface="Arial" charset="0"/>
              </a:rPr>
              <a:t>Выбор и обдумывание темы сочинения</a:t>
            </a:r>
            <a:endParaRPr lang="ru-RU" sz="2400" dirty="0">
              <a:solidFill>
                <a:srgbClr val="E5E4DF"/>
              </a:solidFill>
              <a:latin typeface="Arial" charset="0"/>
            </a:endParaRPr>
          </a:p>
        </p:txBody>
      </p:sp>
      <p:sp>
        <p:nvSpPr>
          <p:cNvPr id="8" name="TextBox 7"/>
          <p:cNvSpPr txBox="1"/>
          <p:nvPr/>
        </p:nvSpPr>
        <p:spPr>
          <a:xfrm>
            <a:off x="323528" y="5085184"/>
            <a:ext cx="8607521" cy="923330"/>
          </a:xfrm>
          <a:prstGeom prst="rect">
            <a:avLst/>
          </a:prstGeom>
          <a:solidFill>
            <a:schemeClr val="bg2">
              <a:lumMod val="75000"/>
            </a:schemeClr>
          </a:solidFill>
        </p:spPr>
        <p:txBody>
          <a:bodyPr wrap="square" rtlCol="0">
            <a:spAutoFit/>
          </a:bodyPr>
          <a:lstStyle/>
          <a:p>
            <a:pPr algn="ctr" fontAlgn="base">
              <a:spcBef>
                <a:spcPct val="0"/>
              </a:spcBef>
              <a:spcAft>
                <a:spcPct val="0"/>
              </a:spcAft>
            </a:pPr>
            <a:r>
              <a:rPr lang="en-US" b="1" dirty="0" smtClean="0">
                <a:solidFill>
                  <a:srgbClr val="C00000"/>
                </a:solidFill>
                <a:latin typeface="Arial" charset="0"/>
              </a:rPr>
              <a:t>NB </a:t>
            </a:r>
            <a:r>
              <a:rPr lang="ru-RU" dirty="0" smtClean="0">
                <a:solidFill>
                  <a:srgbClr val="002060"/>
                </a:solidFill>
                <a:latin typeface="Arial" charset="0"/>
              </a:rPr>
              <a:t>Если выпускник не отвечает на вопрос  темы, это значит, что он не понимает, о чем его спрашивают, </a:t>
            </a:r>
            <a:r>
              <a:rPr lang="en-US" dirty="0" smtClean="0">
                <a:solidFill>
                  <a:srgbClr val="002060"/>
                </a:solidFill>
                <a:latin typeface="Arial" charset="0"/>
              </a:rPr>
              <a:t> </a:t>
            </a:r>
            <a:r>
              <a:rPr lang="ru-RU" dirty="0" smtClean="0">
                <a:solidFill>
                  <a:srgbClr val="002060"/>
                </a:solidFill>
                <a:latin typeface="Arial" charset="0"/>
              </a:rPr>
              <a:t>и сочинение заслуживает неудовлетворительной оценки  </a:t>
            </a:r>
            <a:endParaRPr lang="ru-RU" dirty="0">
              <a:solidFill>
                <a:srgbClr val="002060"/>
              </a:solidFill>
              <a:latin typeface="Arial" charset="0"/>
            </a:endParaRPr>
          </a:p>
        </p:txBody>
      </p:sp>
      <p:sp>
        <p:nvSpPr>
          <p:cNvPr id="9" name="Прямоугольник 8"/>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2" name="Прямоугольник 11"/>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1095840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Картинка 125 из 975">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88640"/>
            <a:ext cx="155823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520" y="260648"/>
            <a:ext cx="69127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02060"/>
                </a:solidFill>
                <a:latin typeface="Arial" charset="0"/>
              </a:rPr>
              <a:t>Выявление ключевых слов темы сочинения</a:t>
            </a:r>
            <a:endParaRPr lang="ru-RU" sz="2400" dirty="0">
              <a:solidFill>
                <a:srgbClr val="002060"/>
              </a:solidFill>
              <a:latin typeface="Arial" charset="0"/>
            </a:endParaRPr>
          </a:p>
        </p:txBody>
      </p:sp>
      <p:sp>
        <p:nvSpPr>
          <p:cNvPr id="5" name="TextBox 4"/>
          <p:cNvSpPr txBox="1"/>
          <p:nvPr/>
        </p:nvSpPr>
        <p:spPr>
          <a:xfrm>
            <a:off x="251521" y="764704"/>
            <a:ext cx="6912768" cy="1815882"/>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sz="1600" b="1" dirty="0" smtClean="0">
                <a:solidFill>
                  <a:srgbClr val="002060"/>
                </a:solidFill>
                <a:latin typeface="Arial" charset="0"/>
              </a:rPr>
              <a:t>Определите ключевые слова в следующих темах сочинений:</a:t>
            </a:r>
          </a:p>
          <a:p>
            <a:pPr marL="285750" indent="-285750" fontAlgn="base">
              <a:spcBef>
                <a:spcPct val="0"/>
              </a:spcBef>
              <a:spcAft>
                <a:spcPct val="0"/>
              </a:spcAft>
              <a:buFont typeface="Arial" panose="020B0604020202020204" pitchFamily="34" charset="0"/>
              <a:buChar char="•"/>
            </a:pPr>
            <a:r>
              <a:rPr lang="ru-RU" sz="1600" dirty="0">
                <a:solidFill>
                  <a:srgbClr val="050579"/>
                </a:solidFill>
                <a:latin typeface="Arial" charset="0"/>
              </a:rPr>
              <a:t>Какие психологические проблемы, поднятые в произведениях </a:t>
            </a:r>
            <a:r>
              <a:rPr lang="ru-RU" sz="1600" dirty="0" smtClean="0">
                <a:solidFill>
                  <a:srgbClr val="0D0575"/>
                </a:solidFill>
                <a:latin typeface="Arial" charset="0"/>
              </a:rPr>
              <a:t>М. Ю. Лермонтова</a:t>
            </a:r>
            <a:r>
              <a:rPr lang="ru-RU" sz="1600" dirty="0">
                <a:solidFill>
                  <a:srgbClr val="0D0575"/>
                </a:solidFill>
                <a:latin typeface="Arial" charset="0"/>
              </a:rPr>
              <a:t>, вам </a:t>
            </a:r>
            <a:r>
              <a:rPr lang="ru-RU" sz="1600" dirty="0">
                <a:solidFill>
                  <a:srgbClr val="FF0000"/>
                </a:solidFill>
                <a:latin typeface="Arial" charset="0"/>
              </a:rPr>
              <a:t>интересны</a:t>
            </a:r>
            <a:r>
              <a:rPr lang="ru-RU" sz="1600" dirty="0" smtClean="0">
                <a:solidFill>
                  <a:srgbClr val="0D0575"/>
                </a:solidFill>
                <a:latin typeface="Arial" charset="0"/>
              </a:rPr>
              <a:t>?</a:t>
            </a:r>
          </a:p>
          <a:p>
            <a:pPr marL="285750" indent="-285750" fontAlgn="base">
              <a:spcBef>
                <a:spcPct val="0"/>
              </a:spcBef>
              <a:spcAft>
                <a:spcPct val="0"/>
              </a:spcAft>
              <a:buFont typeface="Arial" panose="020B0604020202020204" pitchFamily="34" charset="0"/>
              <a:buChar char="•"/>
            </a:pPr>
            <a:r>
              <a:rPr lang="ru-RU" sz="1600" dirty="0" smtClean="0">
                <a:solidFill>
                  <a:srgbClr val="0D0575"/>
                </a:solidFill>
                <a:latin typeface="Arial" charset="0"/>
              </a:rPr>
              <a:t>Почему </a:t>
            </a:r>
            <a:r>
              <a:rPr lang="ru-RU" sz="1600" dirty="0">
                <a:solidFill>
                  <a:srgbClr val="0D0575"/>
                </a:solidFill>
                <a:latin typeface="Arial" charset="0"/>
              </a:rPr>
              <a:t>человечество </a:t>
            </a:r>
            <a:r>
              <a:rPr lang="ru-RU" sz="1600" dirty="0">
                <a:solidFill>
                  <a:srgbClr val="FF0000"/>
                </a:solidFill>
                <a:latin typeface="Arial" charset="0"/>
              </a:rPr>
              <a:t>до сих пор </a:t>
            </a:r>
            <a:r>
              <a:rPr lang="ru-RU" sz="1600" dirty="0">
                <a:solidFill>
                  <a:srgbClr val="0D0575"/>
                </a:solidFill>
                <a:latin typeface="Arial" charset="0"/>
              </a:rPr>
              <a:t>не может отказаться от войн</a:t>
            </a:r>
            <a:r>
              <a:rPr lang="ru-RU" sz="1600" dirty="0" smtClean="0">
                <a:solidFill>
                  <a:srgbClr val="0D0575"/>
                </a:solidFill>
                <a:latin typeface="Arial" charset="0"/>
              </a:rPr>
              <a:t>?</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Может ли природа помочь человеку </a:t>
            </a:r>
            <a:r>
              <a:rPr lang="ru-RU" sz="1600" dirty="0">
                <a:solidFill>
                  <a:srgbClr val="FF0000"/>
                </a:solidFill>
                <a:latin typeface="Arial" charset="0"/>
              </a:rPr>
              <a:t>понять себя</a:t>
            </a:r>
            <a:r>
              <a:rPr lang="ru-RU" sz="1600" dirty="0" smtClean="0">
                <a:solidFill>
                  <a:srgbClr val="0D0575"/>
                </a:solidFill>
                <a:latin typeface="Arial" charset="0"/>
              </a:rPr>
              <a:t>?</a:t>
            </a: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Чем может быть</a:t>
            </a:r>
            <a:r>
              <a:rPr lang="ru-RU" sz="1600" dirty="0">
                <a:solidFill>
                  <a:srgbClr val="3F3F3F"/>
                </a:solidFill>
                <a:latin typeface="Arial" charset="0"/>
              </a:rPr>
              <a:t> </a:t>
            </a:r>
            <a:r>
              <a:rPr lang="ru-RU" sz="1600" dirty="0">
                <a:solidFill>
                  <a:srgbClr val="FF0000"/>
                </a:solidFill>
                <a:latin typeface="Arial" charset="0"/>
              </a:rPr>
              <a:t>ценен</a:t>
            </a:r>
            <a:r>
              <a:rPr lang="ru-RU" sz="1600" dirty="0">
                <a:solidFill>
                  <a:srgbClr val="3F3F3F"/>
                </a:solidFill>
                <a:latin typeface="Arial" charset="0"/>
              </a:rPr>
              <a:t> </a:t>
            </a:r>
            <a:r>
              <a:rPr lang="ru-RU" sz="1600" dirty="0">
                <a:solidFill>
                  <a:srgbClr val="0D0575"/>
                </a:solidFill>
                <a:latin typeface="Arial" charset="0"/>
              </a:rPr>
              <a:t>для детей опыт отцов?</a:t>
            </a:r>
            <a:endParaRPr lang="ru-RU" sz="1600" dirty="0" smtClean="0">
              <a:solidFill>
                <a:srgbClr val="0D0575"/>
              </a:solidFill>
              <a:latin typeface="Arial" charset="0"/>
            </a:endParaRPr>
          </a:p>
          <a:p>
            <a:pPr marL="285750" indent="-285750" fontAlgn="base">
              <a:spcBef>
                <a:spcPct val="0"/>
              </a:spcBef>
              <a:spcAft>
                <a:spcPct val="0"/>
              </a:spcAft>
              <a:buFont typeface="Arial" panose="020B0604020202020204" pitchFamily="34" charset="0"/>
              <a:buChar char="•"/>
            </a:pPr>
            <a:r>
              <a:rPr lang="ru-RU" sz="1600" dirty="0">
                <a:solidFill>
                  <a:srgbClr val="0D0575"/>
                </a:solidFill>
                <a:latin typeface="Arial" charset="0"/>
              </a:rPr>
              <a:t>Чем </a:t>
            </a:r>
            <a:r>
              <a:rPr lang="ru-RU" sz="1600" dirty="0">
                <a:solidFill>
                  <a:srgbClr val="FF0000"/>
                </a:solidFill>
                <a:latin typeface="Arial" charset="0"/>
              </a:rPr>
              <a:t>опасна</a:t>
            </a:r>
            <a:r>
              <a:rPr lang="ru-RU" sz="1600" dirty="0">
                <a:solidFill>
                  <a:srgbClr val="3F3F3F"/>
                </a:solidFill>
                <a:latin typeface="Arial" charset="0"/>
              </a:rPr>
              <a:t> </a:t>
            </a:r>
            <a:r>
              <a:rPr lang="ru-RU" sz="1600" dirty="0">
                <a:solidFill>
                  <a:srgbClr val="0D0575"/>
                </a:solidFill>
                <a:latin typeface="Arial" charset="0"/>
              </a:rPr>
              <a:t>свобода без ограничений</a:t>
            </a:r>
            <a:r>
              <a:rPr lang="ru-RU" sz="1600" dirty="0" smtClean="0">
                <a:solidFill>
                  <a:srgbClr val="0D0575"/>
                </a:solidFill>
                <a:latin typeface="Arial" charset="0"/>
              </a:rPr>
              <a:t>?</a:t>
            </a:r>
            <a:endParaRPr lang="ru-RU" sz="1600" dirty="0">
              <a:solidFill>
                <a:srgbClr val="0D0575"/>
              </a:solidFill>
              <a:latin typeface="Arial" charset="0"/>
            </a:endParaRPr>
          </a:p>
        </p:txBody>
      </p:sp>
      <p:sp>
        <p:nvSpPr>
          <p:cNvPr id="6" name="TextBox 5"/>
          <p:cNvSpPr txBox="1"/>
          <p:nvPr/>
        </p:nvSpPr>
        <p:spPr>
          <a:xfrm>
            <a:off x="179512" y="2636913"/>
            <a:ext cx="8784975"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a:solidFill>
                  <a:srgbClr val="002060"/>
                </a:solidFill>
                <a:latin typeface="Arial" charset="0"/>
              </a:rPr>
              <a:t>Понимание и осмысление содержания терминов и понятий </a:t>
            </a:r>
          </a:p>
        </p:txBody>
      </p:sp>
      <p:sp>
        <p:nvSpPr>
          <p:cNvPr id="7" name="TextBox 6"/>
          <p:cNvSpPr txBox="1"/>
          <p:nvPr/>
        </p:nvSpPr>
        <p:spPr>
          <a:xfrm>
            <a:off x="179511" y="3068960"/>
            <a:ext cx="8828519" cy="2031325"/>
          </a:xfrm>
          <a:prstGeom prst="rect">
            <a:avLst/>
          </a:prstGeom>
          <a:solidFill>
            <a:schemeClr val="bg2">
              <a:lumMod val="60000"/>
              <a:lumOff val="40000"/>
            </a:schemeClr>
          </a:solidFill>
        </p:spPr>
        <p:txBody>
          <a:bodyPr wrap="square" rtlCol="0">
            <a:spAutoFit/>
          </a:bodyPr>
          <a:lstStyle/>
          <a:p>
            <a:pPr fontAlgn="base">
              <a:spcBef>
                <a:spcPct val="0"/>
              </a:spcBef>
              <a:spcAft>
                <a:spcPct val="0"/>
              </a:spcAft>
            </a:pPr>
            <a:r>
              <a:rPr lang="ru-RU" b="1" dirty="0" smtClean="0">
                <a:solidFill>
                  <a:srgbClr val="002060"/>
                </a:solidFill>
                <a:latin typeface="Arial" charset="0"/>
              </a:rPr>
              <a:t>Определите смысловое наполнение </a:t>
            </a:r>
            <a:r>
              <a:rPr lang="ru-RU" b="1" dirty="0">
                <a:solidFill>
                  <a:srgbClr val="002060"/>
                </a:solidFill>
                <a:latin typeface="Arial" charset="0"/>
              </a:rPr>
              <a:t>нравственно-психологических </a:t>
            </a:r>
            <a:r>
              <a:rPr lang="ru-RU" b="1" dirty="0" smtClean="0">
                <a:solidFill>
                  <a:srgbClr val="002060"/>
                </a:solidFill>
                <a:latin typeface="Arial" charset="0"/>
              </a:rPr>
              <a:t>понятий и терминов, встречающихся в формулировках тем итогового  сочинения:</a:t>
            </a:r>
          </a:p>
          <a:p>
            <a:pPr marL="285750" indent="-285750" fontAlgn="base">
              <a:spcBef>
                <a:spcPct val="0"/>
              </a:spcBef>
              <a:spcAft>
                <a:spcPct val="0"/>
              </a:spcAft>
              <a:buFont typeface="Arial" panose="020B0604020202020204" pitchFamily="34" charset="0"/>
              <a:buChar char="•"/>
            </a:pPr>
            <a:r>
              <a:rPr lang="ru-RU" i="1" dirty="0">
                <a:solidFill>
                  <a:srgbClr val="0D0575"/>
                </a:solidFill>
                <a:latin typeface="Arial" charset="0"/>
              </a:rPr>
              <a:t>дружба, </a:t>
            </a:r>
            <a:r>
              <a:rPr lang="ru-RU" i="1" dirty="0" smtClean="0">
                <a:solidFill>
                  <a:srgbClr val="0D0575"/>
                </a:solidFill>
                <a:latin typeface="Arial" charset="0"/>
              </a:rPr>
              <a:t>любовь, счастье, </a:t>
            </a:r>
            <a:r>
              <a:rPr lang="ru-RU" i="1" dirty="0">
                <a:solidFill>
                  <a:srgbClr val="0D0575"/>
                </a:solidFill>
                <a:latin typeface="Arial" charset="0"/>
              </a:rPr>
              <a:t>судьба, опыт, преступление, подвиг, </a:t>
            </a:r>
            <a:r>
              <a:rPr lang="ru-RU" i="1" dirty="0" smtClean="0">
                <a:solidFill>
                  <a:srgbClr val="0D0575"/>
                </a:solidFill>
                <a:latin typeface="Arial" charset="0"/>
              </a:rPr>
              <a:t>диссонанс</a:t>
            </a:r>
            <a:r>
              <a:rPr lang="ru-RU" i="1" dirty="0">
                <a:solidFill>
                  <a:srgbClr val="0D0575"/>
                </a:solidFill>
                <a:latin typeface="Arial" charset="0"/>
              </a:rPr>
              <a:t>, </a:t>
            </a:r>
            <a:r>
              <a:rPr lang="ru-RU" i="1" dirty="0" smtClean="0">
                <a:solidFill>
                  <a:srgbClr val="0D0575"/>
                </a:solidFill>
                <a:latin typeface="Arial" charset="0"/>
              </a:rPr>
              <a:t>созвучие, гармония</a:t>
            </a:r>
            <a:r>
              <a:rPr lang="ru-RU" i="1" dirty="0">
                <a:solidFill>
                  <a:srgbClr val="0D0575"/>
                </a:solidFill>
                <a:latin typeface="Arial" charset="0"/>
              </a:rPr>
              <a:t>, </a:t>
            </a:r>
            <a:r>
              <a:rPr lang="ru-RU" i="1" dirty="0" smtClean="0">
                <a:solidFill>
                  <a:srgbClr val="0D0575"/>
                </a:solidFill>
                <a:latin typeface="Arial" charset="0"/>
              </a:rPr>
              <a:t>наставление</a:t>
            </a:r>
            <a:r>
              <a:rPr lang="ru-RU" i="1" dirty="0">
                <a:solidFill>
                  <a:srgbClr val="0D0575"/>
                </a:solidFill>
                <a:latin typeface="Arial" charset="0"/>
              </a:rPr>
              <a:t>, свобода, самопожертвование, честь</a:t>
            </a:r>
            <a:r>
              <a:rPr lang="ru-RU" i="1" dirty="0" smtClean="0">
                <a:solidFill>
                  <a:srgbClr val="0D0575"/>
                </a:solidFill>
                <a:latin typeface="Arial" charset="0"/>
              </a:rPr>
              <a:t>, долг, равнодушие</a:t>
            </a:r>
            <a:r>
              <a:rPr lang="ru-RU" i="1" dirty="0">
                <a:solidFill>
                  <a:srgbClr val="0D0575"/>
                </a:solidFill>
                <a:latin typeface="Arial" charset="0"/>
              </a:rPr>
              <a:t>, взаимопонимание, </a:t>
            </a:r>
            <a:r>
              <a:rPr lang="ru-RU" i="1" dirty="0" smtClean="0">
                <a:solidFill>
                  <a:srgbClr val="0D0575"/>
                </a:solidFill>
                <a:latin typeface="Arial" charset="0"/>
              </a:rPr>
              <a:t>бесчестие</a:t>
            </a:r>
            <a:r>
              <a:rPr lang="ru-RU" i="1" dirty="0">
                <a:solidFill>
                  <a:srgbClr val="0D0575"/>
                </a:solidFill>
                <a:latin typeface="Arial" charset="0"/>
              </a:rPr>
              <a:t>, нравственный </a:t>
            </a:r>
            <a:r>
              <a:rPr lang="ru-RU" i="1" dirty="0" smtClean="0">
                <a:solidFill>
                  <a:srgbClr val="0D0575"/>
                </a:solidFill>
                <a:latin typeface="Arial" charset="0"/>
              </a:rPr>
              <a:t>закон и </a:t>
            </a:r>
            <a:r>
              <a:rPr lang="ru-RU" i="1" dirty="0">
                <a:solidFill>
                  <a:srgbClr val="0D0575"/>
                </a:solidFill>
                <a:latin typeface="Arial" charset="0"/>
              </a:rPr>
              <a:t>др</a:t>
            </a:r>
            <a:r>
              <a:rPr lang="ru-RU" i="1" dirty="0" smtClean="0">
                <a:solidFill>
                  <a:srgbClr val="0D0575"/>
                </a:solidFill>
                <a:latin typeface="Arial" charset="0"/>
              </a:rPr>
              <a:t>.;</a:t>
            </a:r>
            <a:endParaRPr lang="ru-RU" dirty="0">
              <a:solidFill>
                <a:srgbClr val="0D0575"/>
              </a:solidFill>
              <a:latin typeface="Arial" charset="0"/>
            </a:endParaRPr>
          </a:p>
          <a:p>
            <a:pPr marL="285750" indent="-285750" fontAlgn="base">
              <a:spcBef>
                <a:spcPct val="0"/>
              </a:spcBef>
              <a:spcAft>
                <a:spcPct val="0"/>
              </a:spcAft>
              <a:buFont typeface="Arial" panose="020B0604020202020204" pitchFamily="34" charset="0"/>
              <a:buChar char="•"/>
            </a:pPr>
            <a:r>
              <a:rPr lang="ru-RU" i="1" dirty="0" smtClean="0">
                <a:solidFill>
                  <a:srgbClr val="0D0575"/>
                </a:solidFill>
                <a:latin typeface="Arial" charset="0"/>
              </a:rPr>
              <a:t>герой, характер, тема, проблема</a:t>
            </a:r>
            <a:r>
              <a:rPr lang="ru-RU" i="1" dirty="0">
                <a:solidFill>
                  <a:srgbClr val="0D0575"/>
                </a:solidFill>
                <a:latin typeface="Arial" charset="0"/>
              </a:rPr>
              <a:t>, </a:t>
            </a:r>
            <a:r>
              <a:rPr lang="ru-RU" i="1" dirty="0" smtClean="0">
                <a:solidFill>
                  <a:srgbClr val="0D0575"/>
                </a:solidFill>
                <a:latin typeface="Arial" charset="0"/>
              </a:rPr>
              <a:t>конфликт</a:t>
            </a:r>
            <a:r>
              <a:rPr lang="ru-RU" i="1" dirty="0">
                <a:solidFill>
                  <a:srgbClr val="0D0575"/>
                </a:solidFill>
                <a:latin typeface="Arial" charset="0"/>
              </a:rPr>
              <a:t>, традиция, </a:t>
            </a:r>
            <a:r>
              <a:rPr lang="ru-RU" i="1" dirty="0" smtClean="0">
                <a:solidFill>
                  <a:srgbClr val="0D0575"/>
                </a:solidFill>
                <a:latin typeface="Arial" charset="0"/>
              </a:rPr>
              <a:t>пейзаж и др. </a:t>
            </a:r>
            <a:endParaRPr lang="ru-RU" dirty="0">
              <a:solidFill>
                <a:srgbClr val="0D0575"/>
              </a:solidFill>
              <a:latin typeface="Arial" charset="0"/>
            </a:endParaRPr>
          </a:p>
        </p:txBody>
      </p:sp>
      <p:sp>
        <p:nvSpPr>
          <p:cNvPr id="8" name="TextBox 7"/>
          <p:cNvSpPr txBox="1"/>
          <p:nvPr/>
        </p:nvSpPr>
        <p:spPr>
          <a:xfrm>
            <a:off x="251520" y="5157192"/>
            <a:ext cx="8756510" cy="830997"/>
          </a:xfrm>
          <a:prstGeom prst="rect">
            <a:avLst/>
          </a:prstGeom>
          <a:solidFill>
            <a:schemeClr val="bg2">
              <a:lumMod val="60000"/>
              <a:lumOff val="40000"/>
            </a:schemeClr>
          </a:solidFill>
        </p:spPr>
        <p:txBody>
          <a:bodyPr wrap="square" rtlCol="0">
            <a:spAutoFit/>
          </a:bodyPr>
          <a:lstStyle/>
          <a:p>
            <a:pPr algn="ctr" fontAlgn="base">
              <a:spcBef>
                <a:spcPct val="0"/>
              </a:spcBef>
              <a:spcAft>
                <a:spcPct val="0"/>
              </a:spcAft>
            </a:pPr>
            <a:r>
              <a:rPr lang="ru-RU" sz="1600" dirty="0" smtClean="0">
                <a:solidFill>
                  <a:srgbClr val="0D0575"/>
                </a:solidFill>
                <a:latin typeface="Arial" charset="0"/>
              </a:rPr>
              <a:t>Философский и психологический Интернет-словари</a:t>
            </a:r>
            <a:r>
              <a:rPr lang="ru-RU" sz="1600" dirty="0" smtClean="0">
                <a:solidFill>
                  <a:srgbClr val="3F3F3F"/>
                </a:solidFill>
                <a:latin typeface="Arial" charset="0"/>
              </a:rPr>
              <a:t>:</a:t>
            </a:r>
            <a:endParaRPr lang="ru-RU" sz="1600" dirty="0" smtClean="0">
              <a:solidFill>
                <a:srgbClr val="3F3F3F"/>
              </a:solidFill>
              <a:latin typeface="Arial" charset="0"/>
              <a:hlinkClick r:id="rId4"/>
            </a:endParaRPr>
          </a:p>
          <a:p>
            <a:pPr algn="ctr" fontAlgn="base">
              <a:spcBef>
                <a:spcPct val="0"/>
              </a:spcBef>
              <a:spcAft>
                <a:spcPct val="0"/>
              </a:spcAft>
            </a:pPr>
            <a:r>
              <a:rPr lang="ru-RU" sz="1600" u="sng" dirty="0" smtClean="0">
                <a:solidFill>
                  <a:srgbClr val="E5E4DF"/>
                </a:solidFill>
                <a:latin typeface="Arial" charset="0"/>
                <a:hlinkClick r:id="rId4"/>
              </a:rPr>
              <a:t>http</a:t>
            </a:r>
            <a:r>
              <a:rPr lang="ru-RU" sz="1600" u="sng" dirty="0">
                <a:solidFill>
                  <a:srgbClr val="E5E4DF"/>
                </a:solidFill>
                <a:latin typeface="Arial" charset="0"/>
                <a:hlinkClick r:id="rId4"/>
              </a:rPr>
              <a:t>://psychological.slovaronline.com/Д/527-DRUZHBA</a:t>
            </a:r>
            <a:r>
              <a:rPr lang="ru-RU" sz="1600" dirty="0" smtClean="0">
                <a:solidFill>
                  <a:srgbClr val="3F3F3F"/>
                </a:solidFill>
                <a:latin typeface="Arial" charset="0"/>
              </a:rPr>
              <a:t>; </a:t>
            </a:r>
            <a:endParaRPr lang="ru-RU" sz="1600" dirty="0" smtClean="0">
              <a:solidFill>
                <a:srgbClr val="E5E4DF"/>
              </a:solidFill>
              <a:latin typeface="Arial" charset="0"/>
            </a:endParaRPr>
          </a:p>
          <a:p>
            <a:pPr algn="ctr" fontAlgn="base">
              <a:spcBef>
                <a:spcPct val="0"/>
              </a:spcBef>
              <a:spcAft>
                <a:spcPct val="0"/>
              </a:spcAft>
            </a:pPr>
            <a:r>
              <a:rPr lang="ru-RU" sz="1600" u="sng" dirty="0" smtClean="0">
                <a:solidFill>
                  <a:srgbClr val="E5E4DF"/>
                </a:solidFill>
                <a:latin typeface="Arial" charset="0"/>
                <a:hlinkClick r:id="rId5"/>
              </a:rPr>
              <a:t>http://www.onlinedics.-ru/slovar/fil/d/druzhba.html</a:t>
            </a:r>
            <a:r>
              <a:rPr lang="ru-RU" sz="1600" u="sng" dirty="0" smtClean="0">
                <a:solidFill>
                  <a:srgbClr val="3F3F3F"/>
                </a:solidFill>
                <a:latin typeface="Arial" charset="0"/>
              </a:rPr>
              <a:t>; </a:t>
            </a:r>
            <a:r>
              <a:rPr lang="ru-RU" sz="1600" u="sng" dirty="0" smtClean="0">
                <a:solidFill>
                  <a:srgbClr val="E5E4DF"/>
                </a:solidFill>
                <a:latin typeface="Arial" charset="0"/>
                <a:hlinkClick r:id="rId6"/>
              </a:rPr>
              <a:t>http</a:t>
            </a:r>
            <a:r>
              <a:rPr lang="ru-RU" sz="1600" u="sng" dirty="0">
                <a:solidFill>
                  <a:srgbClr val="E5E4DF"/>
                </a:solidFill>
                <a:latin typeface="Arial" charset="0"/>
                <a:hlinkClick r:id="rId6"/>
              </a:rPr>
              <a:t>://</a:t>
            </a:r>
            <a:r>
              <a:rPr lang="ru-RU" sz="1600" u="sng" dirty="0" smtClean="0">
                <a:solidFill>
                  <a:srgbClr val="E5E4DF"/>
                </a:solidFill>
                <a:latin typeface="Arial" charset="0"/>
                <a:hlinkClick r:id="rId6"/>
              </a:rPr>
              <a:t>www.persev.ru/lyubov</a:t>
            </a:r>
            <a:endParaRPr lang="ru-RU" sz="1600" dirty="0">
              <a:solidFill>
                <a:srgbClr val="E5E4DF"/>
              </a:solidFill>
              <a:latin typeface="Arial" charset="0"/>
            </a:endParaRPr>
          </a:p>
        </p:txBody>
      </p:sp>
      <p:sp>
        <p:nvSpPr>
          <p:cNvPr id="10" name="Прямоугольник 9"/>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1" name="Прямоугольник 10"/>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p14="http://schemas.microsoft.com/office/powerpoint/2010/main" val="315414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TotalTime>
  <Words>6127</Words>
  <Application>Microsoft Office PowerPoint</Application>
  <PresentationFormat>Экран (4:3)</PresentationFormat>
  <Paragraphs>462</Paragraphs>
  <Slides>54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54</vt:i4>
      </vt:variant>
    </vt:vector>
  </HeadingPairs>
  <TitlesOfParts>
    <vt:vector size="64" baseType="lpstr">
      <vt:lpstr>SimSun</vt:lpstr>
      <vt:lpstr>SimSun</vt:lpstr>
      <vt:lpstr>Arial</vt:lpstr>
      <vt:lpstr>Calibri</vt:lpstr>
      <vt:lpstr>Symbol</vt:lpstr>
      <vt:lpstr>Tahoma</vt:lpstr>
      <vt:lpstr>Times New Roman</vt:lpstr>
      <vt:lpstr>Trebuchet MS</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«к«Сочинение? Легко! Перезагрузка». Cочинение? Легко! Перезагрузка надпредметный характер, жанры,  тематические направления, контроль.  онтроль. </dc:title>
  <dc:creator>Макушева Дарья Викторовна</dc:creator>
  <cp:lastModifiedBy>User</cp:lastModifiedBy>
  <cp:revision>70</cp:revision>
  <dcterms:created xsi:type="dcterms:W3CDTF">2015-09-29T08:14:06Z</dcterms:created>
  <dcterms:modified xsi:type="dcterms:W3CDTF">2015-10-27T10:30:16Z</dcterms:modified>
</cp:coreProperties>
</file>