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theme/themeOverride7.xml" ContentType="application/vnd.openxmlformats-officedocument.themeOverr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Override8.xml" ContentType="application/vnd.openxmlformats-officedocument.themeOverr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  <p:sldMasterId id="2147483758" r:id="rId2"/>
    <p:sldMasterId id="2147483761" r:id="rId3"/>
    <p:sldMasterId id="2147483763" r:id="rId4"/>
    <p:sldMasterId id="2147483766" r:id="rId5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9" r:id="rId17"/>
    <p:sldId id="270" r:id="rId18"/>
    <p:sldId id="267" r:id="rId19"/>
    <p:sldId id="268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81" r:id="rId28"/>
    <p:sldId id="282" r:id="rId29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CC0066"/>
    <a:srgbClr val="0099FF"/>
    <a:srgbClr val="00CCFF"/>
    <a:srgbClr val="33CCFF"/>
    <a:srgbClr val="CC00CC"/>
    <a:srgbClr val="FF00FF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4" autoAdjust="0"/>
    <p:restoredTop sz="99537" autoAdjust="0"/>
  </p:normalViewPr>
  <p:slideViewPr>
    <p:cSldViewPr>
      <p:cViewPr>
        <p:scale>
          <a:sx n="100" d="100"/>
          <a:sy n="100" d="100"/>
        </p:scale>
        <p:origin x="-49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2C93C8-D38E-460F-8B8C-4E4597536613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9CE49C-4FE8-44BD-8D30-4E599ED17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BADB0D-70AA-4A41-AEC4-583B5E8397C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68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3A3F6-A5EF-4E0B-907D-5E51228C1CB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69A95-F32F-4542-A156-9AA0B00C74FB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FF005-0739-4254-BA72-0B22FC7AA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4A0CD-6060-405A-A7F2-3605720C2488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EE022-3F0B-4A1E-90AF-CE9CF22B6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55389-30D8-44D4-88F1-AC18E9E07058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702FE-D6CA-4003-845A-199300276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0B7EC-9E1B-4158-806A-B8B475391373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34617-29D5-4E46-9410-DED670A31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74A4D-61E6-4F4D-9FBC-247C57262AF0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21394-989C-4684-A516-536F8B485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98BA8-1C08-4AB1-BD1F-DFE83FDA4A7A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5B95-8E5D-4175-A90E-D0A9408FF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4E461-D16C-4692-B277-87F0A4A4D107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651C5-C1FA-47E4-8E37-201697F52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59918FB-47E4-4A08-AA43-87CA909A5C7E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8DA0939-BEFA-4060-9538-0E666F2E6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8394C6-8795-4D85-9D3F-F8A523DA754F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9BEFB1-3B6E-41EC-BAFE-E08E36C7B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B6B56-359A-48B6-A007-6F2927E23DB9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41E3E-397C-4DFD-94E5-C8C8BEB0EC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330BF-2479-41E6-83AD-6B3393E30C92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8A81-B8AD-493B-B1F9-E876D09072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9A8A8-A33D-4B8C-AE6E-F6AB030A5A62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AEA25-6EE6-4A61-87D1-1F826E8F9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46543-3074-4DD8-B3E4-7F69A8005C82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AC367-282B-459A-91B0-AE5AD752B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Группа 7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73F76E5-A892-4DB5-8CDA-5832412870C5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11E3715-545A-4237-8F7C-DD9F8F5ED7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6" name="Прямоугольный треугольник 5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CA7AA6-9D75-470D-A35C-1D2209F0503E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A09B08-CF81-4258-8E7E-4956BFB7E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5B095C-7311-4291-97FD-9EA62E09B078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48018E-85DA-41D6-BE0B-1BB415A99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4" name="Полилиния 3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5" name="Прямоугольный треугольник 4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7CF2C4-2355-4012-B343-0B3C0B356539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1F0F7F-F6F1-4283-8263-03F2833536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B5F3C4-DE08-4263-BE33-BE192185210E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C1C1E0-2999-4A3E-9C8B-17559DB6E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0A22119-8CBA-4C7B-92DF-34F07DE7EB42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B4C245F-F751-43C7-BAE7-E86819BAED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B6B59-B1A3-4C91-864F-683BAB06BDB4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0E5C7-7BBE-4D63-A4A7-A31A29DB1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CD36A-A997-41B2-BB83-64AF219CFD8E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66891-E85C-481C-AB93-32A0A4B5C0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D2C92-3DBB-4F57-A259-810AB7223E73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8717D-1502-4D5B-9327-D0892EC7FE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09FE1-39AA-4552-8592-F8D3F0245E2A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0740A-65CC-433A-9485-5E695EDC6F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6FB07-FCFF-443E-AEF2-4213E7779FB3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AEE88-0AED-42CF-862F-7EB88FCB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D433-FBDC-460C-9114-DBD0E35C5439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2D726-9576-47E7-A426-135FAC154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15070-AFE4-4C81-BA45-CA31699AAAB6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9D189-F8E4-4E39-AE9F-EE088C4324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2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51D363B4-07FF-47B1-AD37-DC0251E10C3C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322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2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015195E-5238-465C-BDB3-C5954DBD2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6" r:id="rId2"/>
    <p:sldLayoutId id="2147483795" r:id="rId3"/>
    <p:sldLayoutId id="2147483794" r:id="rId4"/>
    <p:sldLayoutId id="2147483793" r:id="rId5"/>
    <p:sldLayoutId id="2147483792" r:id="rId6"/>
    <p:sldLayoutId id="2147483791" r:id="rId7"/>
    <p:sldLayoutId id="2147483790" r:id="rId8"/>
    <p:sldLayoutId id="2147483789" r:id="rId9"/>
    <p:sldLayoutId id="2147483788" r:id="rId10"/>
    <p:sldLayoutId id="2147483787" r:id="rId11"/>
    <p:sldLayoutId id="2147483786" r:id="rId12"/>
    <p:sldLayoutId id="2147483785" r:id="rId13"/>
    <p:sldLayoutId id="2147483784" r:id="rId14"/>
    <p:sldLayoutId id="214748378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4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78E6BAF-CB54-4DE1-B311-5CA4E383EA9A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805906-C136-4B1D-87A9-DBD4C87B02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FFFFFF"/>
          </a:solidFill>
          <a:latin typeface="Arial" charset="0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FFFFFF"/>
          </a:solidFill>
          <a:latin typeface="Arial" charset="0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660E124-DCF8-44AE-9050-404041BD8FFF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1808A6-8D07-4DAE-8621-13BB30EE6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Дата 6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B3ED71-0ED5-40AE-8067-52C5370FBBE3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30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34F62A-CA77-47FF-AC02-4A3DA34709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8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Arial" charset="0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12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3" name="Дата 4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2761F01-664D-4AB1-B48D-644FAFA20D62}" type="datetimeFigureOut">
              <a:rPr lang="ru-RU"/>
              <a:pPr>
                <a:defRPr/>
              </a:pPr>
              <a:t>13.11.2015</a:t>
            </a:fld>
            <a:endParaRPr lang="ru-RU"/>
          </a:p>
        </p:txBody>
      </p:sp>
      <p:sp>
        <p:nvSpPr>
          <p:cNvPr id="24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5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A67888A-CF0D-40D7-8824-EC5DCA4F9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latin typeface="+mj-lt"/>
              </a:rPr>
              <a:t>Тема урока:</a:t>
            </a:r>
            <a:endParaRPr lang="ru-RU" sz="6000" dirty="0">
              <a:latin typeface="+mj-lt"/>
            </a:endParaRPr>
          </a:p>
        </p:txBody>
      </p:sp>
      <p:sp>
        <p:nvSpPr>
          <p:cNvPr id="1638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388" y="3540125"/>
            <a:ext cx="5114925" cy="1101725"/>
          </a:xfrm>
        </p:spPr>
        <p:txBody>
          <a:bodyPr/>
          <a:lstStyle/>
          <a:p>
            <a:pPr eaLnBrk="1" hangingPunct="1"/>
            <a:r>
              <a:rPr lang="ru-RU" sz="4800" smtClean="0">
                <a:latin typeface="Trebuchet MS" pitchFamily="34" charset="0"/>
              </a:rPr>
              <a:t>Виды химических связей и типы кристаллических решеток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39000" cy="1143000"/>
          </a:xfrm>
        </p:spPr>
        <p:txBody>
          <a:bodyPr lIns="45720" tIns="0" rIns="45720" bIns="0" anchor="b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800" b="1" kern="1200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Ответ: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428625" y="1571625"/>
          <a:ext cx="7239000" cy="5000625"/>
        </p:xfrm>
        <a:graphic>
          <a:graphicData uri="http://schemas.openxmlformats.org/drawingml/2006/table">
            <a:tbl>
              <a:tblPr/>
              <a:tblGrid>
                <a:gridCol w="2413000"/>
                <a:gridCol w="2413000"/>
                <a:gridCol w="2413000"/>
              </a:tblGrid>
              <a:tr h="166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CaO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HBr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CaCl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NH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3028" marR="830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Заголовок 1"/>
          <p:cNvPicPr>
            <a:picLocks noGrp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1052513"/>
          </a:xfrm>
          <a:ln w="28575">
            <a:solidFill>
              <a:srgbClr val="66CCFF"/>
            </a:solidFill>
          </a:ln>
        </p:spPr>
      </p:pic>
      <p:sp>
        <p:nvSpPr>
          <p:cNvPr id="26627" name="Содержимое 38"/>
          <p:cNvSpPr>
            <a:spLocks noGrp="1"/>
          </p:cNvSpPr>
          <p:nvPr>
            <p:ph idx="4294967295"/>
          </p:nvPr>
        </p:nvSpPr>
        <p:spPr>
          <a:xfrm>
            <a:off x="0" y="1125538"/>
            <a:ext cx="9144000" cy="5876925"/>
          </a:xfrm>
          <a:solidFill>
            <a:schemeClr val="bg1"/>
          </a:solidFill>
          <a:ln w="28575">
            <a:solidFill>
              <a:srgbClr val="66CCFF"/>
            </a:solidFill>
          </a:ln>
        </p:spPr>
        <p:txBody>
          <a:bodyPr/>
          <a:lstStyle/>
          <a:p>
            <a:pPr eaLnBrk="1" hangingPunct="1"/>
            <a:r>
              <a:rPr lang="ru-RU" sz="3000" smtClean="0">
                <a:solidFill>
                  <a:srgbClr val="0000FF"/>
                </a:solidFill>
              </a:rPr>
              <a:t>Ковалентная полярная связь-это</a:t>
            </a:r>
            <a:r>
              <a:rPr lang="ru-RU" sz="3000" smtClean="0"/>
              <a:t> связь,которая образуется двумя разными неметаллами за счет образования общих электронных пар(по электроотрицательности отличаются незначительно)</a:t>
            </a:r>
          </a:p>
          <a:p>
            <a:pPr eaLnBrk="1" hangingPunct="1"/>
            <a:r>
              <a:rPr lang="ru-RU" sz="3000" smtClean="0">
                <a:solidFill>
                  <a:srgbClr val="0000FF"/>
                </a:solidFill>
              </a:rPr>
              <a:t>Неметалл</a:t>
            </a:r>
            <a:r>
              <a:rPr lang="ru-RU" sz="3000" smtClean="0"/>
              <a:t> + </a:t>
            </a:r>
            <a:r>
              <a:rPr lang="ru-RU" sz="3000" smtClean="0">
                <a:solidFill>
                  <a:srgbClr val="0099FF"/>
                </a:solidFill>
              </a:rPr>
              <a:t>неметалл</a:t>
            </a:r>
            <a:r>
              <a:rPr lang="ru-RU" sz="3000" smtClean="0"/>
              <a:t> = </a:t>
            </a:r>
            <a:r>
              <a:rPr lang="ru-RU" sz="3000" smtClean="0">
                <a:solidFill>
                  <a:srgbClr val="0000FF"/>
                </a:solidFill>
              </a:rPr>
              <a:t>неметалл</a:t>
            </a:r>
            <a:r>
              <a:rPr lang="en-US" sz="3000" smtClean="0">
                <a:solidFill>
                  <a:srgbClr val="0000FF"/>
                </a:solidFill>
              </a:rPr>
              <a:t> </a:t>
            </a:r>
            <a:r>
              <a:rPr lang="en-US" sz="3700" smtClean="0"/>
              <a:t>**</a:t>
            </a:r>
            <a:r>
              <a:rPr lang="ru-RU" sz="3000" smtClean="0">
                <a:solidFill>
                  <a:srgbClr val="0033CC"/>
                </a:solidFill>
              </a:rPr>
              <a:t> </a:t>
            </a:r>
            <a:r>
              <a:rPr lang="ru-RU" sz="3000" smtClean="0">
                <a:solidFill>
                  <a:srgbClr val="0099FF"/>
                </a:solidFill>
              </a:rPr>
              <a:t>неметалл</a:t>
            </a:r>
            <a:endParaRPr lang="en-US" sz="3000" smtClean="0">
              <a:solidFill>
                <a:srgbClr val="0099FF"/>
              </a:solidFill>
            </a:endParaRPr>
          </a:p>
          <a:p>
            <a:pPr eaLnBrk="1" hangingPunct="1"/>
            <a:r>
              <a:rPr lang="en-US" sz="3000" smtClean="0"/>
              <a:t> </a:t>
            </a:r>
            <a:r>
              <a:rPr lang="ru-RU" sz="3000" smtClean="0"/>
              <a:t>    </a:t>
            </a:r>
            <a:r>
              <a:rPr lang="en-US" sz="3000" smtClean="0"/>
              <a:t> </a:t>
            </a:r>
            <a:r>
              <a:rPr lang="ru-RU" sz="3700" smtClean="0"/>
              <a:t>*              *</a:t>
            </a:r>
            <a:r>
              <a:rPr lang="en-US" sz="3000" smtClean="0"/>
              <a:t> </a:t>
            </a:r>
          </a:p>
          <a:p>
            <a:pPr eaLnBrk="1" hangingPunct="1">
              <a:buFontTx/>
              <a:buNone/>
            </a:pPr>
            <a:r>
              <a:rPr lang="ru-RU" sz="2200" smtClean="0"/>
              <a:t>                   электроны                          общая электронная пара</a:t>
            </a:r>
          </a:p>
          <a:p>
            <a:pPr eaLnBrk="1" hangingPunct="1"/>
            <a:endParaRPr lang="ru-RU" sz="2200" smtClean="0"/>
          </a:p>
          <a:p>
            <a:pPr eaLnBrk="1" hangingPunct="1">
              <a:buFontTx/>
              <a:buNone/>
            </a:pPr>
            <a:r>
              <a:rPr lang="en-US" sz="4400" smtClean="0"/>
              <a:t>     H   +   Cl</a:t>
            </a:r>
            <a:r>
              <a:rPr lang="en-US" sz="3000" smtClean="0"/>
              <a:t>           </a:t>
            </a:r>
            <a:r>
              <a:rPr lang="en-US" sz="4400" smtClean="0"/>
              <a:t>H   Cl</a:t>
            </a:r>
            <a:r>
              <a:rPr lang="ru-RU" sz="4400" smtClean="0"/>
              <a:t>       </a:t>
            </a:r>
            <a:r>
              <a:rPr lang="en-US" sz="4400" smtClean="0"/>
              <a:t>H   Cl</a:t>
            </a:r>
            <a:endParaRPr lang="ru-RU" sz="3000" smtClean="0"/>
          </a:p>
        </p:txBody>
      </p:sp>
      <p:sp>
        <p:nvSpPr>
          <p:cNvPr id="26628" name="Line 29"/>
          <p:cNvSpPr>
            <a:spLocks noChangeShapeType="1"/>
          </p:cNvSpPr>
          <p:nvPr/>
        </p:nvSpPr>
        <p:spPr bwMode="auto">
          <a:xfrm>
            <a:off x="11160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29" name="Text Box 37"/>
          <p:cNvSpPr txBox="1">
            <a:spLocks noChangeArrowheads="1"/>
          </p:cNvSpPr>
          <p:nvPr/>
        </p:nvSpPr>
        <p:spPr bwMode="auto">
          <a:xfrm>
            <a:off x="7783513" y="981075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4400"/>
          </a:p>
        </p:txBody>
      </p:sp>
      <p:sp>
        <p:nvSpPr>
          <p:cNvPr id="26630" name="Line 39"/>
          <p:cNvSpPr>
            <a:spLocks noChangeShapeType="1"/>
          </p:cNvSpPr>
          <p:nvPr/>
        </p:nvSpPr>
        <p:spPr bwMode="auto">
          <a:xfrm>
            <a:off x="1187450" y="4508500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1" name="Line 40"/>
          <p:cNvSpPr>
            <a:spLocks noChangeShapeType="1"/>
          </p:cNvSpPr>
          <p:nvPr/>
        </p:nvSpPr>
        <p:spPr bwMode="auto">
          <a:xfrm>
            <a:off x="1187450" y="4724400"/>
            <a:ext cx="7207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32" name="Line 41"/>
          <p:cNvSpPr>
            <a:spLocks noChangeShapeType="1"/>
          </p:cNvSpPr>
          <p:nvPr/>
        </p:nvSpPr>
        <p:spPr bwMode="auto">
          <a:xfrm>
            <a:off x="3132138" y="4508500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3" name="Line 43"/>
          <p:cNvSpPr>
            <a:spLocks noChangeShapeType="1"/>
          </p:cNvSpPr>
          <p:nvPr/>
        </p:nvSpPr>
        <p:spPr bwMode="auto">
          <a:xfrm>
            <a:off x="6804025" y="3933825"/>
            <a:ext cx="0" cy="9366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34" name="AutoShape 50"/>
          <p:cNvSpPr>
            <a:spLocks noChangeArrowheads="1"/>
          </p:cNvSpPr>
          <p:nvPr/>
        </p:nvSpPr>
        <p:spPr bwMode="auto">
          <a:xfrm>
            <a:off x="1258888" y="6021388"/>
            <a:ext cx="144462" cy="1428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35" name="AutoShape 52"/>
          <p:cNvSpPr>
            <a:spLocks noChangeArrowheads="1"/>
          </p:cNvSpPr>
          <p:nvPr/>
        </p:nvSpPr>
        <p:spPr bwMode="auto">
          <a:xfrm>
            <a:off x="2339975" y="6021388"/>
            <a:ext cx="144463" cy="142875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36" name="AutoShape 54"/>
          <p:cNvSpPr>
            <a:spLocks noChangeArrowheads="1"/>
          </p:cNvSpPr>
          <p:nvPr/>
        </p:nvSpPr>
        <p:spPr bwMode="auto">
          <a:xfrm>
            <a:off x="5651500" y="5876925"/>
            <a:ext cx="144463" cy="142875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37" name="AutoShape 55"/>
          <p:cNvSpPr>
            <a:spLocks noChangeArrowheads="1"/>
          </p:cNvSpPr>
          <p:nvPr/>
        </p:nvSpPr>
        <p:spPr bwMode="auto">
          <a:xfrm>
            <a:off x="5651500" y="6092825"/>
            <a:ext cx="144463" cy="142875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38" name="AutoShape 56"/>
          <p:cNvSpPr>
            <a:spLocks noChangeArrowheads="1"/>
          </p:cNvSpPr>
          <p:nvPr/>
        </p:nvSpPr>
        <p:spPr bwMode="auto">
          <a:xfrm>
            <a:off x="2555875" y="6381750"/>
            <a:ext cx="144463" cy="142875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39" name="AutoShape 57"/>
          <p:cNvSpPr>
            <a:spLocks noChangeArrowheads="1"/>
          </p:cNvSpPr>
          <p:nvPr/>
        </p:nvSpPr>
        <p:spPr bwMode="auto">
          <a:xfrm>
            <a:off x="5219700" y="6381750"/>
            <a:ext cx="144463" cy="142875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0" name="AutoShape 58"/>
          <p:cNvSpPr>
            <a:spLocks noChangeArrowheads="1"/>
          </p:cNvSpPr>
          <p:nvPr/>
        </p:nvSpPr>
        <p:spPr bwMode="auto">
          <a:xfrm>
            <a:off x="5435600" y="56610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1" name="AutoShape 60"/>
          <p:cNvSpPr>
            <a:spLocks noChangeArrowheads="1"/>
          </p:cNvSpPr>
          <p:nvPr/>
        </p:nvSpPr>
        <p:spPr bwMode="auto">
          <a:xfrm>
            <a:off x="5219700" y="56610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2" name="AutoShape 61"/>
          <p:cNvSpPr>
            <a:spLocks noChangeArrowheads="1"/>
          </p:cNvSpPr>
          <p:nvPr/>
        </p:nvSpPr>
        <p:spPr bwMode="auto">
          <a:xfrm>
            <a:off x="2771775" y="6381750"/>
            <a:ext cx="144463" cy="142875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3" name="AutoShape 64"/>
          <p:cNvSpPr>
            <a:spLocks noChangeArrowheads="1"/>
          </p:cNvSpPr>
          <p:nvPr/>
        </p:nvSpPr>
        <p:spPr bwMode="auto">
          <a:xfrm>
            <a:off x="5435600" y="638175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4" name="AutoShape 66"/>
          <p:cNvSpPr>
            <a:spLocks noChangeArrowheads="1"/>
          </p:cNvSpPr>
          <p:nvPr/>
        </p:nvSpPr>
        <p:spPr bwMode="auto">
          <a:xfrm>
            <a:off x="2555875" y="56610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5" name="AutoShape 67"/>
          <p:cNvSpPr>
            <a:spLocks noChangeArrowheads="1"/>
          </p:cNvSpPr>
          <p:nvPr/>
        </p:nvSpPr>
        <p:spPr bwMode="auto">
          <a:xfrm>
            <a:off x="2771775" y="56610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6" name="AutoShape 68"/>
          <p:cNvSpPr>
            <a:spLocks noChangeArrowheads="1"/>
          </p:cNvSpPr>
          <p:nvPr/>
        </p:nvSpPr>
        <p:spPr bwMode="auto">
          <a:xfrm>
            <a:off x="3059113" y="594995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7" name="AutoShape 69"/>
          <p:cNvSpPr>
            <a:spLocks noChangeArrowheads="1"/>
          </p:cNvSpPr>
          <p:nvPr/>
        </p:nvSpPr>
        <p:spPr bwMode="auto">
          <a:xfrm>
            <a:off x="3059113" y="616585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48" name="AutoShape 81"/>
          <p:cNvSpPr>
            <a:spLocks noChangeArrowheads="1"/>
          </p:cNvSpPr>
          <p:nvPr/>
        </p:nvSpPr>
        <p:spPr bwMode="auto">
          <a:xfrm>
            <a:off x="3348038" y="6021388"/>
            <a:ext cx="647700" cy="142875"/>
          </a:xfrm>
          <a:prstGeom prst="rightArrow">
            <a:avLst>
              <a:gd name="adj1" fmla="val 50000"/>
              <a:gd name="adj2" fmla="val 113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600"/>
          </a:p>
        </p:txBody>
      </p:sp>
      <p:sp>
        <p:nvSpPr>
          <p:cNvPr id="26649" name="Oval 83"/>
          <p:cNvSpPr>
            <a:spLocks noChangeArrowheads="1"/>
          </p:cNvSpPr>
          <p:nvPr/>
        </p:nvSpPr>
        <p:spPr bwMode="auto">
          <a:xfrm>
            <a:off x="4859338" y="5805488"/>
            <a:ext cx="287337" cy="5048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50" name="AutoShape 84"/>
          <p:cNvSpPr>
            <a:spLocks noChangeArrowheads="1"/>
          </p:cNvSpPr>
          <p:nvPr/>
        </p:nvSpPr>
        <p:spPr bwMode="auto">
          <a:xfrm>
            <a:off x="4932363" y="5876925"/>
            <a:ext cx="144462" cy="1428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51" name="AutoShape 85"/>
          <p:cNvSpPr>
            <a:spLocks noChangeArrowheads="1"/>
          </p:cNvSpPr>
          <p:nvPr/>
        </p:nvSpPr>
        <p:spPr bwMode="auto">
          <a:xfrm>
            <a:off x="4932363" y="6092825"/>
            <a:ext cx="144462" cy="142875"/>
          </a:xfrm>
          <a:prstGeom prst="flowChartConnector">
            <a:avLst/>
          </a:prstGeom>
          <a:solidFill>
            <a:srgbClr val="00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6652" name="Line 86"/>
          <p:cNvSpPr>
            <a:spLocks noChangeShapeType="1"/>
          </p:cNvSpPr>
          <p:nvPr/>
        </p:nvSpPr>
        <p:spPr bwMode="auto">
          <a:xfrm>
            <a:off x="7235825" y="6092825"/>
            <a:ext cx="4333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53" name="Text Box 96"/>
          <p:cNvSpPr txBox="1">
            <a:spLocks noChangeArrowheads="1"/>
          </p:cNvSpPr>
          <p:nvPr/>
        </p:nvSpPr>
        <p:spPr bwMode="auto">
          <a:xfrm>
            <a:off x="7092950" y="5661025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/>
              <a:t>б</a:t>
            </a:r>
          </a:p>
        </p:txBody>
      </p:sp>
      <p:sp>
        <p:nvSpPr>
          <p:cNvPr id="26654" name="Line 98"/>
          <p:cNvSpPr>
            <a:spLocks noChangeShapeType="1"/>
          </p:cNvSpPr>
          <p:nvPr/>
        </p:nvSpPr>
        <p:spPr bwMode="auto">
          <a:xfrm>
            <a:off x="7380288" y="5734050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55" name="Line 99"/>
          <p:cNvSpPr>
            <a:spLocks noChangeShapeType="1"/>
          </p:cNvSpPr>
          <p:nvPr/>
        </p:nvSpPr>
        <p:spPr bwMode="auto">
          <a:xfrm>
            <a:off x="7308850" y="5805488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56" name="Text Box 100"/>
          <p:cNvSpPr txBox="1">
            <a:spLocks noChangeArrowheads="1"/>
          </p:cNvSpPr>
          <p:nvPr/>
        </p:nvSpPr>
        <p:spPr bwMode="auto">
          <a:xfrm>
            <a:off x="8101013" y="5661025"/>
            <a:ext cx="288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/>
              <a:t>б</a:t>
            </a:r>
          </a:p>
        </p:txBody>
      </p:sp>
      <p:sp>
        <p:nvSpPr>
          <p:cNvPr id="26657" name="Line 101"/>
          <p:cNvSpPr>
            <a:spLocks noChangeShapeType="1"/>
          </p:cNvSpPr>
          <p:nvPr/>
        </p:nvSpPr>
        <p:spPr bwMode="auto">
          <a:xfrm>
            <a:off x="8316913" y="58054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58" name="Text Box 102"/>
          <p:cNvSpPr txBox="1">
            <a:spLocks noChangeArrowheads="1"/>
          </p:cNvSpPr>
          <p:nvPr/>
        </p:nvSpPr>
        <p:spPr bwMode="auto">
          <a:xfrm>
            <a:off x="6227763" y="5661025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  </a:t>
            </a:r>
            <a:endParaRPr lang="ru-RU" sz="4000" b="1"/>
          </a:p>
        </p:txBody>
      </p:sp>
      <p:sp>
        <p:nvSpPr>
          <p:cNvPr id="26659" name="Text Box 104"/>
          <p:cNvSpPr txBox="1">
            <a:spLocks noChangeArrowheads="1"/>
          </p:cNvSpPr>
          <p:nvPr/>
        </p:nvSpPr>
        <p:spPr bwMode="auto">
          <a:xfrm>
            <a:off x="311150" y="6858000"/>
            <a:ext cx="228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600" b="1"/>
          </a:p>
        </p:txBody>
      </p:sp>
      <p:sp>
        <p:nvSpPr>
          <p:cNvPr id="26660" name="Text Box 105"/>
          <p:cNvSpPr txBox="1">
            <a:spLocks noChangeArrowheads="1"/>
          </p:cNvSpPr>
          <p:nvPr/>
        </p:nvSpPr>
        <p:spPr bwMode="auto">
          <a:xfrm>
            <a:off x="6732588" y="6308725"/>
            <a:ext cx="1871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H -Cl</a:t>
            </a:r>
            <a:endParaRPr lang="ru-RU" sz="4000"/>
          </a:p>
        </p:txBody>
      </p:sp>
      <p:sp>
        <p:nvSpPr>
          <p:cNvPr id="26661" name="Line 106"/>
          <p:cNvSpPr>
            <a:spLocks noChangeShapeType="1"/>
          </p:cNvSpPr>
          <p:nvPr/>
        </p:nvSpPr>
        <p:spPr bwMode="auto">
          <a:xfrm flipH="1">
            <a:off x="2411413" y="4724400"/>
            <a:ext cx="7207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0" y="549275"/>
            <a:ext cx="8208963" cy="3387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u="sng"/>
              <a:t>Из списка веществ выберите вещества с ковалентной полярной связью:</a:t>
            </a:r>
            <a:r>
              <a:rPr lang="en-US"/>
              <a:t>Ag,</a:t>
            </a:r>
            <a:r>
              <a:rPr lang="ru-RU"/>
              <a:t> </a:t>
            </a:r>
            <a:r>
              <a:rPr lang="en-US"/>
              <a:t>NaOH</a:t>
            </a:r>
            <a:r>
              <a:rPr lang="ru-RU"/>
              <a:t> </a:t>
            </a:r>
            <a:r>
              <a:rPr lang="en-US"/>
              <a:t>,O</a:t>
            </a:r>
            <a:r>
              <a:rPr lang="en-US" sz="1600"/>
              <a:t>2</a:t>
            </a:r>
            <a:r>
              <a:rPr lang="en-US"/>
              <a:t>,</a:t>
            </a:r>
            <a:r>
              <a:rPr lang="ru-RU"/>
              <a:t> </a:t>
            </a:r>
            <a:r>
              <a:rPr lang="en-US"/>
              <a:t>NH</a:t>
            </a:r>
            <a:r>
              <a:rPr lang="en-US" sz="1600"/>
              <a:t>3</a:t>
            </a:r>
            <a:r>
              <a:rPr lang="en-US"/>
              <a:t>,</a:t>
            </a:r>
            <a:r>
              <a:rPr lang="ru-RU"/>
              <a:t> </a:t>
            </a:r>
            <a:r>
              <a:rPr lang="en-US"/>
              <a:t>HI,</a:t>
            </a:r>
            <a:r>
              <a:rPr lang="ru-RU"/>
              <a:t> </a:t>
            </a:r>
            <a:r>
              <a:rPr lang="en-US"/>
              <a:t>Br</a:t>
            </a:r>
            <a:r>
              <a:rPr lang="en-US" sz="1600"/>
              <a:t>2</a:t>
            </a:r>
            <a:r>
              <a:rPr lang="en-US"/>
              <a:t>,</a:t>
            </a:r>
            <a:r>
              <a:rPr lang="ru-RU"/>
              <a:t> </a:t>
            </a:r>
            <a:r>
              <a:rPr lang="en-US"/>
              <a:t>CuSO</a:t>
            </a:r>
            <a:r>
              <a:rPr lang="en-US" sz="1600"/>
              <a:t>4</a:t>
            </a:r>
            <a:r>
              <a:rPr lang="en-US"/>
              <a:t>,</a:t>
            </a:r>
            <a:r>
              <a:rPr lang="ru-RU"/>
              <a:t> </a:t>
            </a:r>
            <a:r>
              <a:rPr lang="en-US"/>
              <a:t>Cu,</a:t>
            </a:r>
            <a:r>
              <a:rPr lang="ru-RU"/>
              <a:t> </a:t>
            </a:r>
            <a:r>
              <a:rPr lang="en-US"/>
              <a:t>N</a:t>
            </a:r>
            <a:r>
              <a:rPr lang="en-US" sz="1600"/>
              <a:t>2</a:t>
            </a:r>
            <a:r>
              <a:rPr lang="en-US"/>
              <a:t>,</a:t>
            </a:r>
            <a:r>
              <a:rPr lang="ru-RU"/>
              <a:t>  </a:t>
            </a:r>
            <a:r>
              <a:rPr lang="en-US"/>
              <a:t>K</a:t>
            </a:r>
            <a:r>
              <a:rPr lang="en-US" sz="1600"/>
              <a:t>3</a:t>
            </a:r>
            <a:r>
              <a:rPr lang="en-US"/>
              <a:t>N,</a:t>
            </a:r>
            <a:r>
              <a:rPr lang="ru-RU"/>
              <a:t> </a:t>
            </a:r>
            <a:r>
              <a:rPr lang="en-US"/>
              <a:t>CO</a:t>
            </a:r>
            <a:r>
              <a:rPr lang="en-US" sz="1600"/>
              <a:t>2</a:t>
            </a:r>
            <a:r>
              <a:rPr lang="en-US"/>
              <a:t>,</a:t>
            </a:r>
            <a:r>
              <a:rPr lang="ru-RU"/>
              <a:t> </a:t>
            </a:r>
            <a:r>
              <a:rPr lang="en-US"/>
              <a:t>C</a:t>
            </a:r>
            <a:r>
              <a:rPr lang="ru-RU"/>
              <a:t>а.</a:t>
            </a:r>
          </a:p>
          <a:p>
            <a:r>
              <a:rPr lang="ru-RU" u="sng">
                <a:solidFill>
                  <a:srgbClr val="FF0066"/>
                </a:solidFill>
              </a:rPr>
              <a:t>Задание 6</a:t>
            </a:r>
            <a:r>
              <a:rPr lang="ru-RU" u="sng"/>
              <a:t>. «Крестики-нолики».Покажите выигрышный</a:t>
            </a:r>
            <a:r>
              <a:rPr lang="ru-RU"/>
              <a:t> </a:t>
            </a:r>
            <a:r>
              <a:rPr lang="ru-RU" u="sng"/>
              <a:t>путь веществ с ковалентной полярной связью.</a:t>
            </a:r>
          </a:p>
          <a:p>
            <a:endParaRPr lang="ru-RU" u="sng"/>
          </a:p>
          <a:p>
            <a:endParaRPr lang="ru-RU"/>
          </a:p>
          <a:p>
            <a:endParaRPr lang="ru-RU"/>
          </a:p>
          <a:p>
            <a:endParaRPr lang="ru-RU" u="sng"/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179388" y="188913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0066"/>
                </a:solidFill>
              </a:rPr>
              <a:t>Задание 5</a:t>
            </a:r>
          </a:p>
        </p:txBody>
      </p:sp>
      <p:sp>
        <p:nvSpPr>
          <p:cNvPr id="27652" name="Text Box 7"/>
          <p:cNvSpPr txBox="1">
            <a:spLocks noChangeArrowheads="1"/>
          </p:cNvSpPr>
          <p:nvPr/>
        </p:nvSpPr>
        <p:spPr bwMode="auto">
          <a:xfrm flipV="1">
            <a:off x="0" y="1484313"/>
            <a:ext cx="169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..</a:t>
            </a:r>
          </a:p>
        </p:txBody>
      </p:sp>
      <p:sp>
        <p:nvSpPr>
          <p:cNvPr id="27653" name="Line 12"/>
          <p:cNvSpPr>
            <a:spLocks noChangeShapeType="1"/>
          </p:cNvSpPr>
          <p:nvPr/>
        </p:nvSpPr>
        <p:spPr bwMode="auto">
          <a:xfrm>
            <a:off x="1835150" y="14128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54" name="Line 13"/>
          <p:cNvSpPr>
            <a:spLocks noChangeShapeType="1"/>
          </p:cNvSpPr>
          <p:nvPr/>
        </p:nvSpPr>
        <p:spPr bwMode="auto">
          <a:xfrm>
            <a:off x="1835150" y="14128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72436" name="Group 52"/>
          <p:cNvGraphicFramePr>
            <a:graphicFrameLocks noGrp="1"/>
          </p:cNvGraphicFramePr>
          <p:nvPr>
            <p:ph/>
          </p:nvPr>
        </p:nvGraphicFramePr>
        <p:xfrm>
          <a:off x="468313" y="2852738"/>
          <a:ext cx="8229600" cy="367665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1225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CaBr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1225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Cl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K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N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1225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C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H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HCl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27673" name="Text Box 38"/>
          <p:cNvSpPr txBox="1">
            <a:spLocks noChangeArrowheads="1"/>
          </p:cNvSpPr>
          <p:nvPr/>
        </p:nvSpPr>
        <p:spPr bwMode="auto">
          <a:xfrm>
            <a:off x="827088" y="2997200"/>
            <a:ext cx="12398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/>
              <a:t>NaF</a:t>
            </a:r>
            <a:endParaRPr lang="ru-RU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500" b="1" smtClean="0">
                <a:solidFill>
                  <a:srgbClr val="800000"/>
                </a:solidFill>
              </a:rPr>
              <a:t>Ответ:</a:t>
            </a:r>
          </a:p>
        </p:txBody>
      </p:sp>
      <p:graphicFrame>
        <p:nvGraphicFramePr>
          <p:cNvPr id="274500" name="Group 6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4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150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NaF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CaBr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06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Cl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K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N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0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HCl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Заголовок 3"/>
          <p:cNvPicPr>
            <a:picLocks noGrp="1" noChangeArrowheads="1"/>
          </p:cNvPicPr>
          <p:nvPr>
            <p:ph type="title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388" y="188913"/>
            <a:ext cx="7705725" cy="1008062"/>
          </a:xfrm>
          <a:ln w="19050">
            <a:solidFill>
              <a:srgbClr val="FF66CC"/>
            </a:solidFill>
          </a:ln>
        </p:spPr>
      </p:pic>
      <p:sp>
        <p:nvSpPr>
          <p:cNvPr id="29699" name="Содержимое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9144000" cy="5257800"/>
          </a:xfrm>
          <a:ln w="19050">
            <a:solidFill>
              <a:srgbClr val="FF66CC"/>
            </a:solidFill>
          </a:ln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FF0066"/>
                </a:solidFill>
              </a:rPr>
              <a:t>Металлическая связь-</a:t>
            </a:r>
            <a:r>
              <a:rPr lang="en-US" sz="2800" smtClean="0"/>
              <a:t> </a:t>
            </a:r>
            <a:r>
              <a:rPr lang="ru-RU" sz="2800" smtClean="0"/>
              <a:t>это связь в металлах и сплавах,которая осуществляется совокупностью валентных электронов между атом-ионами металлов.</a:t>
            </a:r>
          </a:p>
          <a:p>
            <a:pPr eaLnBrk="1" hangingPunct="1"/>
            <a:endParaRPr lang="ru-RU" sz="2800" baseline="30000" smtClean="0"/>
          </a:p>
          <a:p>
            <a:pPr eaLnBrk="1" hangingPunct="1"/>
            <a:r>
              <a:rPr lang="ru-RU" sz="2800" smtClean="0">
                <a:solidFill>
                  <a:srgbClr val="FF0066"/>
                </a:solidFill>
              </a:rPr>
              <a:t>Металл</a:t>
            </a:r>
            <a:r>
              <a:rPr lang="ru-RU" sz="2800" baseline="30000" smtClean="0">
                <a:solidFill>
                  <a:srgbClr val="FF0066"/>
                </a:solidFill>
              </a:rPr>
              <a:t>0</a:t>
            </a:r>
            <a:r>
              <a:rPr lang="ru-RU" sz="2800" smtClean="0"/>
              <a:t>        </a:t>
            </a:r>
            <a:r>
              <a:rPr lang="en-US" sz="2800" smtClean="0"/>
              <a:t>ne</a:t>
            </a:r>
            <a:r>
              <a:rPr lang="ru-RU" sz="2800" smtClean="0"/>
              <a:t>             </a:t>
            </a:r>
            <a:r>
              <a:rPr lang="ru-RU" sz="2800" smtClean="0">
                <a:solidFill>
                  <a:srgbClr val="FF0066"/>
                </a:solidFill>
              </a:rPr>
              <a:t>Металл</a:t>
            </a:r>
            <a:r>
              <a:rPr lang="en-US" sz="2800" baseline="30000" smtClean="0">
                <a:solidFill>
                  <a:srgbClr val="FF0066"/>
                </a:solidFill>
              </a:rPr>
              <a:t>n+</a:t>
            </a:r>
          </a:p>
          <a:p>
            <a:pPr eaLnBrk="1" hangingPunct="1"/>
            <a:r>
              <a:rPr lang="en-US" sz="2800" smtClean="0"/>
              <a:t> Al</a:t>
            </a:r>
            <a:r>
              <a:rPr lang="en-US" sz="2800" baseline="30000" smtClean="0"/>
              <a:t>0     </a:t>
            </a:r>
            <a:r>
              <a:rPr lang="ru-RU" sz="2800" smtClean="0"/>
              <a:t>   </a:t>
            </a:r>
            <a:r>
              <a:rPr lang="en-US" sz="2800" smtClean="0"/>
              <a:t> 3e  </a:t>
            </a:r>
            <a:r>
              <a:rPr lang="ru-RU" sz="2800" smtClean="0"/>
              <a:t>      </a:t>
            </a:r>
            <a:r>
              <a:rPr lang="en-US" sz="2800" smtClean="0"/>
              <a:t> </a:t>
            </a:r>
            <a:r>
              <a:rPr lang="ru-RU" sz="2800" smtClean="0"/>
              <a:t> </a:t>
            </a:r>
            <a:r>
              <a:rPr lang="en-US" sz="2800" smtClean="0"/>
              <a:t>Al</a:t>
            </a:r>
            <a:r>
              <a:rPr lang="en-US" sz="2800" baseline="30000" smtClean="0"/>
              <a:t>3+</a:t>
            </a:r>
            <a:r>
              <a:rPr lang="ru-RU" smtClean="0"/>
              <a:t>          </a:t>
            </a:r>
          </a:p>
        </p:txBody>
      </p:sp>
      <p:sp>
        <p:nvSpPr>
          <p:cNvPr id="8" name="Минус 7"/>
          <p:cNvSpPr/>
          <p:nvPr/>
        </p:nvSpPr>
        <p:spPr>
          <a:xfrm>
            <a:off x="1979613" y="4005263"/>
            <a:ext cx="428625" cy="7143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9" name="Стрелка вправо 8"/>
          <p:cNvSpPr/>
          <p:nvPr/>
        </p:nvSpPr>
        <p:spPr>
          <a:xfrm>
            <a:off x="3348038" y="3933825"/>
            <a:ext cx="714375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0" name="Стрелка влево 9"/>
          <p:cNvSpPr/>
          <p:nvPr/>
        </p:nvSpPr>
        <p:spPr>
          <a:xfrm>
            <a:off x="3348038" y="4076700"/>
            <a:ext cx="714375" cy="71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1" name="Минус 10"/>
          <p:cNvSpPr/>
          <p:nvPr/>
        </p:nvSpPr>
        <p:spPr>
          <a:xfrm>
            <a:off x="1116013" y="4581525"/>
            <a:ext cx="285750" cy="714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cxnSp>
        <p:nvCxnSpPr>
          <p:cNvPr id="29704" name="Прямая соединительная линия 14"/>
          <p:cNvCxnSpPr>
            <a:cxnSpLocks noChangeShapeType="1"/>
          </p:cNvCxnSpPr>
          <p:nvPr/>
        </p:nvCxnSpPr>
        <p:spPr bwMode="auto">
          <a:xfrm>
            <a:off x="1908175" y="4437063"/>
            <a:ext cx="214313" cy="1587"/>
          </a:xfrm>
          <a:prstGeom prst="line">
            <a:avLst/>
          </a:prstGeom>
          <a:noFill/>
          <a:ln w="11430" algn="ctr">
            <a:solidFill>
              <a:schemeClr val="tx2"/>
            </a:solidFill>
            <a:round/>
            <a:headEnd/>
            <a:tailEnd/>
          </a:ln>
        </p:spPr>
      </p:cxnSp>
      <p:cxnSp>
        <p:nvCxnSpPr>
          <p:cNvPr id="29705" name="Прямая соединительная линия 28"/>
          <p:cNvCxnSpPr>
            <a:cxnSpLocks noChangeShapeType="1"/>
          </p:cNvCxnSpPr>
          <p:nvPr/>
        </p:nvCxnSpPr>
        <p:spPr bwMode="auto">
          <a:xfrm>
            <a:off x="2843213" y="3860800"/>
            <a:ext cx="214312" cy="1588"/>
          </a:xfrm>
          <a:prstGeom prst="line">
            <a:avLst/>
          </a:prstGeom>
          <a:noFill/>
          <a:ln w="11430" algn="ctr">
            <a:solidFill>
              <a:schemeClr val="tx2"/>
            </a:solidFill>
            <a:round/>
            <a:headEnd/>
            <a:tailEnd/>
          </a:ln>
        </p:spPr>
      </p:cxnSp>
      <p:sp>
        <p:nvSpPr>
          <p:cNvPr id="34" name="Стрелка вправо 33"/>
          <p:cNvSpPr/>
          <p:nvPr/>
        </p:nvSpPr>
        <p:spPr>
          <a:xfrm>
            <a:off x="2339975" y="4437063"/>
            <a:ext cx="571500" cy="46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35" name="Стрелка влево 34"/>
          <p:cNvSpPr/>
          <p:nvPr/>
        </p:nvSpPr>
        <p:spPr>
          <a:xfrm>
            <a:off x="2339975" y="4581525"/>
            <a:ext cx="571500" cy="460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3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491412" cy="692150"/>
          </a:xfr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    </a:t>
            </a:r>
            <a:r>
              <a:rPr lang="ru-RU" sz="4000" smtClean="0"/>
              <a:t>Водородная связь</a:t>
            </a:r>
          </a:p>
        </p:txBody>
      </p:sp>
      <p:sp>
        <p:nvSpPr>
          <p:cNvPr id="30723" name="Rectangle 1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08050"/>
            <a:ext cx="9144000" cy="5949950"/>
          </a:xfrm>
          <a:ln w="19050">
            <a:solidFill>
              <a:srgbClr val="0000FF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>
                <a:solidFill>
                  <a:srgbClr val="0000FF"/>
                </a:solidFill>
              </a:rPr>
              <a:t>Водородная связь-</a:t>
            </a:r>
            <a:r>
              <a:rPr lang="ru-RU" sz="2800" smtClean="0"/>
              <a:t> это химическая связь,возникающая между атомами </a:t>
            </a:r>
            <a:r>
              <a:rPr lang="ru-RU" sz="2800" smtClean="0">
                <a:solidFill>
                  <a:srgbClr val="CC00CC"/>
                </a:solidFill>
              </a:rPr>
              <a:t>водорода</a:t>
            </a:r>
            <a:r>
              <a:rPr lang="ru-RU" sz="2800" smtClean="0">
                <a:solidFill>
                  <a:srgbClr val="66FFFF"/>
                </a:solidFill>
              </a:rPr>
              <a:t> </a:t>
            </a:r>
            <a:r>
              <a:rPr lang="ru-RU" sz="2800" smtClean="0"/>
              <a:t>одной молекулы(или ее части)и атомами наиболее электроотрицательных элементов(</a:t>
            </a:r>
            <a:r>
              <a:rPr lang="ru-RU" sz="2800" smtClean="0">
                <a:solidFill>
                  <a:srgbClr val="CC00CC"/>
                </a:solidFill>
              </a:rPr>
              <a:t>фтор,кислород,азот</a:t>
            </a:r>
            <a:r>
              <a:rPr lang="ru-RU" sz="2800" smtClean="0"/>
              <a:t>)другой молекулы(или ее части).</a:t>
            </a:r>
          </a:p>
        </p:txBody>
      </p:sp>
      <p:pic>
        <p:nvPicPr>
          <p:cNvPr id="30724" name="Picture 11" descr="123867908502a6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860800"/>
            <a:ext cx="4716463" cy="2997200"/>
          </a:xfrm>
          <a:noFill/>
        </p:spPr>
      </p:pic>
      <p:sp>
        <p:nvSpPr>
          <p:cNvPr id="30725" name="Text Box 15"/>
          <p:cNvSpPr txBox="1">
            <a:spLocks noChangeArrowheads="1"/>
          </p:cNvSpPr>
          <p:nvPr/>
        </p:nvSpPr>
        <p:spPr bwMode="auto">
          <a:xfrm>
            <a:off x="323850" y="333375"/>
            <a:ext cx="193675" cy="71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4000"/>
          </a:p>
        </p:txBody>
      </p:sp>
      <p:sp>
        <p:nvSpPr>
          <p:cNvPr id="30726" name="Text Box 18"/>
          <p:cNvSpPr txBox="1">
            <a:spLocks noChangeArrowheads="1"/>
          </p:cNvSpPr>
          <p:nvPr/>
        </p:nvSpPr>
        <p:spPr bwMode="auto">
          <a:xfrm>
            <a:off x="950913" y="27273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727" name="Text Box 19"/>
          <p:cNvSpPr txBox="1">
            <a:spLocks noChangeArrowheads="1"/>
          </p:cNvSpPr>
          <p:nvPr/>
        </p:nvSpPr>
        <p:spPr bwMode="auto">
          <a:xfrm>
            <a:off x="539750" y="3017838"/>
            <a:ext cx="33448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FF"/>
                </a:solidFill>
              </a:rPr>
              <a:t> </a:t>
            </a:r>
            <a:r>
              <a:rPr lang="ru-RU"/>
              <a:t>Бывает</a:t>
            </a:r>
            <a:r>
              <a:rPr lang="ru-RU">
                <a:solidFill>
                  <a:srgbClr val="0000FF"/>
                </a:solidFill>
              </a:rPr>
              <a:t> </a:t>
            </a:r>
            <a:r>
              <a:rPr lang="ru-RU" sz="2800">
                <a:solidFill>
                  <a:srgbClr val="0000FF"/>
                </a:solidFill>
              </a:rPr>
              <a:t>двух видов:</a:t>
            </a:r>
          </a:p>
        </p:txBody>
      </p:sp>
      <p:sp>
        <p:nvSpPr>
          <p:cNvPr id="30728" name="Text Box 26"/>
          <p:cNvSpPr txBox="1">
            <a:spLocks noChangeArrowheads="1"/>
          </p:cNvSpPr>
          <p:nvPr/>
        </p:nvSpPr>
        <p:spPr bwMode="auto">
          <a:xfrm>
            <a:off x="1311275" y="42211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800"/>
          </a:p>
        </p:txBody>
      </p:sp>
      <p:sp>
        <p:nvSpPr>
          <p:cNvPr id="30729" name="Text Box 28"/>
          <p:cNvSpPr txBox="1">
            <a:spLocks noChangeArrowheads="1"/>
          </p:cNvSpPr>
          <p:nvPr/>
        </p:nvSpPr>
        <p:spPr bwMode="auto">
          <a:xfrm>
            <a:off x="250825" y="3449638"/>
            <a:ext cx="82089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1)Межмолекулярная</a:t>
            </a:r>
            <a:r>
              <a:rPr lang="ru-RU"/>
              <a:t>(например,вода,аммиак,спирты)</a:t>
            </a:r>
          </a:p>
        </p:txBody>
      </p:sp>
      <p:sp>
        <p:nvSpPr>
          <p:cNvPr id="30730" name="Text Box 29"/>
          <p:cNvSpPr txBox="1">
            <a:spLocks noChangeArrowheads="1"/>
          </p:cNvSpPr>
          <p:nvPr/>
        </p:nvSpPr>
        <p:spPr bwMode="auto">
          <a:xfrm>
            <a:off x="4840288" y="4240213"/>
            <a:ext cx="2652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FF"/>
                </a:solidFill>
              </a:rPr>
              <a:t>…</a:t>
            </a:r>
            <a:r>
              <a:rPr lang="ru-RU"/>
              <a:t>Н -  О: …Н – О:</a:t>
            </a:r>
          </a:p>
        </p:txBody>
      </p:sp>
      <p:sp>
        <p:nvSpPr>
          <p:cNvPr id="30731" name="Text Box 36"/>
          <p:cNvSpPr txBox="1">
            <a:spLocks noChangeArrowheads="1"/>
          </p:cNvSpPr>
          <p:nvPr/>
        </p:nvSpPr>
        <p:spPr bwMode="auto">
          <a:xfrm>
            <a:off x="5292725" y="40767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б </a:t>
            </a:r>
          </a:p>
        </p:txBody>
      </p:sp>
      <p:sp>
        <p:nvSpPr>
          <p:cNvPr id="30732" name="Line 38"/>
          <p:cNvSpPr>
            <a:spLocks noChangeShapeType="1"/>
          </p:cNvSpPr>
          <p:nvPr/>
        </p:nvSpPr>
        <p:spPr bwMode="auto">
          <a:xfrm>
            <a:off x="5508625" y="4292600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3" name="Line 39"/>
          <p:cNvSpPr>
            <a:spLocks noChangeShapeType="1"/>
          </p:cNvSpPr>
          <p:nvPr/>
        </p:nvSpPr>
        <p:spPr bwMode="auto">
          <a:xfrm>
            <a:off x="5580063" y="422116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4" name="Text Box 44"/>
          <p:cNvSpPr txBox="1">
            <a:spLocks noChangeArrowheads="1"/>
          </p:cNvSpPr>
          <p:nvPr/>
        </p:nvSpPr>
        <p:spPr bwMode="auto">
          <a:xfrm>
            <a:off x="5219700" y="4149725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         </a:t>
            </a:r>
          </a:p>
        </p:txBody>
      </p:sp>
      <p:sp>
        <p:nvSpPr>
          <p:cNvPr id="30735" name="Text Box 50"/>
          <p:cNvSpPr txBox="1">
            <a:spLocks noChangeArrowheads="1"/>
          </p:cNvSpPr>
          <p:nvPr/>
        </p:nvSpPr>
        <p:spPr bwMode="auto">
          <a:xfrm>
            <a:off x="5867400" y="4076700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б         б       б </a:t>
            </a:r>
          </a:p>
        </p:txBody>
      </p:sp>
      <p:sp>
        <p:nvSpPr>
          <p:cNvPr id="30736" name="Line 51"/>
          <p:cNvSpPr>
            <a:spLocks noChangeShapeType="1"/>
          </p:cNvSpPr>
          <p:nvPr/>
        </p:nvSpPr>
        <p:spPr bwMode="auto">
          <a:xfrm>
            <a:off x="6156325" y="429260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7" name="Line 57"/>
          <p:cNvSpPr>
            <a:spLocks noChangeShapeType="1"/>
          </p:cNvSpPr>
          <p:nvPr/>
        </p:nvSpPr>
        <p:spPr bwMode="auto">
          <a:xfrm>
            <a:off x="6877050" y="422116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8" name="Line 59"/>
          <p:cNvSpPr>
            <a:spLocks noChangeShapeType="1"/>
          </p:cNvSpPr>
          <p:nvPr/>
        </p:nvSpPr>
        <p:spPr bwMode="auto">
          <a:xfrm>
            <a:off x="6804025" y="429260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9" name="Line 60"/>
          <p:cNvSpPr>
            <a:spLocks noChangeShapeType="1"/>
          </p:cNvSpPr>
          <p:nvPr/>
        </p:nvSpPr>
        <p:spPr bwMode="auto">
          <a:xfrm>
            <a:off x="7380288" y="429260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0" name="Text Box 62"/>
          <p:cNvSpPr txBox="1">
            <a:spLocks noChangeArrowheads="1"/>
          </p:cNvSpPr>
          <p:nvPr/>
        </p:nvSpPr>
        <p:spPr bwMode="auto">
          <a:xfrm>
            <a:off x="5919788" y="4456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30741" name="Line 65"/>
          <p:cNvSpPr>
            <a:spLocks noChangeShapeType="1"/>
          </p:cNvSpPr>
          <p:nvPr/>
        </p:nvSpPr>
        <p:spPr bwMode="auto">
          <a:xfrm>
            <a:off x="5940425" y="46529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2" name="Line 67"/>
          <p:cNvSpPr>
            <a:spLocks noChangeShapeType="1"/>
          </p:cNvSpPr>
          <p:nvPr/>
        </p:nvSpPr>
        <p:spPr bwMode="auto">
          <a:xfrm>
            <a:off x="7235825" y="46529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3" name="Text Box 71"/>
          <p:cNvSpPr txBox="1">
            <a:spLocks noChangeArrowheads="1"/>
          </p:cNvSpPr>
          <p:nvPr/>
        </p:nvSpPr>
        <p:spPr bwMode="auto">
          <a:xfrm>
            <a:off x="5667375" y="50752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</a:t>
            </a:r>
          </a:p>
        </p:txBody>
      </p:sp>
      <p:sp>
        <p:nvSpPr>
          <p:cNvPr id="30744" name="Text Box 72"/>
          <p:cNvSpPr txBox="1">
            <a:spLocks noChangeArrowheads="1"/>
          </p:cNvSpPr>
          <p:nvPr/>
        </p:nvSpPr>
        <p:spPr bwMode="auto">
          <a:xfrm>
            <a:off x="5867400" y="49418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745" name="Text Box 73"/>
          <p:cNvSpPr txBox="1">
            <a:spLocks noChangeArrowheads="1"/>
          </p:cNvSpPr>
          <p:nvPr/>
        </p:nvSpPr>
        <p:spPr bwMode="auto">
          <a:xfrm>
            <a:off x="5651500" y="4941888"/>
            <a:ext cx="165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</a:t>
            </a:r>
          </a:p>
        </p:txBody>
      </p:sp>
      <p:sp>
        <p:nvSpPr>
          <p:cNvPr id="30746" name="Text Box 74"/>
          <p:cNvSpPr txBox="1">
            <a:spLocks noChangeArrowheads="1"/>
          </p:cNvSpPr>
          <p:nvPr/>
        </p:nvSpPr>
        <p:spPr bwMode="auto">
          <a:xfrm>
            <a:off x="5724525" y="4868863"/>
            <a:ext cx="1655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            Н </a:t>
            </a:r>
          </a:p>
        </p:txBody>
      </p:sp>
      <p:sp>
        <p:nvSpPr>
          <p:cNvPr id="30747" name="Text Box 76"/>
          <p:cNvSpPr txBox="1">
            <a:spLocks noChangeArrowheads="1"/>
          </p:cNvSpPr>
          <p:nvPr/>
        </p:nvSpPr>
        <p:spPr bwMode="auto">
          <a:xfrm>
            <a:off x="5940425" y="4724400"/>
            <a:ext cx="1439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i="1"/>
              <a:t>б               б </a:t>
            </a:r>
          </a:p>
        </p:txBody>
      </p:sp>
      <p:sp>
        <p:nvSpPr>
          <p:cNvPr id="30748" name="Line 83"/>
          <p:cNvSpPr>
            <a:spLocks noChangeShapeType="1"/>
          </p:cNvSpPr>
          <p:nvPr/>
        </p:nvSpPr>
        <p:spPr bwMode="auto">
          <a:xfrm>
            <a:off x="6227763" y="486886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9" name="Line 84"/>
          <p:cNvSpPr>
            <a:spLocks noChangeShapeType="1"/>
          </p:cNvSpPr>
          <p:nvPr/>
        </p:nvSpPr>
        <p:spPr bwMode="auto">
          <a:xfrm>
            <a:off x="6156325" y="494188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0" name="Line 87"/>
          <p:cNvSpPr>
            <a:spLocks noChangeShapeType="1"/>
          </p:cNvSpPr>
          <p:nvPr/>
        </p:nvSpPr>
        <p:spPr bwMode="auto">
          <a:xfrm>
            <a:off x="7308850" y="486886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1" name="Line 89"/>
          <p:cNvSpPr>
            <a:spLocks noChangeShapeType="1"/>
          </p:cNvSpPr>
          <p:nvPr/>
        </p:nvSpPr>
        <p:spPr bwMode="auto">
          <a:xfrm>
            <a:off x="7235825" y="494188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2" name="Text Box 91"/>
          <p:cNvSpPr txBox="1">
            <a:spLocks noChangeArrowheads="1"/>
          </p:cNvSpPr>
          <p:nvPr/>
        </p:nvSpPr>
        <p:spPr bwMode="auto">
          <a:xfrm>
            <a:off x="5867400" y="4221163"/>
            <a:ext cx="151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                     </a:t>
            </a:r>
          </a:p>
        </p:txBody>
      </p:sp>
      <p:sp>
        <p:nvSpPr>
          <p:cNvPr id="30753" name="Text Box 98"/>
          <p:cNvSpPr txBox="1">
            <a:spLocks noChangeArrowheads="1"/>
          </p:cNvSpPr>
          <p:nvPr/>
        </p:nvSpPr>
        <p:spPr bwMode="auto">
          <a:xfrm>
            <a:off x="7235825" y="429260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</a:t>
            </a:r>
            <a:r>
              <a:rPr lang="ru-RU">
                <a:solidFill>
                  <a:srgbClr val="0000FF"/>
                </a:solidFill>
              </a:rPr>
              <a:t>…</a:t>
            </a:r>
          </a:p>
        </p:txBody>
      </p:sp>
      <p:sp>
        <p:nvSpPr>
          <p:cNvPr id="30754" name="Line 100"/>
          <p:cNvSpPr>
            <a:spLocks noChangeShapeType="1"/>
          </p:cNvSpPr>
          <p:nvPr/>
        </p:nvSpPr>
        <p:spPr bwMode="auto">
          <a:xfrm flipV="1">
            <a:off x="6372225" y="4581525"/>
            <a:ext cx="0" cy="647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55" name="Text Box 101"/>
          <p:cNvSpPr txBox="1">
            <a:spLocks noChangeArrowheads="1"/>
          </p:cNvSpPr>
          <p:nvPr/>
        </p:nvSpPr>
        <p:spPr bwMode="auto">
          <a:xfrm>
            <a:off x="5919788" y="5248275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  <a:p>
            <a:r>
              <a:rPr lang="ru-RU" sz="1800"/>
              <a:t>    </a:t>
            </a:r>
          </a:p>
        </p:txBody>
      </p:sp>
      <p:sp>
        <p:nvSpPr>
          <p:cNvPr id="30756" name="Text Box 102"/>
          <p:cNvSpPr txBox="1">
            <a:spLocks noChangeArrowheads="1"/>
          </p:cNvSpPr>
          <p:nvPr/>
        </p:nvSpPr>
        <p:spPr bwMode="auto">
          <a:xfrm>
            <a:off x="5919788" y="51768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30757" name="Text Box 103"/>
          <p:cNvSpPr txBox="1">
            <a:spLocks noChangeArrowheads="1"/>
          </p:cNvSpPr>
          <p:nvPr/>
        </p:nvSpPr>
        <p:spPr bwMode="auto">
          <a:xfrm>
            <a:off x="5148263" y="5229225"/>
            <a:ext cx="3455987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     </a:t>
            </a:r>
            <a:r>
              <a:rPr lang="ru-RU">
                <a:solidFill>
                  <a:srgbClr val="0000FF"/>
                </a:solidFill>
              </a:rPr>
              <a:t>водородная 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0000FF"/>
                </a:solidFill>
              </a:rPr>
              <a:t>         связь</a:t>
            </a:r>
            <a:r>
              <a:rPr lang="ru-RU" sz="1800"/>
              <a:t>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0400"/>
          </a:xfrm>
          <a:ln w="19050">
            <a:solidFill>
              <a:srgbClr val="0000FF"/>
            </a:solidFill>
          </a:ln>
        </p:spPr>
        <p:txBody>
          <a:bodyPr/>
          <a:lstStyle/>
          <a:p>
            <a:pPr eaLnBrk="1" hangingPunct="1"/>
            <a:r>
              <a:rPr lang="ru-RU" sz="4000" smtClean="0"/>
              <a:t>Водородная связь</a:t>
            </a:r>
          </a:p>
        </p:txBody>
      </p:sp>
      <p:pic>
        <p:nvPicPr>
          <p:cNvPr id="31747" name="Picture 4" descr="1275_2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0575"/>
            <a:ext cx="381635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250825" y="1125538"/>
            <a:ext cx="889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FF"/>
                </a:solidFill>
              </a:rPr>
              <a:t>2)Внутримолекулярная </a:t>
            </a:r>
            <a:endParaRPr lang="ru-RU"/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3290888" y="14017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31750" name="Picture 8" descr="13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060575"/>
            <a:ext cx="3240088" cy="3673475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31751" name="Text Box 9"/>
          <p:cNvSpPr txBox="1">
            <a:spLocks noChangeArrowheads="1"/>
          </p:cNvSpPr>
          <p:nvPr/>
        </p:nvSpPr>
        <p:spPr bwMode="auto">
          <a:xfrm>
            <a:off x="2124075" y="1557338"/>
            <a:ext cx="256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     O </a:t>
            </a:r>
            <a:r>
              <a:rPr lang="en-US">
                <a:solidFill>
                  <a:srgbClr val="0000FF"/>
                </a:solidFill>
              </a:rPr>
              <a:t>…</a:t>
            </a:r>
            <a:r>
              <a:rPr lang="en-US"/>
              <a:t> H       N</a:t>
            </a:r>
            <a:endParaRPr lang="ru-RU"/>
          </a:p>
        </p:txBody>
      </p:sp>
      <p:sp>
        <p:nvSpPr>
          <p:cNvPr id="31752" name="Line 12"/>
          <p:cNvSpPr>
            <a:spLocks noChangeShapeType="1"/>
          </p:cNvSpPr>
          <p:nvPr/>
        </p:nvSpPr>
        <p:spPr bwMode="auto">
          <a:xfrm flipH="1" flipV="1">
            <a:off x="1835150" y="1700213"/>
            <a:ext cx="288925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3" name="Line 13"/>
          <p:cNvSpPr>
            <a:spLocks noChangeShapeType="1"/>
          </p:cNvSpPr>
          <p:nvPr/>
        </p:nvSpPr>
        <p:spPr bwMode="auto">
          <a:xfrm flipH="1">
            <a:off x="1835150" y="1844675"/>
            <a:ext cx="288925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4" name="Line 14"/>
          <p:cNvSpPr>
            <a:spLocks noChangeShapeType="1"/>
          </p:cNvSpPr>
          <p:nvPr/>
        </p:nvSpPr>
        <p:spPr bwMode="auto">
          <a:xfrm>
            <a:off x="2484438" y="1773238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5" name="Line 15"/>
          <p:cNvSpPr>
            <a:spLocks noChangeShapeType="1"/>
          </p:cNvSpPr>
          <p:nvPr/>
        </p:nvSpPr>
        <p:spPr bwMode="auto">
          <a:xfrm>
            <a:off x="2484438" y="18446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6" name="Line 23"/>
          <p:cNvSpPr>
            <a:spLocks noChangeShapeType="1"/>
          </p:cNvSpPr>
          <p:nvPr/>
        </p:nvSpPr>
        <p:spPr bwMode="auto">
          <a:xfrm flipV="1">
            <a:off x="4643438" y="1628775"/>
            <a:ext cx="3603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7" name="Line 24"/>
          <p:cNvSpPr>
            <a:spLocks noChangeShapeType="1"/>
          </p:cNvSpPr>
          <p:nvPr/>
        </p:nvSpPr>
        <p:spPr bwMode="auto">
          <a:xfrm>
            <a:off x="4643438" y="1844675"/>
            <a:ext cx="433387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8" name="Text Box 27"/>
          <p:cNvSpPr txBox="1">
            <a:spLocks noChangeArrowheads="1"/>
          </p:cNvSpPr>
          <p:nvPr/>
        </p:nvSpPr>
        <p:spPr bwMode="auto">
          <a:xfrm>
            <a:off x="2987675" y="1557338"/>
            <a:ext cx="504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i="1"/>
              <a:t>        </a:t>
            </a:r>
          </a:p>
        </p:txBody>
      </p:sp>
      <p:sp>
        <p:nvSpPr>
          <p:cNvPr id="31759" name="Text Box 29"/>
          <p:cNvSpPr txBox="1">
            <a:spLocks noChangeArrowheads="1"/>
          </p:cNvSpPr>
          <p:nvPr/>
        </p:nvSpPr>
        <p:spPr bwMode="auto">
          <a:xfrm>
            <a:off x="2987675" y="1484313"/>
            <a:ext cx="215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б</a:t>
            </a:r>
          </a:p>
        </p:txBody>
      </p:sp>
      <p:sp>
        <p:nvSpPr>
          <p:cNvPr id="31760" name="Text Box 34"/>
          <p:cNvSpPr txBox="1">
            <a:spLocks noChangeArrowheads="1"/>
          </p:cNvSpPr>
          <p:nvPr/>
        </p:nvSpPr>
        <p:spPr bwMode="auto">
          <a:xfrm>
            <a:off x="3708400" y="16287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 </a:t>
            </a:r>
          </a:p>
        </p:txBody>
      </p:sp>
      <p:sp>
        <p:nvSpPr>
          <p:cNvPr id="31761" name="Text Box 37"/>
          <p:cNvSpPr txBox="1">
            <a:spLocks noChangeArrowheads="1"/>
          </p:cNvSpPr>
          <p:nvPr/>
        </p:nvSpPr>
        <p:spPr bwMode="auto">
          <a:xfrm>
            <a:off x="3708400" y="1484313"/>
            <a:ext cx="358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i="1"/>
              <a:t>б</a:t>
            </a:r>
          </a:p>
        </p:txBody>
      </p:sp>
      <p:sp>
        <p:nvSpPr>
          <p:cNvPr id="31762" name="Line 40"/>
          <p:cNvSpPr>
            <a:spLocks noChangeShapeType="1"/>
          </p:cNvSpPr>
          <p:nvPr/>
        </p:nvSpPr>
        <p:spPr bwMode="auto">
          <a:xfrm>
            <a:off x="3276600" y="1700213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63" name="Line 41"/>
          <p:cNvSpPr>
            <a:spLocks noChangeShapeType="1"/>
          </p:cNvSpPr>
          <p:nvPr/>
        </p:nvSpPr>
        <p:spPr bwMode="auto">
          <a:xfrm>
            <a:off x="3924300" y="1773238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64" name="Line 45"/>
          <p:cNvSpPr>
            <a:spLocks noChangeShapeType="1"/>
          </p:cNvSpPr>
          <p:nvPr/>
        </p:nvSpPr>
        <p:spPr bwMode="auto">
          <a:xfrm>
            <a:off x="3924300" y="1628775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65" name="Line 49"/>
          <p:cNvSpPr>
            <a:spLocks noChangeShapeType="1"/>
          </p:cNvSpPr>
          <p:nvPr/>
        </p:nvSpPr>
        <p:spPr bwMode="auto">
          <a:xfrm>
            <a:off x="3995738" y="155733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66" name="Text Box 56"/>
          <p:cNvSpPr txBox="1">
            <a:spLocks noChangeArrowheads="1"/>
          </p:cNvSpPr>
          <p:nvPr/>
        </p:nvSpPr>
        <p:spPr bwMode="auto">
          <a:xfrm>
            <a:off x="0" y="5876925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                                           </a:t>
            </a:r>
            <a:r>
              <a:rPr lang="ru-RU">
                <a:solidFill>
                  <a:srgbClr val="0000FF"/>
                </a:solidFill>
              </a:rPr>
              <a:t>Водородные связи</a:t>
            </a:r>
            <a:r>
              <a:rPr lang="ru-RU" sz="2000"/>
              <a:t>                          </a:t>
            </a:r>
            <a:endParaRPr lang="ru-RU" sz="2000">
              <a:solidFill>
                <a:srgbClr val="0000FF"/>
              </a:solidFill>
            </a:endParaRPr>
          </a:p>
          <a:p>
            <a:r>
              <a:rPr lang="ru-RU"/>
              <a:t>в молекуле ДНК </a:t>
            </a:r>
            <a:r>
              <a:rPr lang="ru-RU" sz="2000"/>
              <a:t>                             </a:t>
            </a:r>
            <a:r>
              <a:rPr lang="ru-RU"/>
              <a:t>во вторичной структуре белка</a:t>
            </a:r>
            <a:r>
              <a:rPr lang="ru-RU" sz="2000"/>
              <a:t>                                            </a:t>
            </a:r>
          </a:p>
          <a:p>
            <a:r>
              <a:rPr lang="ru-RU" sz="160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0400"/>
          </a:xfrm>
          <a:ln w="19050">
            <a:solidFill>
              <a:srgbClr val="0000FF"/>
            </a:solidFill>
          </a:ln>
        </p:spPr>
        <p:txBody>
          <a:bodyPr/>
          <a:lstStyle/>
          <a:p>
            <a:pPr eaLnBrk="1" hangingPunct="1"/>
            <a:r>
              <a:rPr lang="ru-RU" sz="4000" smtClean="0"/>
              <a:t>Типы кристаллических решеток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  <a:ln w="19050">
            <a:solidFill>
              <a:srgbClr val="0000FF"/>
            </a:solidFill>
          </a:ln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FF0066"/>
                </a:solidFill>
              </a:rPr>
              <a:t>Кристаллическая решетка-</a:t>
            </a:r>
            <a:r>
              <a:rPr lang="ru-RU" sz="2800" smtClean="0"/>
              <a:t> это трехмерный план расположения частиц в пространстве,получаемый путем соединения частиц(молекул,ионов,атомов).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               </a:t>
            </a:r>
            <a:endParaRPr lang="ru-RU" sz="2400" smtClean="0"/>
          </a:p>
          <a:p>
            <a:pPr eaLnBrk="1" hangingPunct="1">
              <a:buFontTx/>
              <a:buNone/>
            </a:pPr>
            <a:r>
              <a:rPr lang="ru-RU" sz="2400" smtClean="0"/>
              <a:t>                        </a:t>
            </a:r>
            <a:endParaRPr lang="ru-RU" smtClean="0"/>
          </a:p>
        </p:txBody>
      </p:sp>
      <p:sp>
        <p:nvSpPr>
          <p:cNvPr id="32772" name="Oval 8"/>
          <p:cNvSpPr>
            <a:spLocks noChangeArrowheads="1"/>
          </p:cNvSpPr>
          <p:nvPr/>
        </p:nvSpPr>
        <p:spPr bwMode="auto">
          <a:xfrm>
            <a:off x="2268538" y="4149725"/>
            <a:ext cx="4392612" cy="1439863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CC00CC"/>
                </a:solidFill>
              </a:rPr>
              <a:t>Типы кристаллических </a:t>
            </a:r>
          </a:p>
          <a:p>
            <a:pPr algn="ctr"/>
            <a:r>
              <a:rPr lang="ru-RU" sz="2800">
                <a:solidFill>
                  <a:srgbClr val="CC00CC"/>
                </a:solidFill>
              </a:rPr>
              <a:t>решеток</a:t>
            </a: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0" y="3213100"/>
            <a:ext cx="2916238" cy="10795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0000FF"/>
                </a:solidFill>
              </a:rPr>
              <a:t>ИОННАЯ</a:t>
            </a:r>
          </a:p>
        </p:txBody>
      </p:sp>
      <p:sp>
        <p:nvSpPr>
          <p:cNvPr id="32774" name="Oval 11"/>
          <p:cNvSpPr>
            <a:spLocks noChangeArrowheads="1"/>
          </p:cNvSpPr>
          <p:nvPr/>
        </p:nvSpPr>
        <p:spPr bwMode="auto">
          <a:xfrm>
            <a:off x="0" y="5445125"/>
            <a:ext cx="2952750" cy="10795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0000FF"/>
                </a:solidFill>
              </a:rPr>
              <a:t>МЕТАЛЛИЧЕСКАЯ</a:t>
            </a:r>
          </a:p>
        </p:txBody>
      </p:sp>
      <p:sp>
        <p:nvSpPr>
          <p:cNvPr id="32775" name="Oval 14"/>
          <p:cNvSpPr>
            <a:spLocks noChangeArrowheads="1"/>
          </p:cNvSpPr>
          <p:nvPr/>
        </p:nvSpPr>
        <p:spPr bwMode="auto">
          <a:xfrm>
            <a:off x="6227763" y="3141663"/>
            <a:ext cx="2916237" cy="119697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0000FF"/>
                </a:solidFill>
              </a:rPr>
              <a:t>МОЛЕКУЛЯРНАЯ</a:t>
            </a:r>
          </a:p>
        </p:txBody>
      </p:sp>
      <p:sp>
        <p:nvSpPr>
          <p:cNvPr id="32776" name="Oval 15"/>
          <p:cNvSpPr>
            <a:spLocks noChangeArrowheads="1"/>
          </p:cNvSpPr>
          <p:nvPr/>
        </p:nvSpPr>
        <p:spPr bwMode="auto">
          <a:xfrm>
            <a:off x="6443663" y="5373688"/>
            <a:ext cx="2592387" cy="122555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0000FF"/>
                </a:solidFill>
              </a:rPr>
              <a:t>АТОМНАЯ</a:t>
            </a:r>
          </a:p>
        </p:txBody>
      </p:sp>
      <p:sp>
        <p:nvSpPr>
          <p:cNvPr id="32777" name="Text Box 36"/>
          <p:cNvSpPr txBox="1">
            <a:spLocks noChangeArrowheads="1"/>
          </p:cNvSpPr>
          <p:nvPr/>
        </p:nvSpPr>
        <p:spPr bwMode="auto">
          <a:xfrm>
            <a:off x="2232025" y="3429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8" name="Line 40"/>
          <p:cNvSpPr>
            <a:spLocks noChangeShapeType="1"/>
          </p:cNvSpPr>
          <p:nvPr/>
        </p:nvSpPr>
        <p:spPr bwMode="auto">
          <a:xfrm flipH="1" flipV="1">
            <a:off x="971550" y="4292600"/>
            <a:ext cx="1296988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779" name="Line 41"/>
          <p:cNvSpPr>
            <a:spLocks noChangeShapeType="1"/>
          </p:cNvSpPr>
          <p:nvPr/>
        </p:nvSpPr>
        <p:spPr bwMode="auto">
          <a:xfrm flipH="1">
            <a:off x="971550" y="4868863"/>
            <a:ext cx="129698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780" name="Line 42"/>
          <p:cNvSpPr>
            <a:spLocks noChangeShapeType="1"/>
          </p:cNvSpPr>
          <p:nvPr/>
        </p:nvSpPr>
        <p:spPr bwMode="auto">
          <a:xfrm flipV="1">
            <a:off x="6659563" y="4292600"/>
            <a:ext cx="144145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781" name="Line 44"/>
          <p:cNvSpPr>
            <a:spLocks noChangeShapeType="1"/>
          </p:cNvSpPr>
          <p:nvPr/>
        </p:nvSpPr>
        <p:spPr bwMode="auto">
          <a:xfrm>
            <a:off x="6659563" y="4797425"/>
            <a:ext cx="144145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239000" cy="692150"/>
          </a:xfrm>
          <a:ln w="19050">
            <a:solidFill>
              <a:srgbClr val="0000FF"/>
            </a:solidFill>
          </a:ln>
        </p:spPr>
        <p:txBody>
          <a:bodyPr/>
          <a:lstStyle/>
          <a:p>
            <a:pPr eaLnBrk="1" hangingPunct="1"/>
            <a:r>
              <a:rPr lang="ru-RU" sz="2800" smtClean="0"/>
              <a:t>Типы кристаллических решеток</a:t>
            </a:r>
          </a:p>
        </p:txBody>
      </p:sp>
      <p:sp>
        <p:nvSpPr>
          <p:cNvPr id="33795" name="Text Box 30"/>
          <p:cNvSpPr txBox="1">
            <a:spLocks noChangeArrowheads="1"/>
          </p:cNvSpPr>
          <p:nvPr/>
        </p:nvSpPr>
        <p:spPr bwMode="auto">
          <a:xfrm>
            <a:off x="158750" y="8048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800"/>
          </a:p>
        </p:txBody>
      </p:sp>
      <p:sp>
        <p:nvSpPr>
          <p:cNvPr id="33796" name="Text Box 31"/>
          <p:cNvSpPr txBox="1">
            <a:spLocks noChangeArrowheads="1"/>
          </p:cNvSpPr>
          <p:nvPr/>
        </p:nvSpPr>
        <p:spPr bwMode="auto">
          <a:xfrm>
            <a:off x="4551363" y="855663"/>
            <a:ext cx="2476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66"/>
                </a:solidFill>
              </a:rPr>
              <a:t>Металлическая</a:t>
            </a:r>
            <a:r>
              <a:rPr lang="en-US">
                <a:solidFill>
                  <a:srgbClr val="FF0066"/>
                </a:solidFill>
              </a:rPr>
              <a:t> </a:t>
            </a:r>
            <a:endParaRPr lang="ru-RU">
              <a:solidFill>
                <a:srgbClr val="FF0066"/>
              </a:solidFill>
            </a:endParaRPr>
          </a:p>
        </p:txBody>
      </p:sp>
      <p:pic>
        <p:nvPicPr>
          <p:cNvPr id="33797" name="Picture 32" descr="kub-peredaet-formu-kristallov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437063"/>
            <a:ext cx="2843213" cy="2420937"/>
          </a:xfrm>
        </p:spPr>
      </p:pic>
      <p:pic>
        <p:nvPicPr>
          <p:cNvPr id="33798" name="Picture 35" descr="Clipboard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284321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Text Box 36"/>
          <p:cNvSpPr txBox="1">
            <a:spLocks noChangeArrowheads="1"/>
          </p:cNvSpPr>
          <p:nvPr/>
        </p:nvSpPr>
        <p:spPr bwMode="auto">
          <a:xfrm>
            <a:off x="0" y="836613"/>
            <a:ext cx="16049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 b="1"/>
          </a:p>
        </p:txBody>
      </p:sp>
      <p:sp>
        <p:nvSpPr>
          <p:cNvPr id="33800" name="Text Box 38"/>
          <p:cNvSpPr txBox="1">
            <a:spLocks noChangeArrowheads="1"/>
          </p:cNvSpPr>
          <p:nvPr/>
        </p:nvSpPr>
        <p:spPr bwMode="auto">
          <a:xfrm>
            <a:off x="87313" y="784225"/>
            <a:ext cx="34337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66"/>
                </a:solidFill>
              </a:rPr>
              <a:t>Ионная </a:t>
            </a:r>
            <a:r>
              <a:rPr lang="ru-RU"/>
              <a:t>(</a:t>
            </a:r>
            <a:r>
              <a:rPr lang="ru-RU" sz="2000"/>
              <a:t>например,К</a:t>
            </a:r>
            <a:r>
              <a:rPr lang="ru-RU" sz="1400"/>
              <a:t>2</a:t>
            </a:r>
            <a:r>
              <a:rPr lang="ru-RU" sz="2000"/>
              <a:t>СО</a:t>
            </a:r>
            <a:r>
              <a:rPr lang="ru-RU" sz="1400"/>
              <a:t>3,</a:t>
            </a:r>
          </a:p>
          <a:p>
            <a:r>
              <a:rPr lang="en-US" sz="2000"/>
              <a:t>NaOH</a:t>
            </a:r>
            <a:r>
              <a:rPr lang="ru-RU" sz="2000"/>
              <a:t>,СаО,</a:t>
            </a:r>
            <a:r>
              <a:rPr lang="en-US" sz="2000"/>
              <a:t>NH</a:t>
            </a:r>
            <a:r>
              <a:rPr lang="en-US" sz="1400"/>
              <a:t>4</a:t>
            </a:r>
            <a:r>
              <a:rPr lang="en-US" sz="2000"/>
              <a:t>Cl)</a:t>
            </a:r>
            <a:r>
              <a:rPr lang="ru-RU" sz="2000"/>
              <a:t>.</a:t>
            </a:r>
          </a:p>
          <a:p>
            <a:endParaRPr lang="ru-RU" sz="2000"/>
          </a:p>
        </p:txBody>
      </p:sp>
      <p:sp>
        <p:nvSpPr>
          <p:cNvPr id="33801" name="Line 42"/>
          <p:cNvSpPr>
            <a:spLocks noChangeShapeType="1"/>
          </p:cNvSpPr>
          <p:nvPr/>
        </p:nvSpPr>
        <p:spPr bwMode="auto">
          <a:xfrm>
            <a:off x="4284663" y="692150"/>
            <a:ext cx="71437" cy="616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3802" name="Picture 43" descr="copper_wire_spoo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941888"/>
            <a:ext cx="2376488" cy="19161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803" name="Picture 44" descr="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6100" y="3068638"/>
            <a:ext cx="2736850" cy="1800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3804" name="Text Box 47"/>
          <p:cNvSpPr txBox="1">
            <a:spLocks noChangeArrowheads="1"/>
          </p:cNvSpPr>
          <p:nvPr/>
        </p:nvSpPr>
        <p:spPr bwMode="auto">
          <a:xfrm>
            <a:off x="6927850" y="928688"/>
            <a:ext cx="13033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(</a:t>
            </a:r>
            <a:r>
              <a:rPr lang="ru-RU" sz="1800"/>
              <a:t>например</a:t>
            </a:r>
          </a:p>
          <a:p>
            <a:endParaRPr lang="ru-RU" sz="1800"/>
          </a:p>
        </p:txBody>
      </p:sp>
      <p:sp>
        <p:nvSpPr>
          <p:cNvPr id="33805" name="Text Box 48"/>
          <p:cNvSpPr txBox="1">
            <a:spLocks noChangeArrowheads="1"/>
          </p:cNvSpPr>
          <p:nvPr/>
        </p:nvSpPr>
        <p:spPr bwMode="auto">
          <a:xfrm>
            <a:off x="7720013" y="8572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  </a:t>
            </a:r>
            <a:endParaRPr lang="ru-RU" sz="1800"/>
          </a:p>
        </p:txBody>
      </p:sp>
      <p:sp>
        <p:nvSpPr>
          <p:cNvPr id="33806" name="Text Box 49"/>
          <p:cNvSpPr txBox="1">
            <a:spLocks noChangeArrowheads="1"/>
          </p:cNvSpPr>
          <p:nvPr/>
        </p:nvSpPr>
        <p:spPr bwMode="auto">
          <a:xfrm>
            <a:off x="4335463" y="1190625"/>
            <a:ext cx="3790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Cu </a:t>
            </a:r>
            <a:r>
              <a:rPr lang="ru-RU" sz="2000"/>
              <a:t>,</a:t>
            </a:r>
            <a:r>
              <a:rPr lang="en-US" sz="2000"/>
              <a:t>Na</a:t>
            </a:r>
            <a:r>
              <a:rPr lang="ru-RU" sz="2000"/>
              <a:t>,дюралюминий ,бронза)</a:t>
            </a:r>
          </a:p>
        </p:txBody>
      </p:sp>
      <p:sp>
        <p:nvSpPr>
          <p:cNvPr id="33807" name="Text Box 51"/>
          <p:cNvSpPr txBox="1">
            <a:spLocks noChangeArrowheads="1"/>
          </p:cNvSpPr>
          <p:nvPr/>
        </p:nvSpPr>
        <p:spPr bwMode="auto">
          <a:xfrm>
            <a:off x="2771775" y="2565400"/>
            <a:ext cx="1498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/>
              <a:t>Модель</a:t>
            </a:r>
          </a:p>
          <a:p>
            <a:r>
              <a:rPr lang="ru-RU" sz="1800"/>
              <a:t>кристалли-</a:t>
            </a:r>
          </a:p>
          <a:p>
            <a:r>
              <a:rPr lang="ru-RU" sz="1800"/>
              <a:t>ческой ре- </a:t>
            </a:r>
          </a:p>
          <a:p>
            <a:r>
              <a:rPr lang="ru-RU" sz="1800"/>
              <a:t>шетки </a:t>
            </a:r>
            <a:r>
              <a:rPr lang="en-US" sz="1800"/>
              <a:t>NaCl</a:t>
            </a:r>
            <a:r>
              <a:rPr lang="ru-RU" sz="1800"/>
              <a:t>.</a:t>
            </a:r>
          </a:p>
        </p:txBody>
      </p:sp>
      <p:sp>
        <p:nvSpPr>
          <p:cNvPr id="33808" name="Text Box 52"/>
          <p:cNvSpPr txBox="1">
            <a:spLocks noChangeArrowheads="1"/>
          </p:cNvSpPr>
          <p:nvPr/>
        </p:nvSpPr>
        <p:spPr bwMode="auto">
          <a:xfrm>
            <a:off x="2843213" y="5013325"/>
            <a:ext cx="1574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Кристаллы</a:t>
            </a:r>
          </a:p>
          <a:p>
            <a:r>
              <a:rPr lang="en-US" sz="1800"/>
              <a:t>NaCl(</a:t>
            </a:r>
            <a:r>
              <a:rPr lang="ru-RU" sz="1800"/>
              <a:t>пова-</a:t>
            </a:r>
          </a:p>
          <a:p>
            <a:r>
              <a:rPr lang="ru-RU" sz="1800"/>
              <a:t>ренной соли.</a:t>
            </a:r>
          </a:p>
        </p:txBody>
      </p:sp>
      <p:sp>
        <p:nvSpPr>
          <p:cNvPr id="33809" name="Text Box 53"/>
          <p:cNvSpPr txBox="1">
            <a:spLocks noChangeArrowheads="1"/>
          </p:cNvSpPr>
          <p:nvPr/>
        </p:nvSpPr>
        <p:spPr bwMode="auto">
          <a:xfrm>
            <a:off x="7524750" y="2997200"/>
            <a:ext cx="16192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/>
              <a:t>Модель </a:t>
            </a:r>
          </a:p>
          <a:p>
            <a:r>
              <a:rPr lang="ru-RU" sz="1800"/>
              <a:t>кристал-</a:t>
            </a:r>
          </a:p>
          <a:p>
            <a:r>
              <a:rPr lang="ru-RU" sz="1800"/>
              <a:t>лической</a:t>
            </a:r>
          </a:p>
          <a:p>
            <a:r>
              <a:rPr lang="ru-RU" sz="1800"/>
              <a:t>решетки </a:t>
            </a:r>
          </a:p>
          <a:p>
            <a:r>
              <a:rPr lang="ru-RU" sz="1800"/>
              <a:t>меди.</a:t>
            </a:r>
          </a:p>
        </p:txBody>
      </p:sp>
      <p:sp>
        <p:nvSpPr>
          <p:cNvPr id="33810" name="Text Box 54"/>
          <p:cNvSpPr txBox="1">
            <a:spLocks noChangeArrowheads="1"/>
          </p:cNvSpPr>
          <p:nvPr/>
        </p:nvSpPr>
        <p:spPr bwMode="auto">
          <a:xfrm>
            <a:off x="7667625" y="5373688"/>
            <a:ext cx="1171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Медная </a:t>
            </a:r>
          </a:p>
          <a:p>
            <a:r>
              <a:rPr lang="ru-RU" sz="1800"/>
              <a:t>проволка</a:t>
            </a:r>
          </a:p>
        </p:txBody>
      </p:sp>
      <p:sp>
        <p:nvSpPr>
          <p:cNvPr id="33811" name="Oval 55"/>
          <p:cNvSpPr>
            <a:spLocks noChangeArrowheads="1"/>
          </p:cNvSpPr>
          <p:nvPr/>
        </p:nvSpPr>
        <p:spPr bwMode="auto">
          <a:xfrm>
            <a:off x="4356100" y="1700213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/>
              <a:t>+</a:t>
            </a:r>
          </a:p>
        </p:txBody>
      </p:sp>
      <p:sp>
        <p:nvSpPr>
          <p:cNvPr id="33812" name="Oval 56"/>
          <p:cNvSpPr>
            <a:spLocks noChangeArrowheads="1"/>
          </p:cNvSpPr>
          <p:nvPr/>
        </p:nvSpPr>
        <p:spPr bwMode="auto">
          <a:xfrm>
            <a:off x="4356100" y="2133600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13" name="Oval 57"/>
          <p:cNvSpPr>
            <a:spLocks noChangeArrowheads="1"/>
          </p:cNvSpPr>
          <p:nvPr/>
        </p:nvSpPr>
        <p:spPr bwMode="auto">
          <a:xfrm>
            <a:off x="4859338" y="2133600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/>
              <a:t>+</a:t>
            </a:r>
          </a:p>
        </p:txBody>
      </p:sp>
      <p:sp>
        <p:nvSpPr>
          <p:cNvPr id="33814" name="Oval 58"/>
          <p:cNvSpPr>
            <a:spLocks noChangeArrowheads="1"/>
          </p:cNvSpPr>
          <p:nvPr/>
        </p:nvSpPr>
        <p:spPr bwMode="auto">
          <a:xfrm>
            <a:off x="4356100" y="2565400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/>
              <a:t>+</a:t>
            </a:r>
          </a:p>
        </p:txBody>
      </p:sp>
      <p:sp>
        <p:nvSpPr>
          <p:cNvPr id="33815" name="Oval 59"/>
          <p:cNvSpPr>
            <a:spLocks noChangeArrowheads="1"/>
          </p:cNvSpPr>
          <p:nvPr/>
        </p:nvSpPr>
        <p:spPr bwMode="auto">
          <a:xfrm>
            <a:off x="4859338" y="1700213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/>
              <a:t>+</a:t>
            </a:r>
          </a:p>
        </p:txBody>
      </p:sp>
      <p:sp>
        <p:nvSpPr>
          <p:cNvPr id="33816" name="Oval 61"/>
          <p:cNvSpPr>
            <a:spLocks noChangeArrowheads="1"/>
          </p:cNvSpPr>
          <p:nvPr/>
        </p:nvSpPr>
        <p:spPr bwMode="auto">
          <a:xfrm>
            <a:off x="5364163" y="1700213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/>
              <a:t>+</a:t>
            </a:r>
          </a:p>
        </p:txBody>
      </p:sp>
      <p:sp>
        <p:nvSpPr>
          <p:cNvPr id="33817" name="Oval 62"/>
          <p:cNvSpPr>
            <a:spLocks noChangeArrowheads="1"/>
          </p:cNvSpPr>
          <p:nvPr/>
        </p:nvSpPr>
        <p:spPr bwMode="auto">
          <a:xfrm>
            <a:off x="4859338" y="2565400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18" name="Oval 63"/>
          <p:cNvSpPr>
            <a:spLocks noChangeArrowheads="1"/>
          </p:cNvSpPr>
          <p:nvPr/>
        </p:nvSpPr>
        <p:spPr bwMode="auto">
          <a:xfrm>
            <a:off x="5364163" y="2133600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19" name="Oval 64"/>
          <p:cNvSpPr>
            <a:spLocks noChangeArrowheads="1"/>
          </p:cNvSpPr>
          <p:nvPr/>
        </p:nvSpPr>
        <p:spPr bwMode="auto">
          <a:xfrm>
            <a:off x="5364163" y="2565400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/>
              <a:t>+</a:t>
            </a:r>
          </a:p>
        </p:txBody>
      </p:sp>
      <p:sp>
        <p:nvSpPr>
          <p:cNvPr id="33820" name="Oval 67"/>
          <p:cNvSpPr>
            <a:spLocks noChangeArrowheads="1"/>
          </p:cNvSpPr>
          <p:nvPr/>
        </p:nvSpPr>
        <p:spPr bwMode="auto">
          <a:xfrm>
            <a:off x="4787900" y="1989138"/>
            <a:ext cx="71438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1" name="Oval 68"/>
          <p:cNvSpPr>
            <a:spLocks noChangeArrowheads="1"/>
          </p:cNvSpPr>
          <p:nvPr/>
        </p:nvSpPr>
        <p:spPr bwMode="auto">
          <a:xfrm>
            <a:off x="5148263" y="2349500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2" name="Oval 69"/>
          <p:cNvSpPr>
            <a:spLocks noChangeArrowheads="1"/>
          </p:cNvSpPr>
          <p:nvPr/>
        </p:nvSpPr>
        <p:spPr bwMode="auto">
          <a:xfrm>
            <a:off x="4643438" y="263683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3" name="Oval 70"/>
          <p:cNvSpPr>
            <a:spLocks noChangeArrowheads="1"/>
          </p:cNvSpPr>
          <p:nvPr/>
        </p:nvSpPr>
        <p:spPr bwMode="auto">
          <a:xfrm>
            <a:off x="5148263" y="184467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4" name="Oval 71"/>
          <p:cNvSpPr>
            <a:spLocks noChangeArrowheads="1"/>
          </p:cNvSpPr>
          <p:nvPr/>
        </p:nvSpPr>
        <p:spPr bwMode="auto">
          <a:xfrm>
            <a:off x="5435600" y="1989138"/>
            <a:ext cx="71438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5" name="Oval 72"/>
          <p:cNvSpPr>
            <a:spLocks noChangeArrowheads="1"/>
          </p:cNvSpPr>
          <p:nvPr/>
        </p:nvSpPr>
        <p:spPr bwMode="auto">
          <a:xfrm>
            <a:off x="4643438" y="2349500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6" name="Oval 73"/>
          <p:cNvSpPr>
            <a:spLocks noChangeArrowheads="1"/>
          </p:cNvSpPr>
          <p:nvPr/>
        </p:nvSpPr>
        <p:spPr bwMode="auto">
          <a:xfrm>
            <a:off x="5508625" y="2420938"/>
            <a:ext cx="71438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7" name="Oval 74"/>
          <p:cNvSpPr>
            <a:spLocks noChangeArrowheads="1"/>
          </p:cNvSpPr>
          <p:nvPr/>
        </p:nvSpPr>
        <p:spPr bwMode="auto">
          <a:xfrm>
            <a:off x="5148263" y="270827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8" name="Oval 75"/>
          <p:cNvSpPr>
            <a:spLocks noChangeArrowheads="1"/>
          </p:cNvSpPr>
          <p:nvPr/>
        </p:nvSpPr>
        <p:spPr bwMode="auto">
          <a:xfrm>
            <a:off x="4500563" y="1989138"/>
            <a:ext cx="73025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29" name="Text Box 81"/>
          <p:cNvSpPr txBox="1">
            <a:spLocks noChangeArrowheads="1"/>
          </p:cNvSpPr>
          <p:nvPr/>
        </p:nvSpPr>
        <p:spPr bwMode="auto">
          <a:xfrm>
            <a:off x="5795963" y="1700213"/>
            <a:ext cx="2520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FF"/>
                </a:solidFill>
              </a:rPr>
              <a:t>Атом –ионы(временно)</a:t>
            </a:r>
          </a:p>
        </p:txBody>
      </p:sp>
      <p:sp>
        <p:nvSpPr>
          <p:cNvPr id="33830" name="Text Box 82"/>
          <p:cNvSpPr txBox="1">
            <a:spLocks noChangeArrowheads="1"/>
          </p:cNvSpPr>
          <p:nvPr/>
        </p:nvSpPr>
        <p:spPr bwMode="auto">
          <a:xfrm>
            <a:off x="5651500" y="20605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33831" name="Text Box 84"/>
          <p:cNvSpPr txBox="1">
            <a:spLocks noChangeArrowheads="1"/>
          </p:cNvSpPr>
          <p:nvPr/>
        </p:nvSpPr>
        <p:spPr bwMode="auto">
          <a:xfrm>
            <a:off x="5940425" y="2060575"/>
            <a:ext cx="204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rgbClr val="0000FF"/>
                </a:solidFill>
              </a:rPr>
              <a:t>Нейральные атомы</a:t>
            </a:r>
          </a:p>
        </p:txBody>
      </p:sp>
      <p:sp>
        <p:nvSpPr>
          <p:cNvPr id="33832" name="Oval 85"/>
          <p:cNvSpPr>
            <a:spLocks noChangeArrowheads="1"/>
          </p:cNvSpPr>
          <p:nvPr/>
        </p:nvSpPr>
        <p:spPr bwMode="auto">
          <a:xfrm>
            <a:off x="5651500" y="2636838"/>
            <a:ext cx="71438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33833" name="Text Box 86"/>
          <p:cNvSpPr txBox="1">
            <a:spLocks noChangeArrowheads="1"/>
          </p:cNvSpPr>
          <p:nvPr/>
        </p:nvSpPr>
        <p:spPr bwMode="auto">
          <a:xfrm>
            <a:off x="5867400" y="2349500"/>
            <a:ext cx="23288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rgbClr val="0000FF"/>
                </a:solidFill>
              </a:rPr>
              <a:t>Свободные электроны</a:t>
            </a:r>
          </a:p>
          <a:p>
            <a:r>
              <a:rPr lang="ru-RU" sz="1600">
                <a:solidFill>
                  <a:srgbClr val="0000FF"/>
                </a:solidFill>
              </a:rPr>
              <a:t>(элктронный газ)</a:t>
            </a:r>
          </a:p>
        </p:txBody>
      </p:sp>
      <p:sp>
        <p:nvSpPr>
          <p:cNvPr id="33834" name="Line 91"/>
          <p:cNvSpPr>
            <a:spLocks noChangeShapeType="1"/>
          </p:cNvSpPr>
          <p:nvPr/>
        </p:nvSpPr>
        <p:spPr bwMode="auto">
          <a:xfrm flipH="1">
            <a:off x="5580063" y="184467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35" name="Line 92"/>
          <p:cNvSpPr>
            <a:spLocks noChangeShapeType="1"/>
          </p:cNvSpPr>
          <p:nvPr/>
        </p:nvSpPr>
        <p:spPr bwMode="auto">
          <a:xfrm flipH="1">
            <a:off x="5580063" y="22050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36" name="Line 96"/>
          <p:cNvSpPr>
            <a:spLocks noChangeShapeType="1"/>
          </p:cNvSpPr>
          <p:nvPr/>
        </p:nvSpPr>
        <p:spPr bwMode="auto">
          <a:xfrm flipH="1">
            <a:off x="5724525" y="2636838"/>
            <a:ext cx="21590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37" name="Line 97"/>
          <p:cNvSpPr>
            <a:spLocks noChangeShapeType="1"/>
          </p:cNvSpPr>
          <p:nvPr/>
        </p:nvSpPr>
        <p:spPr bwMode="auto">
          <a:xfrm flipH="1" flipV="1">
            <a:off x="5580063" y="2492375"/>
            <a:ext cx="3603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38" name="Text Box 98"/>
          <p:cNvSpPr txBox="1">
            <a:spLocks noChangeArrowheads="1"/>
          </p:cNvSpPr>
          <p:nvPr/>
        </p:nvSpPr>
        <p:spPr bwMode="auto">
          <a:xfrm>
            <a:off x="7308850" y="21336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29600" cy="660400"/>
          </a:xfrm>
          <a:ln w="19050">
            <a:solidFill>
              <a:srgbClr val="0000FF"/>
            </a:solidFill>
          </a:ln>
        </p:spPr>
        <p:txBody>
          <a:bodyPr/>
          <a:lstStyle/>
          <a:p>
            <a:pPr eaLnBrk="1" hangingPunct="1"/>
            <a:r>
              <a:rPr lang="ru-RU" sz="3600" smtClean="0"/>
              <a:t>Типы кристаллических решеток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8172450" cy="5805487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FF0066"/>
                </a:solidFill>
              </a:rPr>
              <a:t>Молекулярная</a:t>
            </a:r>
            <a:r>
              <a:rPr lang="ru-RU" sz="2400" smtClean="0"/>
              <a:t>(например,</a:t>
            </a:r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0" y="1412875"/>
            <a:ext cx="3995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О</a:t>
            </a:r>
            <a:r>
              <a:rPr lang="ru-RU" sz="1600"/>
              <a:t>2</a:t>
            </a:r>
            <a:r>
              <a:rPr lang="ru-RU" sz="2000"/>
              <a:t>  ,Н </a:t>
            </a:r>
            <a:r>
              <a:rPr lang="ru-RU" sz="1600"/>
              <a:t>2</a:t>
            </a:r>
            <a:r>
              <a:rPr lang="ru-RU" sz="2000"/>
              <a:t>О ,</a:t>
            </a:r>
            <a:r>
              <a:rPr lang="en-US" sz="2000"/>
              <a:t>S</a:t>
            </a:r>
            <a:r>
              <a:rPr lang="ru-RU" sz="2000"/>
              <a:t>,глюкоза)</a:t>
            </a:r>
          </a:p>
        </p:txBody>
      </p:sp>
      <p:pic>
        <p:nvPicPr>
          <p:cNvPr id="34821" name="Picture 8" descr="модель 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675"/>
            <a:ext cx="2916238" cy="2520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822" name="Picture 11" descr="catalog_15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8500"/>
            <a:ext cx="2916238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3" name="Text Box 12"/>
          <p:cNvSpPr txBox="1">
            <a:spLocks noChangeArrowheads="1"/>
          </p:cNvSpPr>
          <p:nvPr/>
        </p:nvSpPr>
        <p:spPr bwMode="auto">
          <a:xfrm>
            <a:off x="2916238" y="1916113"/>
            <a:ext cx="12954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/>
              <a:t>Модель кристал-</a:t>
            </a:r>
          </a:p>
          <a:p>
            <a:r>
              <a:rPr lang="ru-RU" sz="1800"/>
              <a:t>лической</a:t>
            </a:r>
          </a:p>
          <a:p>
            <a:r>
              <a:rPr lang="ru-RU" sz="1800"/>
              <a:t>решетки </a:t>
            </a:r>
          </a:p>
          <a:p>
            <a:r>
              <a:rPr lang="ru-RU" sz="1800"/>
              <a:t>йода.</a:t>
            </a:r>
          </a:p>
        </p:txBody>
      </p:sp>
      <p:sp>
        <p:nvSpPr>
          <p:cNvPr id="34824" name="Text Box 14"/>
          <p:cNvSpPr txBox="1">
            <a:spLocks noChangeArrowheads="1"/>
          </p:cNvSpPr>
          <p:nvPr/>
        </p:nvSpPr>
        <p:spPr bwMode="auto">
          <a:xfrm>
            <a:off x="3132138" y="4437063"/>
            <a:ext cx="1127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Кристал-</a:t>
            </a:r>
          </a:p>
          <a:p>
            <a:r>
              <a:rPr lang="ru-RU" sz="1800"/>
              <a:t>лы йода</a:t>
            </a:r>
          </a:p>
        </p:txBody>
      </p:sp>
      <p:sp>
        <p:nvSpPr>
          <p:cNvPr id="34825" name="Text Box 17"/>
          <p:cNvSpPr txBox="1">
            <a:spLocks noChangeArrowheads="1"/>
          </p:cNvSpPr>
          <p:nvPr/>
        </p:nvSpPr>
        <p:spPr bwMode="auto">
          <a:xfrm>
            <a:off x="4427538" y="1125538"/>
            <a:ext cx="367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66"/>
                </a:solidFill>
              </a:rPr>
              <a:t>Атомная</a:t>
            </a:r>
            <a:r>
              <a:rPr lang="ru-RU" sz="1800">
                <a:solidFill>
                  <a:srgbClr val="FF0066"/>
                </a:solidFill>
              </a:rPr>
              <a:t>(</a:t>
            </a:r>
            <a:r>
              <a:rPr lang="ru-RU" sz="2000"/>
              <a:t>С</a:t>
            </a:r>
            <a:r>
              <a:rPr lang="ru-RU" sz="1800"/>
              <a:t>,</a:t>
            </a:r>
            <a:r>
              <a:rPr lang="en-US" sz="2000"/>
              <a:t>Si</a:t>
            </a:r>
            <a:r>
              <a:rPr lang="ru-RU" sz="2000"/>
              <a:t>,</a:t>
            </a:r>
            <a:r>
              <a:rPr lang="en-US" sz="2000"/>
              <a:t>Al</a:t>
            </a:r>
            <a:r>
              <a:rPr lang="en-US" sz="1600"/>
              <a:t>2</a:t>
            </a:r>
            <a:r>
              <a:rPr lang="en-US" sz="2000"/>
              <a:t>O</a:t>
            </a:r>
            <a:r>
              <a:rPr lang="en-US" sz="1600"/>
              <a:t>3</a:t>
            </a:r>
            <a:r>
              <a:rPr lang="ru-RU" sz="1600"/>
              <a:t>,</a:t>
            </a:r>
            <a:r>
              <a:rPr lang="en-US" sz="2000"/>
              <a:t>SiO</a:t>
            </a:r>
            <a:r>
              <a:rPr lang="en-US" sz="1600"/>
              <a:t>2</a:t>
            </a:r>
            <a:r>
              <a:rPr lang="en-US" sz="2000"/>
              <a:t>)</a:t>
            </a:r>
            <a:endParaRPr lang="ru-RU"/>
          </a:p>
        </p:txBody>
      </p:sp>
      <p:pic>
        <p:nvPicPr>
          <p:cNvPr id="34826" name="Picture 18" descr="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1773238"/>
            <a:ext cx="4679950" cy="2592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827" name="Picture 19" descr="1280018094_diamo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538" y="4797425"/>
            <a:ext cx="230505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8" name="Picture 22" descr="300_large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488" y="4797425"/>
            <a:ext cx="2195512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9" name="Text Box 24"/>
          <p:cNvSpPr txBox="1">
            <a:spLocks noChangeArrowheads="1"/>
          </p:cNvSpPr>
          <p:nvPr/>
        </p:nvSpPr>
        <p:spPr bwMode="auto">
          <a:xfrm>
            <a:off x="4787900" y="4365625"/>
            <a:ext cx="3433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     Алмаз                       Графит</a:t>
            </a:r>
          </a:p>
        </p:txBody>
      </p:sp>
      <p:sp>
        <p:nvSpPr>
          <p:cNvPr id="34830" name="Line 25"/>
          <p:cNvSpPr>
            <a:spLocks noChangeShapeType="1"/>
          </p:cNvSpPr>
          <p:nvPr/>
        </p:nvSpPr>
        <p:spPr bwMode="auto">
          <a:xfrm>
            <a:off x="4211638" y="981075"/>
            <a:ext cx="144462" cy="587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Заголовок 1"/>
          <p:cNvPicPr>
            <a:picLocks noGrp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0"/>
            <a:ext cx="8208962" cy="1052513"/>
          </a:xfrm>
          <a:ln w="19050">
            <a:solidFill>
              <a:srgbClr val="CC00CC"/>
            </a:solidFill>
          </a:ln>
        </p:spPr>
      </p:pic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0" y="1341438"/>
            <a:ext cx="9144000" cy="5516562"/>
          </a:xfrm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/>
            <a:r>
              <a:rPr lang="ru-RU" sz="2800" smtClean="0"/>
              <a:t>1)Обобщить сведения о различных видах химических связей и типах кристаллических решеток.</a:t>
            </a:r>
          </a:p>
          <a:p>
            <a:pPr eaLnBrk="1" hangingPunct="1"/>
            <a:r>
              <a:rPr lang="ru-RU" sz="2800" smtClean="0"/>
              <a:t>2)Повторить схемы образования веществ с разными видами связей.</a:t>
            </a:r>
          </a:p>
          <a:p>
            <a:pPr eaLnBrk="1" hangingPunct="1"/>
            <a:r>
              <a:rPr lang="ru-RU" sz="2800" smtClean="0"/>
              <a:t>3)Продолжить формирование умения записывать их на примерах.</a:t>
            </a:r>
          </a:p>
          <a:p>
            <a:pPr eaLnBrk="1" hangingPunct="1"/>
            <a:r>
              <a:rPr lang="ru-RU" sz="2800" smtClean="0"/>
              <a:t>4)Сравнить разные виды химических связей.</a:t>
            </a:r>
          </a:p>
          <a:p>
            <a:pPr eaLnBrk="1" hangingPunct="1"/>
            <a:r>
              <a:rPr lang="ru-RU" sz="2800" smtClean="0"/>
              <a:t>5)Выявить зависимость свойств веществ от типов кристаллических  решеток.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5"/>
          <p:cNvSpPr txBox="1">
            <a:spLocks noChangeArrowheads="1"/>
          </p:cNvSpPr>
          <p:nvPr/>
        </p:nvSpPr>
        <p:spPr bwMode="auto">
          <a:xfrm>
            <a:off x="15875" y="63500"/>
            <a:ext cx="81629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66"/>
                </a:solidFill>
              </a:rPr>
              <a:t>Задание 7:</a:t>
            </a:r>
            <a:r>
              <a:rPr lang="ru-RU"/>
              <a:t> </a:t>
            </a:r>
            <a:r>
              <a:rPr lang="ru-RU" u="sng"/>
              <a:t>Загадки.Отгадайте,о каких кристаллических </a:t>
            </a:r>
          </a:p>
          <a:p>
            <a:r>
              <a:rPr lang="ru-RU" u="sng"/>
              <a:t>решетках(к.р.) идет речь</a:t>
            </a:r>
            <a:r>
              <a:rPr lang="ru-RU"/>
              <a:t>?</a:t>
            </a:r>
          </a:p>
        </p:txBody>
      </p:sp>
      <p:sp>
        <p:nvSpPr>
          <p:cNvPr id="35843" name="Text Box 6"/>
          <p:cNvSpPr txBox="1">
            <a:spLocks noChangeArrowheads="1"/>
          </p:cNvSpPr>
          <p:nvPr/>
        </p:nvSpPr>
        <p:spPr bwMode="auto">
          <a:xfrm>
            <a:off x="87313" y="7112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44" name="Text Box 7"/>
          <p:cNvSpPr txBox="1">
            <a:spLocks noChangeArrowheads="1"/>
          </p:cNvSpPr>
          <p:nvPr/>
        </p:nvSpPr>
        <p:spPr bwMode="auto">
          <a:xfrm>
            <a:off x="0" y="1052513"/>
            <a:ext cx="9144000" cy="5283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FF"/>
                </a:solidFill>
              </a:rPr>
              <a:t>1)И прочностью своей они свой горды-</a:t>
            </a:r>
          </a:p>
          <a:p>
            <a:r>
              <a:rPr lang="ru-RU" sz="2000">
                <a:solidFill>
                  <a:srgbClr val="0000FF"/>
                </a:solidFill>
              </a:rPr>
              <a:t>   Но только если рядом нет воды</a:t>
            </a:r>
            <a:r>
              <a:rPr lang="ru-RU" sz="2000"/>
              <a:t>.</a:t>
            </a:r>
          </a:p>
          <a:p>
            <a:r>
              <a:rPr lang="ru-RU" sz="2000"/>
              <a:t>2)Особи «газа» содержат немало</a:t>
            </a:r>
          </a:p>
          <a:p>
            <a:r>
              <a:rPr lang="ru-RU" sz="2000"/>
              <a:t>    кристаллы и слитки любого металла.</a:t>
            </a:r>
          </a:p>
          <a:p>
            <a:r>
              <a:rPr lang="ru-RU" sz="2000">
                <a:solidFill>
                  <a:srgbClr val="0000FF"/>
                </a:solidFill>
              </a:rPr>
              <a:t>3)Их толочь не надо в ступке-</a:t>
            </a:r>
          </a:p>
          <a:p>
            <a:r>
              <a:rPr lang="ru-RU" sz="2000">
                <a:solidFill>
                  <a:srgbClr val="0000FF"/>
                </a:solidFill>
              </a:rPr>
              <a:t>   Так кристаллы эти хрупки.</a:t>
            </a:r>
          </a:p>
          <a:p>
            <a:r>
              <a:rPr lang="ru-RU" sz="2000">
                <a:solidFill>
                  <a:srgbClr val="0000FF"/>
                </a:solidFill>
              </a:rPr>
              <a:t>   Чуть-чуть нагреваются,</a:t>
            </a:r>
          </a:p>
          <a:p>
            <a:r>
              <a:rPr lang="ru-RU" sz="2000">
                <a:solidFill>
                  <a:srgbClr val="0000FF"/>
                </a:solidFill>
              </a:rPr>
              <a:t>   И тотчас испаряются.</a:t>
            </a:r>
          </a:p>
          <a:p>
            <a:r>
              <a:rPr lang="ru-RU" sz="2000"/>
              <a:t>4)Был металл щелочной,</a:t>
            </a:r>
          </a:p>
          <a:p>
            <a:r>
              <a:rPr lang="ru-RU" sz="2000"/>
              <a:t>   Подружился он с газом.</a:t>
            </a:r>
          </a:p>
          <a:p>
            <a:r>
              <a:rPr lang="ru-RU" sz="2000"/>
              <a:t>   Родилось вещество столь приятное глазу,</a:t>
            </a:r>
          </a:p>
          <a:p>
            <a:r>
              <a:rPr lang="ru-RU" sz="2000"/>
              <a:t>   А без него никогда не будет вкусной еда.</a:t>
            </a:r>
          </a:p>
          <a:p>
            <a:r>
              <a:rPr lang="ru-RU" sz="2000">
                <a:solidFill>
                  <a:srgbClr val="0000FF"/>
                </a:solidFill>
              </a:rPr>
              <a:t>5)Я на бумаге оставляю след,</a:t>
            </a:r>
          </a:p>
          <a:p>
            <a:r>
              <a:rPr lang="ru-RU" sz="2000">
                <a:solidFill>
                  <a:srgbClr val="0000FF"/>
                </a:solidFill>
              </a:rPr>
              <a:t>   Конечно очень жирный след.</a:t>
            </a:r>
          </a:p>
          <a:p>
            <a:r>
              <a:rPr lang="ru-RU" sz="2000">
                <a:solidFill>
                  <a:srgbClr val="0000FF"/>
                </a:solidFill>
              </a:rPr>
              <a:t>   И  рисовать вам помогаю</a:t>
            </a:r>
          </a:p>
          <a:p>
            <a:r>
              <a:rPr lang="ru-RU" sz="2000">
                <a:solidFill>
                  <a:srgbClr val="0000FF"/>
                </a:solidFill>
              </a:rPr>
              <a:t>   Уже я много-много лет.</a:t>
            </a:r>
          </a:p>
          <a:p>
            <a:r>
              <a:rPr lang="ru-RU" sz="2000">
                <a:solidFill>
                  <a:srgbClr val="0000FF"/>
                </a:solidFill>
              </a:rPr>
              <a:t>   Не прочен я,не как гранит,а называюсь я…</a:t>
            </a:r>
          </a:p>
        </p:txBody>
      </p:sp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2319338" y="711200"/>
            <a:ext cx="26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89801" name="Text Box 9"/>
          <p:cNvSpPr txBox="1">
            <a:spLocks noChangeArrowheads="1"/>
          </p:cNvSpPr>
          <p:nvPr/>
        </p:nvSpPr>
        <p:spPr bwMode="auto">
          <a:xfrm>
            <a:off x="4932363" y="1052513"/>
            <a:ext cx="2232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00FF"/>
                </a:solidFill>
              </a:rPr>
              <a:t>(ионная к.р.)</a:t>
            </a:r>
          </a:p>
        </p:txBody>
      </p:sp>
      <p:sp>
        <p:nvSpPr>
          <p:cNvPr id="289802" name="Text Box 10"/>
          <p:cNvSpPr txBox="1">
            <a:spLocks noChangeArrowheads="1"/>
          </p:cNvSpPr>
          <p:nvPr/>
        </p:nvSpPr>
        <p:spPr bwMode="auto">
          <a:xfrm>
            <a:off x="5076825" y="1652588"/>
            <a:ext cx="3106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(металлическая к.р.)</a:t>
            </a:r>
          </a:p>
        </p:txBody>
      </p:sp>
      <p:sp>
        <p:nvSpPr>
          <p:cNvPr id="289803" name="Text Box 11"/>
          <p:cNvSpPr txBox="1">
            <a:spLocks noChangeArrowheads="1"/>
          </p:cNvSpPr>
          <p:nvPr/>
        </p:nvSpPr>
        <p:spPr bwMode="auto">
          <a:xfrm>
            <a:off x="3924300" y="2733675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FF"/>
                </a:solidFill>
              </a:rPr>
              <a:t>(молекулярная к.р.)</a:t>
            </a:r>
          </a:p>
        </p:txBody>
      </p:sp>
      <p:sp>
        <p:nvSpPr>
          <p:cNvPr id="289804" name="Text Box 12"/>
          <p:cNvSpPr txBox="1">
            <a:spLocks noChangeArrowheads="1"/>
          </p:cNvSpPr>
          <p:nvPr/>
        </p:nvSpPr>
        <p:spPr bwMode="auto">
          <a:xfrm>
            <a:off x="5724525" y="4029075"/>
            <a:ext cx="1954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(ионная к.р.)</a:t>
            </a:r>
          </a:p>
        </p:txBody>
      </p:sp>
      <p:sp>
        <p:nvSpPr>
          <p:cNvPr id="289805" name="Text Box 13"/>
          <p:cNvSpPr txBox="1">
            <a:spLocks noChangeArrowheads="1"/>
          </p:cNvSpPr>
          <p:nvPr/>
        </p:nvSpPr>
        <p:spPr bwMode="auto">
          <a:xfrm>
            <a:off x="5219700" y="5876925"/>
            <a:ext cx="312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0000FF"/>
                </a:solidFill>
              </a:rPr>
              <a:t>(графит</a:t>
            </a:r>
            <a:r>
              <a:rPr lang="ru-RU">
                <a:solidFill>
                  <a:srgbClr val="0000FF"/>
                </a:solidFill>
              </a:rPr>
              <a:t> ,атомная к.р.)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9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9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9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9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9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801" grpId="0"/>
      <p:bldP spid="289802" grpId="0"/>
      <p:bldP spid="289803" grpId="0"/>
      <p:bldP spid="289804" grpId="0"/>
      <p:bldP spid="28980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561263" cy="981075"/>
          </a:xfrm>
          <a:solidFill>
            <a:schemeClr val="bg1"/>
          </a:solidFill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/>
            <a:r>
              <a:rPr lang="ru-RU" sz="3200" smtClean="0"/>
              <a:t>Сравнение различных видов химических связей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0000FF"/>
                </a:solidFill>
              </a:rPr>
              <a:t>Сходство:</a:t>
            </a:r>
            <a:r>
              <a:rPr lang="ru-RU" sz="2400" smtClean="0"/>
              <a:t>1)физическая природа всех видов связей –электронно- ядерное взаимодействие,сопровожда-</a:t>
            </a:r>
          </a:p>
          <a:p>
            <a:pPr eaLnBrk="1" hangingPunct="1"/>
            <a:r>
              <a:rPr lang="ru-RU" sz="2400" smtClean="0"/>
              <a:t>ющееся выделением энергии.</a:t>
            </a:r>
          </a:p>
          <a:p>
            <a:pPr eaLnBrk="1" hangingPunct="1"/>
            <a:r>
              <a:rPr lang="ru-RU" sz="2400" smtClean="0"/>
              <a:t>2)Ионная связь – крайний случай ковалентной полярной связи.</a:t>
            </a:r>
          </a:p>
          <a:p>
            <a:pPr eaLnBrk="1" hangingPunct="1"/>
            <a:r>
              <a:rPr lang="ru-RU" sz="2400" smtClean="0"/>
              <a:t>3)Металлическая связь совмещает в себе ковалент-</a:t>
            </a:r>
          </a:p>
          <a:p>
            <a:pPr eaLnBrk="1" hangingPunct="1"/>
            <a:r>
              <a:rPr lang="ru-RU" sz="2400" smtClean="0"/>
              <a:t>ную связь - есть обобществленные электроны и ионную связь – взаимопритяжение обобществленных электронов и ионов-атомов.</a:t>
            </a:r>
          </a:p>
          <a:p>
            <a:pPr eaLnBrk="1" hangingPunct="1"/>
            <a:r>
              <a:rPr lang="ru-RU" sz="2400" smtClean="0">
                <a:solidFill>
                  <a:srgbClr val="0000FF"/>
                </a:solidFill>
              </a:rPr>
              <a:t>Различие:</a:t>
            </a:r>
            <a:r>
              <a:rPr lang="ru-RU" sz="2400" smtClean="0"/>
              <a:t>способ образования(передача электронов,</a:t>
            </a:r>
          </a:p>
          <a:p>
            <a:pPr eaLnBrk="1" hangingPunct="1"/>
            <a:r>
              <a:rPr lang="ru-RU" sz="2400" smtClean="0"/>
              <a:t>образование общих электронных пар,переход элек-</a:t>
            </a:r>
          </a:p>
          <a:p>
            <a:pPr eaLnBrk="1" hangingPunct="1"/>
            <a:r>
              <a:rPr lang="ru-RU" sz="2400" smtClean="0"/>
              <a:t>тронов в свободное пространство).</a:t>
            </a:r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122238" y="2338388"/>
            <a:ext cx="2016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008063"/>
          </a:xfrm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/>
            <a:r>
              <a:rPr lang="ru-RU" sz="3200" smtClean="0"/>
              <a:t>Выводы: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950" y="1600200"/>
            <a:ext cx="9144000" cy="5257800"/>
          </a:xfrm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smtClean="0"/>
              <a:t>1)Атомы образуют химические связи,чтобы приобрести устойчивую 8 электронную конфигурацию внешнего энергетического уровня.</a:t>
            </a:r>
          </a:p>
          <a:p>
            <a:pPr eaLnBrk="1" hangingPunct="1">
              <a:buFontTx/>
              <a:buNone/>
            </a:pPr>
            <a:r>
              <a:rPr lang="ru-RU" sz="2400" smtClean="0"/>
              <a:t>2)В образовании связей участвуют внешние (валент-</a:t>
            </a:r>
          </a:p>
          <a:p>
            <a:pPr eaLnBrk="1" hangingPunct="1">
              <a:buFontTx/>
              <a:buNone/>
            </a:pPr>
            <a:r>
              <a:rPr lang="ru-RU" sz="2400" smtClean="0"/>
              <a:t>ные) электроны. </a:t>
            </a:r>
          </a:p>
          <a:p>
            <a:pPr eaLnBrk="1" hangingPunct="1">
              <a:buFontTx/>
              <a:buNone/>
            </a:pPr>
            <a:r>
              <a:rPr lang="ru-RU" sz="2400" smtClean="0"/>
              <a:t>3)Физическая природа химических связей – элек-</a:t>
            </a:r>
          </a:p>
          <a:p>
            <a:pPr eaLnBrk="1" hangingPunct="1">
              <a:buFontTx/>
              <a:buNone/>
            </a:pPr>
            <a:r>
              <a:rPr lang="ru-RU" sz="2400" smtClean="0"/>
              <a:t>тронно-ядерное взаимодействие.</a:t>
            </a:r>
          </a:p>
          <a:p>
            <a:pPr eaLnBrk="1" hangingPunct="1">
              <a:buFontTx/>
              <a:buNone/>
            </a:pPr>
            <a:r>
              <a:rPr lang="ru-RU" sz="2400" smtClean="0"/>
              <a:t>4)Химические связи различаются способом образо-</a:t>
            </a:r>
          </a:p>
          <a:p>
            <a:pPr eaLnBrk="1" hangingPunct="1">
              <a:buFontTx/>
              <a:buNone/>
            </a:pPr>
            <a:r>
              <a:rPr lang="ru-RU" sz="2400" smtClean="0"/>
              <a:t>вания.</a:t>
            </a:r>
          </a:p>
          <a:p>
            <a:pPr eaLnBrk="1" hangingPunct="1">
              <a:buFontTx/>
              <a:buNone/>
            </a:pPr>
            <a:r>
              <a:rPr lang="ru-RU" sz="2400" smtClean="0"/>
              <a:t>5)Свойства  веществ зависят от типа кристалличес-</a:t>
            </a:r>
          </a:p>
          <a:p>
            <a:pPr eaLnBrk="1" hangingPunct="1">
              <a:buFontTx/>
              <a:buNone/>
            </a:pPr>
            <a:r>
              <a:rPr lang="ru-RU" sz="2400" smtClean="0"/>
              <a:t>кой решетки и вида химичской связи.</a:t>
            </a:r>
          </a:p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endParaRPr lang="ru-RU" sz="2400" smtClean="0"/>
          </a:p>
        </p:txBody>
      </p:sp>
      <p:sp>
        <p:nvSpPr>
          <p:cNvPr id="37892" name="Line 20"/>
          <p:cNvSpPr>
            <a:spLocks noChangeShapeType="1"/>
          </p:cNvSpPr>
          <p:nvPr/>
        </p:nvSpPr>
        <p:spPr bwMode="auto">
          <a:xfrm>
            <a:off x="1258888" y="5013325"/>
            <a:ext cx="0" cy="0"/>
          </a:xfrm>
          <a:prstGeom prst="line">
            <a:avLst/>
          </a:prstGeom>
          <a:noFill/>
          <a:ln w="9525">
            <a:solidFill>
              <a:srgbClr val="CC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sz="quarter"/>
          </p:nvPr>
        </p:nvSpPr>
        <p:spPr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0099FF"/>
                </a:solidFill>
              </a:rPr>
              <a:t>Домашнее задание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9144000" cy="5229225"/>
          </a:xfrm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0099FF"/>
                </a:solidFill>
              </a:rPr>
              <a:t>Составить кроссворд из 10 слов</a:t>
            </a:r>
            <a:r>
              <a:rPr lang="ru-RU" smtClean="0"/>
              <a:t> (пять слов по вертикали и пять по горизонтали) </a:t>
            </a:r>
            <a:r>
              <a:rPr lang="ru-RU" smtClean="0">
                <a:solidFill>
                  <a:srgbClr val="0099FF"/>
                </a:solidFill>
              </a:rPr>
              <a:t>по теме</a:t>
            </a:r>
            <a:r>
              <a:rPr lang="ru-RU" smtClean="0"/>
              <a:t> </a:t>
            </a:r>
            <a:r>
              <a:rPr lang="ru-RU" smtClean="0">
                <a:solidFill>
                  <a:srgbClr val="0099FF"/>
                </a:solidFill>
              </a:rPr>
              <a:t>химическая связь и типы кристаллических решеток.</a:t>
            </a:r>
          </a:p>
        </p:txBody>
      </p:sp>
      <p:pic>
        <p:nvPicPr>
          <p:cNvPr id="38916" name="Picture 9" descr="127316408895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4076700"/>
            <a:ext cx="2881313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8" name="WordArt 4"/>
          <p:cNvSpPr>
            <a:spLocks noChangeArrowheads="1" noChangeShapeType="1" noTextEdit="1"/>
          </p:cNvSpPr>
          <p:nvPr/>
        </p:nvSpPr>
        <p:spPr bwMode="auto">
          <a:xfrm>
            <a:off x="971550" y="1916113"/>
            <a:ext cx="7273925" cy="2376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Спасибо,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0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Заголовок 1"/>
          <p:cNvPicPr>
            <a:picLocks noGrp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4475" y="292100"/>
            <a:ext cx="7461250" cy="1049338"/>
          </a:xfrm>
          <a:ln w="19050">
            <a:solidFill>
              <a:srgbClr val="CC00CC"/>
            </a:solidFill>
          </a:ln>
        </p:spPr>
      </p:pic>
      <p:sp>
        <p:nvSpPr>
          <p:cNvPr id="18435" name="Содержимое 2"/>
          <p:cNvSpPr>
            <a:spLocks noGrp="1"/>
          </p:cNvSpPr>
          <p:nvPr>
            <p:ph idx="4294967295"/>
          </p:nvPr>
        </p:nvSpPr>
        <p:spPr>
          <a:xfrm>
            <a:off x="0" y="1484313"/>
            <a:ext cx="9144000" cy="5373687"/>
          </a:xfrm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>
                <a:solidFill>
                  <a:schemeClr val="tx2"/>
                </a:solidFill>
              </a:rPr>
              <a:t>Благородные газы-элементы 8 гр.главной подгруппы.</a:t>
            </a:r>
          </a:p>
          <a:p>
            <a:pPr eaLnBrk="1" hangingPunct="1">
              <a:buFontTx/>
              <a:buNone/>
            </a:pPr>
            <a:endParaRPr lang="ru-RU" baseline="30000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tx2"/>
                </a:solidFill>
              </a:rPr>
              <a:t>           He,      Ne, Ar, Kr, Xe, Rn –</a:t>
            </a:r>
            <a:r>
              <a:rPr lang="ru-RU" smtClean="0">
                <a:solidFill>
                  <a:schemeClr val="tx2"/>
                </a:solidFill>
              </a:rPr>
              <a:t>одноатомны</a:t>
            </a:r>
            <a:endParaRPr lang="en-US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tx2"/>
                </a:solidFill>
              </a:rPr>
              <a:t>           1s</a:t>
            </a:r>
            <a:r>
              <a:rPr lang="en-US" baseline="30000" smtClean="0">
                <a:solidFill>
                  <a:schemeClr val="tx2"/>
                </a:solidFill>
              </a:rPr>
              <a:t>2</a:t>
            </a:r>
            <a:r>
              <a:rPr lang="en-US" smtClean="0">
                <a:solidFill>
                  <a:schemeClr val="tx2"/>
                </a:solidFill>
              </a:rPr>
              <a:t>              ns</a:t>
            </a:r>
            <a:r>
              <a:rPr lang="en-US" baseline="30000" smtClean="0">
                <a:solidFill>
                  <a:schemeClr val="tx2"/>
                </a:solidFill>
              </a:rPr>
              <a:t>2</a:t>
            </a:r>
            <a:r>
              <a:rPr lang="en-US" smtClean="0">
                <a:solidFill>
                  <a:schemeClr val="tx2"/>
                </a:solidFill>
              </a:rPr>
              <a:t> np</a:t>
            </a:r>
            <a:r>
              <a:rPr lang="en-US" baseline="30000" smtClean="0">
                <a:solidFill>
                  <a:schemeClr val="tx2"/>
                </a:solidFill>
              </a:rPr>
              <a:t> 6              </a:t>
            </a:r>
          </a:p>
          <a:p>
            <a:pPr eaLnBrk="1" hangingPunct="1">
              <a:buFontTx/>
              <a:buNone/>
            </a:pPr>
            <a:endParaRPr lang="en-US" baseline="30000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r>
              <a:rPr lang="ru-RU" baseline="30000" smtClean="0">
                <a:solidFill>
                  <a:schemeClr val="tx2"/>
                </a:solidFill>
              </a:rPr>
              <a:t>        </a:t>
            </a:r>
            <a:r>
              <a:rPr lang="ru-RU" sz="4100" baseline="30000" smtClean="0">
                <a:solidFill>
                  <a:schemeClr val="tx2"/>
                </a:solidFill>
              </a:rPr>
              <a:t>внешний</a:t>
            </a:r>
            <a:r>
              <a:rPr lang="ru-RU" baseline="30000" smtClean="0">
                <a:solidFill>
                  <a:schemeClr val="tx2"/>
                </a:solidFill>
              </a:rPr>
              <a:t> </a:t>
            </a:r>
            <a:r>
              <a:rPr lang="ru-RU" sz="4100" baseline="30000" smtClean="0">
                <a:solidFill>
                  <a:schemeClr val="tx2"/>
                </a:solidFill>
              </a:rPr>
              <a:t>электронный</a:t>
            </a:r>
            <a:r>
              <a:rPr lang="ru-RU" baseline="30000" smtClean="0">
                <a:solidFill>
                  <a:schemeClr val="tx2"/>
                </a:solidFill>
              </a:rPr>
              <a:t> </a:t>
            </a:r>
            <a:r>
              <a:rPr lang="ru-RU" sz="4100" baseline="30000" smtClean="0">
                <a:solidFill>
                  <a:schemeClr val="tx2"/>
                </a:solidFill>
              </a:rPr>
              <a:t>слой завершенный </a:t>
            </a:r>
          </a:p>
          <a:p>
            <a:pPr eaLnBrk="1" hangingPunct="1">
              <a:buFontTx/>
              <a:buNone/>
            </a:pPr>
            <a:r>
              <a:rPr lang="ru-RU" sz="4100" baseline="30000" smtClean="0">
                <a:solidFill>
                  <a:schemeClr val="tx2"/>
                </a:solidFill>
              </a:rPr>
              <a:t>                          устойчивый</a:t>
            </a:r>
          </a:p>
          <a:p>
            <a:pPr eaLnBrk="1" hangingPunct="1">
              <a:buFontTx/>
              <a:buNone/>
            </a:pPr>
            <a:r>
              <a:rPr lang="ru-RU" sz="4100" baseline="30000" smtClean="0">
                <a:solidFill>
                  <a:schemeClr val="tx2"/>
                </a:solidFill>
              </a:rPr>
              <a:t>Например</a:t>
            </a:r>
            <a:r>
              <a:rPr lang="ru-RU" sz="4100" smtClean="0">
                <a:solidFill>
                  <a:schemeClr val="tx2"/>
                </a:solidFill>
              </a:rPr>
              <a:t>  </a:t>
            </a:r>
            <a:r>
              <a:rPr lang="en-US" sz="4100" smtClean="0">
                <a:solidFill>
                  <a:schemeClr val="tx2"/>
                </a:solidFill>
              </a:rPr>
              <a:t>Ne</a:t>
            </a:r>
            <a:r>
              <a:rPr lang="en-US" sz="3300" baseline="-25000" smtClean="0">
                <a:solidFill>
                  <a:schemeClr val="tx2"/>
                </a:solidFill>
              </a:rPr>
              <a:t>+1</a:t>
            </a:r>
            <a:r>
              <a:rPr lang="ru-RU" sz="3300" baseline="-25000" smtClean="0">
                <a:solidFill>
                  <a:schemeClr val="tx2"/>
                </a:solidFill>
              </a:rPr>
              <a:t>0 </a:t>
            </a:r>
            <a:r>
              <a:rPr lang="ru-RU" sz="6100" smtClean="0">
                <a:solidFill>
                  <a:schemeClr val="tx2"/>
                </a:solidFill>
              </a:rPr>
              <a:t>))         </a:t>
            </a:r>
            <a:endParaRPr lang="en-US" sz="4100" b="1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r>
              <a:rPr lang="en-US" b="1" baseline="30000" smtClean="0">
                <a:solidFill>
                  <a:schemeClr val="tx2"/>
                </a:solidFill>
              </a:rPr>
              <a:t>     </a:t>
            </a:r>
            <a:r>
              <a:rPr lang="ru-RU" b="1" baseline="30000" smtClean="0">
                <a:solidFill>
                  <a:schemeClr val="tx2"/>
                </a:solidFill>
              </a:rPr>
              <a:t>                           </a:t>
            </a:r>
            <a:r>
              <a:rPr lang="en-US" b="1" baseline="30000" smtClean="0">
                <a:solidFill>
                  <a:schemeClr val="tx2"/>
                </a:solidFill>
              </a:rPr>
              <a:t>        2 </a:t>
            </a:r>
            <a:r>
              <a:rPr lang="ru-RU" b="1" baseline="30000" smtClean="0">
                <a:solidFill>
                  <a:schemeClr val="tx2"/>
                </a:solidFill>
              </a:rPr>
              <a:t> 8          </a:t>
            </a:r>
            <a:endParaRPr lang="en-US" b="1" baseline="30000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r>
              <a:rPr lang="ru-RU" b="1" baseline="30000" smtClean="0">
                <a:solidFill>
                  <a:schemeClr val="tx2"/>
                </a:solidFill>
              </a:rPr>
              <a:t>                                              </a:t>
            </a:r>
            <a:r>
              <a:rPr lang="en-US" b="1" baseline="30000" smtClean="0">
                <a:solidFill>
                  <a:schemeClr val="tx2"/>
                </a:solidFill>
              </a:rPr>
              <a:t>  </a:t>
            </a:r>
            <a:r>
              <a:rPr lang="en-US" baseline="30000" smtClean="0">
                <a:solidFill>
                  <a:schemeClr val="tx2"/>
                </a:solidFill>
              </a:rPr>
              <a:t>                            </a:t>
            </a:r>
            <a:endParaRPr lang="ru-RU" baseline="30000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endParaRPr lang="ru-RU" baseline="30000" smtClean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8" y="5857875"/>
            <a:ext cx="428625" cy="3571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4500563" y="5500688"/>
            <a:ext cx="428625" cy="3571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9" name="Прямоугольник 8"/>
          <p:cNvSpPr/>
          <p:nvPr/>
        </p:nvSpPr>
        <p:spPr>
          <a:xfrm>
            <a:off x="4929188" y="5143500"/>
            <a:ext cx="428625" cy="3571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1" name="Прямоугольник 10"/>
          <p:cNvSpPr/>
          <p:nvPr/>
        </p:nvSpPr>
        <p:spPr>
          <a:xfrm>
            <a:off x="5786438" y="5143500"/>
            <a:ext cx="428625" cy="3571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5357813" y="5143500"/>
            <a:ext cx="428625" cy="3571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4249737" y="6037263"/>
            <a:ext cx="2143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4679950" y="5678488"/>
            <a:ext cx="214313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5108576" y="5321300"/>
            <a:ext cx="2143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5537201" y="5321300"/>
            <a:ext cx="2143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5965826" y="5321300"/>
            <a:ext cx="2143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 flipH="1" flipV="1">
            <a:off x="4106862" y="6037263"/>
            <a:ext cx="2143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 flipH="1" flipV="1">
            <a:off x="5822951" y="5321300"/>
            <a:ext cx="2143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 flipH="1" flipV="1">
            <a:off x="5394326" y="5321300"/>
            <a:ext cx="2143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 flipH="1" flipV="1">
            <a:off x="4965701" y="5321300"/>
            <a:ext cx="2143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 flipH="1" flipV="1">
            <a:off x="4537075" y="5678488"/>
            <a:ext cx="214313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1" name="TextBox 28"/>
          <p:cNvSpPr txBox="1">
            <a:spLocks noChangeArrowheads="1"/>
          </p:cNvSpPr>
          <p:nvPr/>
        </p:nvSpPr>
        <p:spPr bwMode="auto">
          <a:xfrm>
            <a:off x="4000500" y="6286500"/>
            <a:ext cx="642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>
                <a:latin typeface="Trebuchet MS" pitchFamily="34" charset="0"/>
              </a:rPr>
              <a:t>1</a:t>
            </a:r>
            <a:r>
              <a:rPr lang="en-US" sz="1800">
                <a:latin typeface="Trebuchet MS" pitchFamily="34" charset="0"/>
              </a:rPr>
              <a:t>s</a:t>
            </a:r>
            <a:r>
              <a:rPr lang="en-US" sz="1800" baseline="30000">
                <a:latin typeface="Trebuchet MS" pitchFamily="34" charset="0"/>
              </a:rPr>
              <a:t>2</a:t>
            </a:r>
            <a:endParaRPr lang="ru-RU" sz="1800">
              <a:latin typeface="Trebuchet MS" pitchFamily="34" charset="0"/>
            </a:endParaRPr>
          </a:p>
        </p:txBody>
      </p:sp>
      <p:sp>
        <p:nvSpPr>
          <p:cNvPr id="18452" name="TextBox 29"/>
          <p:cNvSpPr txBox="1">
            <a:spLocks noChangeArrowheads="1"/>
          </p:cNvSpPr>
          <p:nvPr/>
        </p:nvSpPr>
        <p:spPr bwMode="auto">
          <a:xfrm>
            <a:off x="4572000" y="5916613"/>
            <a:ext cx="500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latin typeface="Trebuchet MS" pitchFamily="34" charset="0"/>
              </a:rPr>
              <a:t>2s</a:t>
            </a:r>
            <a:r>
              <a:rPr lang="en-US" sz="1800" baseline="30000">
                <a:latin typeface="Trebuchet MS" pitchFamily="34" charset="0"/>
              </a:rPr>
              <a:t>2</a:t>
            </a:r>
            <a:endParaRPr lang="ru-RU" sz="1800">
              <a:latin typeface="Trebuchet MS" pitchFamily="34" charset="0"/>
            </a:endParaRPr>
          </a:p>
        </p:txBody>
      </p:sp>
      <p:sp>
        <p:nvSpPr>
          <p:cNvPr id="18453" name="TextBox 30"/>
          <p:cNvSpPr txBox="1">
            <a:spLocks noChangeArrowheads="1"/>
          </p:cNvSpPr>
          <p:nvPr/>
        </p:nvSpPr>
        <p:spPr bwMode="auto">
          <a:xfrm>
            <a:off x="5214938" y="5500688"/>
            <a:ext cx="642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latin typeface="Trebuchet MS" pitchFamily="34" charset="0"/>
              </a:rPr>
              <a:t>2p</a:t>
            </a:r>
            <a:r>
              <a:rPr lang="en-US" sz="1800" baseline="30000">
                <a:latin typeface="Trebuchet MS" pitchFamily="34" charset="0"/>
              </a:rPr>
              <a:t>6</a:t>
            </a:r>
            <a:endParaRPr lang="ru-RU" sz="1800">
              <a:latin typeface="Trebuchet MS" pitchFamily="34" charset="0"/>
            </a:endParaRPr>
          </a:p>
        </p:txBody>
      </p:sp>
      <p:sp>
        <p:nvSpPr>
          <p:cNvPr id="18454" name="Oval 32"/>
          <p:cNvSpPr>
            <a:spLocks noChangeArrowheads="1"/>
          </p:cNvSpPr>
          <p:nvPr/>
        </p:nvSpPr>
        <p:spPr bwMode="auto">
          <a:xfrm>
            <a:off x="2627313" y="6021388"/>
            <a:ext cx="576262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+10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Заголовок 1"/>
          <p:cNvPicPr>
            <a:picLocks noGrp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8172450" cy="908050"/>
          </a:xfrm>
          <a:ln w="19050">
            <a:solidFill>
              <a:srgbClr val="CC00CC"/>
            </a:solidFill>
          </a:ln>
        </p:spPr>
      </p:pic>
      <p:sp>
        <p:nvSpPr>
          <p:cNvPr id="19459" name="Содержимое 2"/>
          <p:cNvSpPr>
            <a:spLocks noGrp="1"/>
          </p:cNvSpPr>
          <p:nvPr>
            <p:ph idx="4294967295"/>
          </p:nvPr>
        </p:nvSpPr>
        <p:spPr>
          <a:xfrm>
            <a:off x="0" y="1052513"/>
            <a:ext cx="9144000" cy="5805487"/>
          </a:xfrm>
          <a:ln w="19050">
            <a:solidFill>
              <a:srgbClr val="CC00CC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endParaRPr lang="ru-RU" sz="4100" smtClean="0"/>
          </a:p>
          <a:p>
            <a:pPr eaLnBrk="1" hangingPunct="1">
              <a:buFontTx/>
              <a:buNone/>
            </a:pPr>
            <a:endParaRPr lang="ru-RU" sz="4100" smtClean="0"/>
          </a:p>
        </p:txBody>
      </p:sp>
      <p:sp>
        <p:nvSpPr>
          <p:cNvPr id="19460" name="Прямоугольник 10"/>
          <p:cNvSpPr>
            <a:spLocks noChangeArrowheads="1"/>
          </p:cNvSpPr>
          <p:nvPr/>
        </p:nvSpPr>
        <p:spPr bwMode="auto">
          <a:xfrm>
            <a:off x="3276600" y="2133600"/>
            <a:ext cx="4572000" cy="1071563"/>
          </a:xfrm>
          <a:prstGeom prst="rect">
            <a:avLst/>
          </a:prstGeom>
          <a:solidFill>
            <a:srgbClr val="FF99FF"/>
          </a:solidFill>
          <a:ln w="40000" algn="ctr">
            <a:solidFill>
              <a:srgbClr val="8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latin typeface="Trebuchet MS" pitchFamily="34" charset="0"/>
              </a:rPr>
              <a:t>ИОННАЯ</a:t>
            </a:r>
          </a:p>
        </p:txBody>
      </p:sp>
      <p:sp>
        <p:nvSpPr>
          <p:cNvPr id="19461" name="Прямоугольник 11"/>
          <p:cNvSpPr>
            <a:spLocks noChangeArrowheads="1"/>
          </p:cNvSpPr>
          <p:nvPr/>
        </p:nvSpPr>
        <p:spPr bwMode="auto">
          <a:xfrm>
            <a:off x="3276600" y="4365625"/>
            <a:ext cx="4572000" cy="1071563"/>
          </a:xfrm>
          <a:prstGeom prst="rect">
            <a:avLst/>
          </a:prstGeom>
          <a:solidFill>
            <a:srgbClr val="FF99FF"/>
          </a:solidFill>
          <a:ln w="40000" algn="ctr">
            <a:solidFill>
              <a:srgbClr val="862A4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latin typeface="Trebuchet MS" pitchFamily="34" charset="0"/>
              </a:rPr>
              <a:t>МЕТАЛЛИЧЕСКАЯ</a:t>
            </a:r>
          </a:p>
        </p:txBody>
      </p:sp>
      <p:sp>
        <p:nvSpPr>
          <p:cNvPr id="19462" name="Прямоугольник 12"/>
          <p:cNvSpPr>
            <a:spLocks noChangeArrowheads="1"/>
          </p:cNvSpPr>
          <p:nvPr/>
        </p:nvSpPr>
        <p:spPr bwMode="auto">
          <a:xfrm>
            <a:off x="3276600" y="3284538"/>
            <a:ext cx="4572000" cy="1000125"/>
          </a:xfrm>
          <a:prstGeom prst="rect">
            <a:avLst/>
          </a:prstGeom>
          <a:solidFill>
            <a:srgbClr val="FF99FF"/>
          </a:solidFill>
          <a:ln w="40000" algn="ctr">
            <a:solidFill>
              <a:srgbClr val="862A4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>
                <a:latin typeface="Trebuchet MS" pitchFamily="34" charset="0"/>
              </a:rPr>
              <a:t>КОВАЛЕНТНАЯ</a:t>
            </a:r>
          </a:p>
          <a:p>
            <a:pPr algn="ctr"/>
            <a:r>
              <a:rPr lang="ru-RU">
                <a:latin typeface="Trebuchet MS" pitchFamily="34" charset="0"/>
              </a:rPr>
              <a:t>(ПОЛЯРНАЯ И НЕПОЛЯРНАЯ)</a:t>
            </a:r>
          </a:p>
        </p:txBody>
      </p:sp>
      <p:sp>
        <p:nvSpPr>
          <p:cNvPr id="19463" name="Прямоугольник 13"/>
          <p:cNvSpPr>
            <a:spLocks noChangeArrowheads="1"/>
          </p:cNvSpPr>
          <p:nvPr/>
        </p:nvSpPr>
        <p:spPr bwMode="auto">
          <a:xfrm>
            <a:off x="3276600" y="5516563"/>
            <a:ext cx="4572000" cy="1071562"/>
          </a:xfrm>
          <a:prstGeom prst="rect">
            <a:avLst/>
          </a:prstGeom>
          <a:solidFill>
            <a:srgbClr val="FF99FF"/>
          </a:solidFill>
          <a:ln w="40000" algn="ctr">
            <a:solidFill>
              <a:srgbClr val="862A4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latin typeface="Trebuchet MS" pitchFamily="34" charset="0"/>
              </a:rPr>
              <a:t>ВОДОРОДНАЯ</a:t>
            </a:r>
          </a:p>
        </p:txBody>
      </p:sp>
      <p:sp>
        <p:nvSpPr>
          <p:cNvPr id="19464" name="Text Box 13"/>
          <p:cNvSpPr txBox="1">
            <a:spLocks noChangeArrowheads="1"/>
          </p:cNvSpPr>
          <p:nvPr/>
        </p:nvSpPr>
        <p:spPr bwMode="auto">
          <a:xfrm>
            <a:off x="231775" y="949325"/>
            <a:ext cx="79851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Химическая связь</a:t>
            </a:r>
            <a:r>
              <a:rPr lang="ru-RU" sz="2800"/>
              <a:t> – </a:t>
            </a:r>
            <a:r>
              <a:rPr lang="ru-RU"/>
              <a:t>это такое взаимодействие ато-</a:t>
            </a:r>
          </a:p>
          <a:p>
            <a:r>
              <a:rPr lang="ru-RU"/>
              <a:t>мов,которое связывает их в молекулы,ионы,ради-</a:t>
            </a:r>
          </a:p>
          <a:p>
            <a:r>
              <a:rPr lang="ru-RU"/>
              <a:t>калы,кристаллы</a:t>
            </a:r>
            <a:r>
              <a:rPr lang="ru-RU" sz="2800"/>
              <a:t>.</a:t>
            </a:r>
          </a:p>
        </p:txBody>
      </p:sp>
      <p:sp>
        <p:nvSpPr>
          <p:cNvPr id="19465" name="Line 15"/>
          <p:cNvSpPr>
            <a:spLocks noChangeShapeType="1"/>
          </p:cNvSpPr>
          <p:nvPr/>
        </p:nvSpPr>
        <p:spPr bwMode="auto">
          <a:xfrm>
            <a:off x="1258888" y="2205038"/>
            <a:ext cx="0" cy="4465637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6" name="Line 16"/>
          <p:cNvSpPr>
            <a:spLocks noChangeShapeType="1"/>
          </p:cNvSpPr>
          <p:nvPr/>
        </p:nvSpPr>
        <p:spPr bwMode="auto">
          <a:xfrm>
            <a:off x="1258888" y="2708275"/>
            <a:ext cx="2017712" cy="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7" name="Line 17"/>
          <p:cNvSpPr>
            <a:spLocks noChangeShapeType="1"/>
          </p:cNvSpPr>
          <p:nvPr/>
        </p:nvSpPr>
        <p:spPr bwMode="auto">
          <a:xfrm>
            <a:off x="1258888" y="3860800"/>
            <a:ext cx="2017712" cy="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8" name="Line 18"/>
          <p:cNvSpPr>
            <a:spLocks noChangeShapeType="1"/>
          </p:cNvSpPr>
          <p:nvPr/>
        </p:nvSpPr>
        <p:spPr bwMode="auto">
          <a:xfrm>
            <a:off x="1258888" y="4868863"/>
            <a:ext cx="2017712" cy="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9" name="Line 19"/>
          <p:cNvSpPr>
            <a:spLocks noChangeShapeType="1"/>
          </p:cNvSpPr>
          <p:nvPr/>
        </p:nvSpPr>
        <p:spPr bwMode="auto">
          <a:xfrm>
            <a:off x="1258888" y="6021388"/>
            <a:ext cx="2017712" cy="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Заголовок 1"/>
          <p:cNvPicPr>
            <a:picLocks noGrp="1" noChangeArrowheads="1"/>
          </p:cNvPicPr>
          <p:nvPr>
            <p:ph type="title"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188913"/>
            <a:ext cx="7239000" cy="981075"/>
          </a:xfrm>
          <a:ln w="19050">
            <a:solidFill>
              <a:srgbClr val="CC0066"/>
            </a:solidFill>
          </a:ln>
        </p:spPr>
      </p:pic>
      <p:pic>
        <p:nvPicPr>
          <p:cNvPr id="67604" name="Picture 20" descr="сканирование0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716338"/>
            <a:ext cx="5616575" cy="1563687"/>
          </a:xfrm>
          <a:prstGeom prst="rect">
            <a:avLst/>
          </a:prstGeom>
          <a:solidFill>
            <a:srgbClr val="FFFFCC"/>
          </a:solidFill>
          <a:ln w="9525">
            <a:solidFill>
              <a:srgbClr val="66CCFF"/>
            </a:solidFill>
            <a:miter lim="800000"/>
            <a:headEnd/>
            <a:tailEnd/>
          </a:ln>
        </p:spPr>
      </p:pic>
      <p:sp>
        <p:nvSpPr>
          <p:cNvPr id="20484" name="Text Box 21"/>
          <p:cNvSpPr txBox="1">
            <a:spLocks noChangeArrowheads="1"/>
          </p:cNvSpPr>
          <p:nvPr/>
        </p:nvSpPr>
        <p:spPr bwMode="auto">
          <a:xfrm>
            <a:off x="3635375" y="5084763"/>
            <a:ext cx="1887538" cy="528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CC3399"/>
                </a:solidFill>
              </a:rPr>
              <a:t>                </a:t>
            </a:r>
            <a:r>
              <a:rPr lang="ru-RU" sz="2800"/>
              <a:t>-</a:t>
            </a:r>
          </a:p>
        </p:txBody>
      </p:sp>
      <p:sp>
        <p:nvSpPr>
          <p:cNvPr id="20485" name="Text Box 37"/>
          <p:cNvSpPr txBox="1">
            <a:spLocks noChangeArrowheads="1"/>
          </p:cNvSpPr>
          <p:nvPr/>
        </p:nvSpPr>
        <p:spPr bwMode="auto">
          <a:xfrm>
            <a:off x="250825" y="5410200"/>
            <a:ext cx="49101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/>
              <a:t>Na  +   Cl       Na</a:t>
            </a:r>
            <a:r>
              <a:rPr lang="ru-RU" sz="4000"/>
              <a:t> </a:t>
            </a:r>
            <a:r>
              <a:rPr lang="en-US" sz="4000"/>
              <a:t>  Cl </a:t>
            </a:r>
            <a:endParaRPr lang="ru-RU" sz="4000"/>
          </a:p>
        </p:txBody>
      </p:sp>
      <p:sp>
        <p:nvSpPr>
          <p:cNvPr id="20486" name="Oval 39"/>
          <p:cNvSpPr>
            <a:spLocks noChangeArrowheads="1"/>
          </p:cNvSpPr>
          <p:nvPr/>
        </p:nvSpPr>
        <p:spPr bwMode="auto">
          <a:xfrm>
            <a:off x="1116013" y="5734050"/>
            <a:ext cx="142875" cy="142875"/>
          </a:xfrm>
          <a:prstGeom prst="ellipse">
            <a:avLst/>
          </a:prstGeom>
          <a:solidFill>
            <a:srgbClr val="CC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87" name="Oval 40"/>
          <p:cNvSpPr>
            <a:spLocks noChangeArrowheads="1"/>
          </p:cNvSpPr>
          <p:nvPr/>
        </p:nvSpPr>
        <p:spPr bwMode="auto">
          <a:xfrm>
            <a:off x="4356100" y="5589588"/>
            <a:ext cx="142875" cy="142875"/>
          </a:xfrm>
          <a:prstGeom prst="ellipse">
            <a:avLst/>
          </a:prstGeom>
          <a:solidFill>
            <a:srgbClr val="CC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88" name="Содержимое 2"/>
          <p:cNvSpPr>
            <a:spLocks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noFill/>
          <a:ln w="19050">
            <a:solidFill>
              <a:srgbClr val="CC00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800">
                <a:solidFill>
                  <a:srgbClr val="CC0066"/>
                </a:solidFill>
              </a:rPr>
              <a:t>Ионная связь</a:t>
            </a:r>
            <a:r>
              <a:rPr lang="ru-RU" sz="2800">
                <a:solidFill>
                  <a:srgbClr val="0000FF"/>
                </a:solidFill>
              </a:rPr>
              <a:t>– </a:t>
            </a:r>
            <a:r>
              <a:rPr lang="ru-RU" sz="2800"/>
              <a:t>это связь, образующаяся за счет электростатического притяжения катионов к анионам(элементы значительно отличаются по электроотрицательности).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800">
                <a:solidFill>
                  <a:srgbClr val="CC0066"/>
                </a:solidFill>
              </a:rPr>
              <a:t>Металл</a:t>
            </a:r>
            <a:r>
              <a:rPr lang="ru-RU" sz="2800" baseline="30000">
                <a:solidFill>
                  <a:srgbClr val="CC0066"/>
                </a:solidFill>
              </a:rPr>
              <a:t>0</a:t>
            </a:r>
            <a:r>
              <a:rPr lang="ru-RU" sz="2800">
                <a:solidFill>
                  <a:srgbClr val="0000FF"/>
                </a:solidFill>
              </a:rPr>
              <a:t>+неметалл</a:t>
            </a:r>
            <a:r>
              <a:rPr lang="ru-RU" sz="2800" baseline="30000">
                <a:solidFill>
                  <a:srgbClr val="0000FF"/>
                </a:solidFill>
              </a:rPr>
              <a:t>0</a:t>
            </a:r>
            <a:r>
              <a:rPr lang="en-US" sz="2800">
                <a:solidFill>
                  <a:srgbClr val="0000FF"/>
                </a:solidFill>
                <a:latin typeface="Book Antiqua" pitchFamily="18" charset="0"/>
              </a:rPr>
              <a:t>=</a:t>
            </a:r>
            <a:r>
              <a:rPr lang="ru-RU" sz="2800">
                <a:solidFill>
                  <a:srgbClr val="0000FF"/>
                </a:solidFill>
              </a:rPr>
              <a:t> </a:t>
            </a:r>
            <a:r>
              <a:rPr lang="ru-RU" sz="2800">
                <a:solidFill>
                  <a:srgbClr val="CC0066"/>
                </a:solidFill>
              </a:rPr>
              <a:t>Металл</a:t>
            </a:r>
            <a:r>
              <a:rPr lang="en-US" sz="2800" baseline="30000">
                <a:solidFill>
                  <a:srgbClr val="CC0066"/>
                </a:solidFill>
                <a:latin typeface="Book Antiqua" pitchFamily="18" charset="0"/>
              </a:rPr>
              <a:t>n+</a:t>
            </a:r>
            <a:r>
              <a:rPr lang="ru-RU" sz="2800">
                <a:solidFill>
                  <a:srgbClr val="0000FF"/>
                </a:solidFill>
              </a:rPr>
              <a:t>неметалл</a:t>
            </a:r>
            <a:r>
              <a:rPr lang="en-US" sz="2800" baseline="30000">
                <a:solidFill>
                  <a:srgbClr val="0000FF"/>
                </a:solidFill>
                <a:latin typeface="Book Antiqua" pitchFamily="18" charset="0"/>
              </a:rPr>
              <a:t>n-</a:t>
            </a:r>
            <a:endParaRPr lang="ru-RU" sz="2800">
              <a:solidFill>
                <a:srgbClr val="0000FF"/>
              </a:solidFill>
            </a:endParaRPr>
          </a:p>
        </p:txBody>
      </p:sp>
      <p:sp>
        <p:nvSpPr>
          <p:cNvPr id="20489" name="Oval 42"/>
          <p:cNvSpPr>
            <a:spLocks noChangeArrowheads="1"/>
          </p:cNvSpPr>
          <p:nvPr/>
        </p:nvSpPr>
        <p:spPr bwMode="auto">
          <a:xfrm>
            <a:off x="2051050" y="53736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0" name="Oval 43"/>
          <p:cNvSpPr>
            <a:spLocks noChangeArrowheads="1"/>
          </p:cNvSpPr>
          <p:nvPr/>
        </p:nvSpPr>
        <p:spPr bwMode="auto">
          <a:xfrm>
            <a:off x="2268538" y="53736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1" name="Oval 44"/>
          <p:cNvSpPr>
            <a:spLocks noChangeArrowheads="1"/>
          </p:cNvSpPr>
          <p:nvPr/>
        </p:nvSpPr>
        <p:spPr bwMode="auto">
          <a:xfrm>
            <a:off x="2484438" y="55895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2" name="Oval 45"/>
          <p:cNvSpPr>
            <a:spLocks noChangeArrowheads="1"/>
          </p:cNvSpPr>
          <p:nvPr/>
        </p:nvSpPr>
        <p:spPr bwMode="auto">
          <a:xfrm>
            <a:off x="2484438" y="58054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3" name="Oval 46"/>
          <p:cNvSpPr>
            <a:spLocks noChangeArrowheads="1"/>
          </p:cNvSpPr>
          <p:nvPr/>
        </p:nvSpPr>
        <p:spPr bwMode="auto">
          <a:xfrm>
            <a:off x="4787900" y="60213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4" name="Oval 47"/>
          <p:cNvSpPr>
            <a:spLocks noChangeArrowheads="1"/>
          </p:cNvSpPr>
          <p:nvPr/>
        </p:nvSpPr>
        <p:spPr bwMode="auto">
          <a:xfrm>
            <a:off x="2268538" y="60213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5" name="Oval 48"/>
          <p:cNvSpPr>
            <a:spLocks noChangeArrowheads="1"/>
          </p:cNvSpPr>
          <p:nvPr/>
        </p:nvSpPr>
        <p:spPr bwMode="auto">
          <a:xfrm>
            <a:off x="1835150" y="5734050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6" name="Oval 49"/>
          <p:cNvSpPr>
            <a:spLocks noChangeArrowheads="1"/>
          </p:cNvSpPr>
          <p:nvPr/>
        </p:nvSpPr>
        <p:spPr bwMode="auto">
          <a:xfrm>
            <a:off x="2051050" y="60213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7" name="Oval 51"/>
          <p:cNvSpPr>
            <a:spLocks noChangeArrowheads="1"/>
          </p:cNvSpPr>
          <p:nvPr/>
        </p:nvSpPr>
        <p:spPr bwMode="auto">
          <a:xfrm>
            <a:off x="5003800" y="58054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8" name="Oval 53"/>
          <p:cNvSpPr>
            <a:spLocks noChangeArrowheads="1"/>
          </p:cNvSpPr>
          <p:nvPr/>
        </p:nvSpPr>
        <p:spPr bwMode="auto">
          <a:xfrm>
            <a:off x="4572000" y="60213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499" name="Oval 54"/>
          <p:cNvSpPr>
            <a:spLocks noChangeArrowheads="1"/>
          </p:cNvSpPr>
          <p:nvPr/>
        </p:nvSpPr>
        <p:spPr bwMode="auto">
          <a:xfrm>
            <a:off x="4356100" y="58054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500" name="Oval 55"/>
          <p:cNvSpPr>
            <a:spLocks noChangeArrowheads="1"/>
          </p:cNvSpPr>
          <p:nvPr/>
        </p:nvSpPr>
        <p:spPr bwMode="auto">
          <a:xfrm>
            <a:off x="4572000" y="53736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501" name="AutoShape 58"/>
          <p:cNvSpPr>
            <a:spLocks noChangeArrowheads="1"/>
          </p:cNvSpPr>
          <p:nvPr/>
        </p:nvSpPr>
        <p:spPr bwMode="auto">
          <a:xfrm>
            <a:off x="2771775" y="5661025"/>
            <a:ext cx="647700" cy="144463"/>
          </a:xfrm>
          <a:prstGeom prst="rightArrow">
            <a:avLst>
              <a:gd name="adj1" fmla="val 50000"/>
              <a:gd name="adj2" fmla="val 1120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502" name="Oval 59"/>
          <p:cNvSpPr>
            <a:spLocks noChangeArrowheads="1"/>
          </p:cNvSpPr>
          <p:nvPr/>
        </p:nvSpPr>
        <p:spPr bwMode="auto">
          <a:xfrm>
            <a:off x="4787900" y="53736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503" name="Line 67"/>
          <p:cNvSpPr>
            <a:spLocks noChangeShapeType="1"/>
          </p:cNvSpPr>
          <p:nvPr/>
        </p:nvSpPr>
        <p:spPr bwMode="auto">
          <a:xfrm>
            <a:off x="684213" y="3644900"/>
            <a:ext cx="15843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04" name="Text Box 73"/>
          <p:cNvSpPr txBox="1">
            <a:spLocks noChangeArrowheads="1"/>
          </p:cNvSpPr>
          <p:nvPr/>
        </p:nvSpPr>
        <p:spPr bwMode="auto">
          <a:xfrm>
            <a:off x="755650" y="3213100"/>
            <a:ext cx="1435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электроны</a:t>
            </a:r>
          </a:p>
        </p:txBody>
      </p:sp>
      <p:sp>
        <p:nvSpPr>
          <p:cNvPr id="20505" name="Oval 76"/>
          <p:cNvSpPr>
            <a:spLocks noChangeArrowheads="1"/>
          </p:cNvSpPr>
          <p:nvPr/>
        </p:nvSpPr>
        <p:spPr bwMode="auto">
          <a:xfrm>
            <a:off x="5003800" y="5589588"/>
            <a:ext cx="142875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506" name="AutoShape 78"/>
          <p:cNvSpPr>
            <a:spLocks/>
          </p:cNvSpPr>
          <p:nvPr/>
        </p:nvSpPr>
        <p:spPr bwMode="auto">
          <a:xfrm>
            <a:off x="5076825" y="5300663"/>
            <a:ext cx="142875" cy="1008062"/>
          </a:xfrm>
          <a:prstGeom prst="rightBracket">
            <a:avLst>
              <a:gd name="adj" fmla="val 5879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507" name="Line 81"/>
          <p:cNvSpPr>
            <a:spLocks noChangeShapeType="1"/>
          </p:cNvSpPr>
          <p:nvPr/>
        </p:nvSpPr>
        <p:spPr bwMode="auto">
          <a:xfrm>
            <a:off x="611188" y="60213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08" name="Line 82"/>
          <p:cNvSpPr>
            <a:spLocks noChangeShapeType="1"/>
          </p:cNvSpPr>
          <p:nvPr/>
        </p:nvSpPr>
        <p:spPr bwMode="auto">
          <a:xfrm>
            <a:off x="611188" y="6453188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09" name="Line 83"/>
          <p:cNvSpPr>
            <a:spLocks noChangeShapeType="1"/>
          </p:cNvSpPr>
          <p:nvPr/>
        </p:nvSpPr>
        <p:spPr bwMode="auto">
          <a:xfrm flipV="1">
            <a:off x="2195513" y="616585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10" name="Text Box 84"/>
          <p:cNvSpPr txBox="1">
            <a:spLocks noChangeArrowheads="1"/>
          </p:cNvSpPr>
          <p:nvPr/>
        </p:nvSpPr>
        <p:spPr bwMode="auto">
          <a:xfrm>
            <a:off x="971550" y="6461125"/>
            <a:ext cx="46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1е</a:t>
            </a:r>
          </a:p>
        </p:txBody>
      </p:sp>
      <p:sp>
        <p:nvSpPr>
          <p:cNvPr id="20511" name="Line 87"/>
          <p:cNvSpPr>
            <a:spLocks noChangeShapeType="1"/>
          </p:cNvSpPr>
          <p:nvPr/>
        </p:nvSpPr>
        <p:spPr bwMode="auto">
          <a:xfrm>
            <a:off x="1187450" y="65246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12" name="Text Box 89"/>
          <p:cNvSpPr txBox="1">
            <a:spLocks noChangeArrowheads="1"/>
          </p:cNvSpPr>
          <p:nvPr/>
        </p:nvSpPr>
        <p:spPr bwMode="auto">
          <a:xfrm>
            <a:off x="2555875" y="6237288"/>
            <a:ext cx="338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6699"/>
                </a:solidFill>
              </a:rPr>
              <a:t>      </a:t>
            </a:r>
            <a:r>
              <a:rPr lang="ru-RU">
                <a:solidFill>
                  <a:srgbClr val="FF0066"/>
                </a:solidFill>
              </a:rPr>
              <a:t>катион </a:t>
            </a:r>
            <a:r>
              <a:rPr lang="ru-RU"/>
              <a:t>   </a:t>
            </a:r>
            <a:r>
              <a:rPr lang="ru-RU">
                <a:solidFill>
                  <a:srgbClr val="0000FF"/>
                </a:solidFill>
              </a:rPr>
              <a:t> анион</a:t>
            </a:r>
          </a:p>
        </p:txBody>
      </p:sp>
      <p:sp>
        <p:nvSpPr>
          <p:cNvPr id="20513" name="Text Box 90"/>
          <p:cNvSpPr txBox="1">
            <a:spLocks noChangeArrowheads="1"/>
          </p:cNvSpPr>
          <p:nvPr/>
        </p:nvSpPr>
        <p:spPr bwMode="auto">
          <a:xfrm>
            <a:off x="4048125" y="5341938"/>
            <a:ext cx="4794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/>
              <a:t>   </a:t>
            </a:r>
          </a:p>
        </p:txBody>
      </p:sp>
      <p:sp>
        <p:nvSpPr>
          <p:cNvPr id="20514" name="AutoShape 94"/>
          <p:cNvSpPr>
            <a:spLocks/>
          </p:cNvSpPr>
          <p:nvPr/>
        </p:nvSpPr>
        <p:spPr bwMode="auto">
          <a:xfrm>
            <a:off x="4284663" y="5300663"/>
            <a:ext cx="142875" cy="1008062"/>
          </a:xfrm>
          <a:prstGeom prst="leftBracket">
            <a:avLst>
              <a:gd name="adj" fmla="val 5879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0515" name="Text Box 95"/>
          <p:cNvSpPr txBox="1">
            <a:spLocks noChangeArrowheads="1"/>
          </p:cNvSpPr>
          <p:nvPr/>
        </p:nvSpPr>
        <p:spPr bwMode="auto">
          <a:xfrm>
            <a:off x="3851275" y="517525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+</a:t>
            </a:r>
          </a:p>
        </p:txBody>
      </p:sp>
      <p:sp>
        <p:nvSpPr>
          <p:cNvPr id="20516" name="Line 99"/>
          <p:cNvSpPr>
            <a:spLocks noChangeShapeType="1"/>
          </p:cNvSpPr>
          <p:nvPr/>
        </p:nvSpPr>
        <p:spPr bwMode="auto">
          <a:xfrm flipV="1">
            <a:off x="684213" y="3213100"/>
            <a:ext cx="0" cy="431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17" name="Line 101"/>
          <p:cNvSpPr>
            <a:spLocks noChangeShapeType="1"/>
          </p:cNvSpPr>
          <p:nvPr/>
        </p:nvSpPr>
        <p:spPr bwMode="auto">
          <a:xfrm flipV="1">
            <a:off x="2268538" y="3213100"/>
            <a:ext cx="0" cy="431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0518" name="Picture 102" descr="0_1bfd2_db15b4be_X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3716338"/>
            <a:ext cx="2952750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9" name="Text Box 103"/>
          <p:cNvSpPr txBox="1">
            <a:spLocks noChangeArrowheads="1"/>
          </p:cNvSpPr>
          <p:nvPr/>
        </p:nvSpPr>
        <p:spPr bwMode="auto">
          <a:xfrm>
            <a:off x="6948488" y="6308725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CuSO</a:t>
            </a:r>
            <a:r>
              <a:rPr lang="en-US" sz="2000"/>
              <a:t>4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chemeClr val="bg1"/>
          </a:solidFill>
          <a:ln w="19050">
            <a:solidFill>
              <a:srgbClr val="CC0066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000" smtClean="0">
                <a:solidFill>
                  <a:srgbClr val="FF0066"/>
                </a:solidFill>
              </a:rPr>
              <a:t>Задание 1</a:t>
            </a:r>
          </a:p>
          <a:p>
            <a:pPr eaLnBrk="1" hangingPunct="1">
              <a:buFontTx/>
              <a:buNone/>
            </a:pPr>
            <a:r>
              <a:rPr lang="ru-RU" sz="3000" smtClean="0"/>
              <a:t>   </a:t>
            </a:r>
            <a:r>
              <a:rPr lang="ru-RU" sz="3000" u="sng" smtClean="0"/>
              <a:t>Из списка веществ выберите вещества с ионной связью:</a:t>
            </a:r>
            <a:r>
              <a:rPr lang="en-US" sz="3000" smtClean="0">
                <a:solidFill>
                  <a:srgbClr val="000000"/>
                </a:solidFill>
              </a:rPr>
              <a:t> Ag, NaOH, O</a:t>
            </a:r>
            <a:r>
              <a:rPr lang="en-US" sz="3000" baseline="-25000" smtClean="0">
                <a:solidFill>
                  <a:srgbClr val="000000"/>
                </a:solidFill>
              </a:rPr>
              <a:t>2</a:t>
            </a:r>
            <a:r>
              <a:rPr lang="en-US" sz="3000" smtClean="0">
                <a:solidFill>
                  <a:srgbClr val="000000"/>
                </a:solidFill>
              </a:rPr>
              <a:t>, NH</a:t>
            </a:r>
            <a:r>
              <a:rPr lang="en-US" sz="3000" baseline="-25000" smtClean="0">
                <a:solidFill>
                  <a:srgbClr val="000000"/>
                </a:solidFill>
              </a:rPr>
              <a:t>3</a:t>
            </a:r>
            <a:r>
              <a:rPr lang="en-US" sz="3000" smtClean="0">
                <a:solidFill>
                  <a:srgbClr val="000000"/>
                </a:solidFill>
              </a:rPr>
              <a:t>, HI, Br</a:t>
            </a:r>
            <a:r>
              <a:rPr lang="en-US" sz="3000" baseline="-25000" smtClean="0">
                <a:solidFill>
                  <a:srgbClr val="000000"/>
                </a:solidFill>
              </a:rPr>
              <a:t>2</a:t>
            </a:r>
            <a:r>
              <a:rPr lang="en-US" sz="3000" smtClean="0">
                <a:solidFill>
                  <a:srgbClr val="000000"/>
                </a:solidFill>
              </a:rPr>
              <a:t>, CuSO</a:t>
            </a:r>
            <a:r>
              <a:rPr lang="en-US" sz="3000" baseline="-25000" smtClean="0">
                <a:solidFill>
                  <a:srgbClr val="000000"/>
                </a:solidFill>
              </a:rPr>
              <a:t>4</a:t>
            </a:r>
            <a:r>
              <a:rPr lang="en-US" sz="3000" smtClean="0">
                <a:solidFill>
                  <a:srgbClr val="000000"/>
                </a:solidFill>
              </a:rPr>
              <a:t>,Cu, N</a:t>
            </a:r>
            <a:r>
              <a:rPr lang="en-US" sz="3000" baseline="-25000" smtClean="0">
                <a:solidFill>
                  <a:srgbClr val="000000"/>
                </a:solidFill>
              </a:rPr>
              <a:t>2</a:t>
            </a:r>
            <a:r>
              <a:rPr lang="en-US" sz="3000" smtClean="0">
                <a:solidFill>
                  <a:srgbClr val="000000"/>
                </a:solidFill>
              </a:rPr>
              <a:t>, K</a:t>
            </a:r>
            <a:r>
              <a:rPr lang="en-US" sz="3000" baseline="-25000" smtClean="0">
                <a:solidFill>
                  <a:srgbClr val="000000"/>
                </a:solidFill>
              </a:rPr>
              <a:t>3</a:t>
            </a:r>
            <a:r>
              <a:rPr lang="en-US" sz="3000" smtClean="0">
                <a:solidFill>
                  <a:srgbClr val="000000"/>
                </a:solidFill>
              </a:rPr>
              <a:t>N, CO</a:t>
            </a:r>
            <a:r>
              <a:rPr lang="en-US" sz="3000" baseline="-25000" smtClean="0">
                <a:solidFill>
                  <a:srgbClr val="000000"/>
                </a:solidFill>
              </a:rPr>
              <a:t>2</a:t>
            </a:r>
            <a:r>
              <a:rPr lang="en-US" sz="3000" smtClean="0">
                <a:solidFill>
                  <a:srgbClr val="000000"/>
                </a:solidFill>
              </a:rPr>
              <a:t>, Ca.</a:t>
            </a:r>
          </a:p>
          <a:p>
            <a:pPr eaLnBrk="1" hangingPunct="1">
              <a:buFontTx/>
              <a:buNone/>
            </a:pPr>
            <a:r>
              <a:rPr lang="ru-RU" sz="3000" smtClean="0">
                <a:solidFill>
                  <a:srgbClr val="FF0066"/>
                </a:solidFill>
              </a:rPr>
              <a:t>Задание 2</a:t>
            </a:r>
            <a:r>
              <a:rPr lang="ru-RU" sz="3000" smtClean="0">
                <a:solidFill>
                  <a:srgbClr val="000000"/>
                </a:solidFill>
              </a:rPr>
              <a:t>. «</a:t>
            </a:r>
            <a:r>
              <a:rPr lang="ru-RU" sz="3000" u="sng" smtClean="0">
                <a:solidFill>
                  <a:srgbClr val="000000"/>
                </a:solidFill>
              </a:rPr>
              <a:t>Крестики-нолики».Покажите выигрышный путь веществ с ионной связью.</a:t>
            </a:r>
          </a:p>
          <a:p>
            <a:pPr eaLnBrk="1" hangingPunct="1">
              <a:buFontTx/>
              <a:buNone/>
            </a:pPr>
            <a:endParaRPr lang="ru-RU" u="sng" smtClean="0">
              <a:solidFill>
                <a:srgbClr val="000000"/>
              </a:solidFill>
            </a:endParaRPr>
          </a:p>
        </p:txBody>
      </p:sp>
      <p:sp>
        <p:nvSpPr>
          <p:cNvPr id="21507" name="Rectangle 45"/>
          <p:cNvSpPr>
            <a:spLocks noChangeArrowheads="1"/>
          </p:cNvSpPr>
          <p:nvPr/>
        </p:nvSpPr>
        <p:spPr bwMode="auto">
          <a:xfrm>
            <a:off x="1187450" y="3429000"/>
            <a:ext cx="2089150" cy="10080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ru-RU"/>
          </a:p>
        </p:txBody>
      </p:sp>
      <p:sp>
        <p:nvSpPr>
          <p:cNvPr id="21508" name="Rectangle 46"/>
          <p:cNvSpPr>
            <a:spLocks noChangeArrowheads="1"/>
          </p:cNvSpPr>
          <p:nvPr/>
        </p:nvSpPr>
        <p:spPr bwMode="auto">
          <a:xfrm>
            <a:off x="3276600" y="3429000"/>
            <a:ext cx="2089150" cy="10080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 </a:t>
            </a:r>
            <a:endParaRPr lang="ru-RU" sz="1800"/>
          </a:p>
        </p:txBody>
      </p:sp>
      <p:sp>
        <p:nvSpPr>
          <p:cNvPr id="21509" name="Rectangle 47"/>
          <p:cNvSpPr>
            <a:spLocks noChangeArrowheads="1"/>
          </p:cNvSpPr>
          <p:nvPr/>
        </p:nvSpPr>
        <p:spPr bwMode="auto">
          <a:xfrm>
            <a:off x="5364163" y="3429000"/>
            <a:ext cx="2089150" cy="10080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21510" name="Rectangle 48"/>
          <p:cNvSpPr>
            <a:spLocks noChangeArrowheads="1"/>
          </p:cNvSpPr>
          <p:nvPr/>
        </p:nvSpPr>
        <p:spPr bwMode="auto">
          <a:xfrm>
            <a:off x="3276600" y="4437063"/>
            <a:ext cx="2089150" cy="1008062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   KCl    </a:t>
            </a:r>
            <a:endParaRPr lang="ru-RU" sz="4000"/>
          </a:p>
        </p:txBody>
      </p:sp>
      <p:sp>
        <p:nvSpPr>
          <p:cNvPr id="21511" name="Rectangle 49"/>
          <p:cNvSpPr>
            <a:spLocks noChangeArrowheads="1"/>
          </p:cNvSpPr>
          <p:nvPr/>
        </p:nvSpPr>
        <p:spPr bwMode="auto">
          <a:xfrm>
            <a:off x="1187450" y="4437063"/>
            <a:ext cx="2089150" cy="1008062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21512" name="Rectangle 50"/>
          <p:cNvSpPr>
            <a:spLocks noChangeArrowheads="1"/>
          </p:cNvSpPr>
          <p:nvPr/>
        </p:nvSpPr>
        <p:spPr bwMode="auto">
          <a:xfrm>
            <a:off x="5364163" y="4437063"/>
            <a:ext cx="2089150" cy="1008062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O</a:t>
            </a:r>
            <a:r>
              <a:rPr lang="en-US"/>
              <a:t>2</a:t>
            </a:r>
            <a:endParaRPr lang="ru-RU" sz="4000"/>
          </a:p>
        </p:txBody>
      </p:sp>
      <p:sp>
        <p:nvSpPr>
          <p:cNvPr id="21513" name="Rectangle 52"/>
          <p:cNvSpPr>
            <a:spLocks noChangeArrowheads="1"/>
          </p:cNvSpPr>
          <p:nvPr/>
        </p:nvSpPr>
        <p:spPr bwMode="auto">
          <a:xfrm>
            <a:off x="1187450" y="5445125"/>
            <a:ext cx="2089150" cy="10080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Na</a:t>
            </a:r>
            <a:r>
              <a:rPr lang="en-US"/>
              <a:t>2</a:t>
            </a:r>
            <a:r>
              <a:rPr lang="en-US" sz="4000"/>
              <a:t>O</a:t>
            </a:r>
            <a:endParaRPr lang="ru-RU" sz="4000"/>
          </a:p>
        </p:txBody>
      </p:sp>
      <p:sp>
        <p:nvSpPr>
          <p:cNvPr id="21514" name="Rectangle 53"/>
          <p:cNvSpPr>
            <a:spLocks noChangeArrowheads="1"/>
          </p:cNvSpPr>
          <p:nvPr/>
        </p:nvSpPr>
        <p:spPr bwMode="auto">
          <a:xfrm>
            <a:off x="3276600" y="5445125"/>
            <a:ext cx="2089150" cy="10080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SO</a:t>
            </a:r>
            <a:r>
              <a:rPr lang="en-US"/>
              <a:t>2</a:t>
            </a:r>
            <a:endParaRPr lang="ru-RU" sz="4000"/>
          </a:p>
        </p:txBody>
      </p:sp>
      <p:sp>
        <p:nvSpPr>
          <p:cNvPr id="21515" name="Rectangle 54"/>
          <p:cNvSpPr>
            <a:spLocks noChangeArrowheads="1"/>
          </p:cNvSpPr>
          <p:nvPr/>
        </p:nvSpPr>
        <p:spPr bwMode="auto">
          <a:xfrm>
            <a:off x="5364163" y="5445125"/>
            <a:ext cx="2089150" cy="10080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BaF</a:t>
            </a:r>
            <a:r>
              <a:rPr lang="en-US"/>
              <a:t>2</a:t>
            </a:r>
            <a:endParaRPr lang="ru-RU" sz="4000"/>
          </a:p>
        </p:txBody>
      </p:sp>
      <p:sp>
        <p:nvSpPr>
          <p:cNvPr id="21516" name="Text Box 56"/>
          <p:cNvSpPr txBox="1">
            <a:spLocks noChangeArrowheads="1"/>
          </p:cNvSpPr>
          <p:nvPr/>
        </p:nvSpPr>
        <p:spPr bwMode="auto">
          <a:xfrm>
            <a:off x="1527175" y="3536950"/>
            <a:ext cx="917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NH</a:t>
            </a:r>
            <a:endParaRPr lang="ru-RU" sz="4000"/>
          </a:p>
        </p:txBody>
      </p:sp>
      <p:sp>
        <p:nvSpPr>
          <p:cNvPr id="21517" name="Text Box 64"/>
          <p:cNvSpPr txBox="1">
            <a:spLocks noChangeArrowheads="1"/>
          </p:cNvSpPr>
          <p:nvPr/>
        </p:nvSpPr>
        <p:spPr bwMode="auto">
          <a:xfrm>
            <a:off x="3327400" y="3536950"/>
            <a:ext cx="1806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/>
              <a:t>   </a:t>
            </a:r>
            <a:r>
              <a:rPr lang="en-US" sz="4000"/>
              <a:t>CaS</a:t>
            </a:r>
            <a:r>
              <a:rPr lang="en-US" sz="3600"/>
              <a:t>  </a:t>
            </a:r>
            <a:endParaRPr lang="ru-RU" sz="3600"/>
          </a:p>
        </p:txBody>
      </p:sp>
      <p:sp>
        <p:nvSpPr>
          <p:cNvPr id="21518" name="Text Box 66"/>
          <p:cNvSpPr txBox="1">
            <a:spLocks noChangeArrowheads="1"/>
          </p:cNvSpPr>
          <p:nvPr/>
        </p:nvSpPr>
        <p:spPr bwMode="auto">
          <a:xfrm>
            <a:off x="5416550" y="3536950"/>
            <a:ext cx="1370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MgCl</a:t>
            </a:r>
            <a:endParaRPr lang="ru-RU" sz="4000"/>
          </a:p>
        </p:txBody>
      </p:sp>
      <p:sp>
        <p:nvSpPr>
          <p:cNvPr id="21519" name="Text Box 67"/>
          <p:cNvSpPr txBox="1">
            <a:spLocks noChangeArrowheads="1"/>
          </p:cNvSpPr>
          <p:nvPr/>
        </p:nvSpPr>
        <p:spPr bwMode="auto">
          <a:xfrm>
            <a:off x="6732588" y="3933825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</a:t>
            </a:r>
            <a:endParaRPr lang="ru-RU"/>
          </a:p>
        </p:txBody>
      </p:sp>
      <p:sp>
        <p:nvSpPr>
          <p:cNvPr id="21520" name="Text Box 69"/>
          <p:cNvSpPr txBox="1">
            <a:spLocks noChangeArrowheads="1"/>
          </p:cNvSpPr>
          <p:nvPr/>
        </p:nvSpPr>
        <p:spPr bwMode="auto">
          <a:xfrm>
            <a:off x="1258888" y="4437063"/>
            <a:ext cx="1892300" cy="701675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/>
              <a:t>  H</a:t>
            </a:r>
            <a:r>
              <a:rPr lang="en-US"/>
              <a:t>2</a:t>
            </a:r>
            <a:r>
              <a:rPr lang="en-US" sz="4000"/>
              <a:t>O    </a:t>
            </a:r>
            <a:endParaRPr lang="ru-RU" sz="4000"/>
          </a:p>
        </p:txBody>
      </p:sp>
      <p:sp>
        <p:nvSpPr>
          <p:cNvPr id="21521" name="Text Box 71"/>
          <p:cNvSpPr txBox="1">
            <a:spLocks noChangeArrowheads="1"/>
          </p:cNvSpPr>
          <p:nvPr/>
        </p:nvSpPr>
        <p:spPr bwMode="auto">
          <a:xfrm>
            <a:off x="1706563" y="4941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21522" name="Text Box 75"/>
          <p:cNvSpPr txBox="1">
            <a:spLocks noChangeArrowheads="1"/>
          </p:cNvSpPr>
          <p:nvPr/>
        </p:nvSpPr>
        <p:spPr bwMode="auto">
          <a:xfrm>
            <a:off x="2103438" y="4724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21523" name="Text Box 84"/>
          <p:cNvSpPr txBox="1">
            <a:spLocks noChangeArrowheads="1"/>
          </p:cNvSpPr>
          <p:nvPr/>
        </p:nvSpPr>
        <p:spPr bwMode="auto">
          <a:xfrm>
            <a:off x="2247900" y="3808413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kern="1200" cap="all" dirty="0">
                <a:effectLst>
                  <a:reflection blurRad="12700" stA="48000" endA="300" endPos="55000" dir="5400000" sy="-90000" algn="bl" rotWithShape="0"/>
                </a:effectLst>
              </a:rPr>
              <a:t>Ответ: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457200" y="1600200"/>
          <a:ext cx="7902575" cy="3586164"/>
        </p:xfrm>
        <a:graphic>
          <a:graphicData uri="http://schemas.openxmlformats.org/drawingml/2006/table">
            <a:tbl>
              <a:tblPr/>
              <a:tblGrid>
                <a:gridCol w="2633663"/>
                <a:gridCol w="2635250"/>
                <a:gridCol w="2633662"/>
              </a:tblGrid>
              <a:tr h="1195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NH</a:t>
                      </a:r>
                      <a:r>
                        <a:rPr kumimoji="0" lang="en-US" sz="49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CaS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MgCl</a:t>
                      </a:r>
                      <a:r>
                        <a:rPr kumimoji="0" lang="en-US" sz="49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5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9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KCl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49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5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Na</a:t>
                      </a:r>
                      <a:r>
                        <a:rPr kumimoji="0" lang="en-US" sz="49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</a:t>
                      </a:r>
                      <a:r>
                        <a:rPr kumimoji="0" lang="en-US" sz="49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BaF</a:t>
                      </a:r>
                      <a:r>
                        <a:rPr kumimoji="0" lang="en-US" sz="49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  <a:ln w="19050">
            <a:solidFill>
              <a:srgbClr val="66CCFF"/>
            </a:solidFill>
          </a:ln>
        </p:spPr>
        <p:txBody>
          <a:bodyPr/>
          <a:lstStyle/>
          <a:p>
            <a:pPr eaLnBrk="1" hangingPunct="1"/>
            <a:r>
              <a:rPr lang="ru-RU" sz="3200" smtClean="0"/>
              <a:t>КОВАЛЕНТНАЯ НЕПОЛЯРНАЯ СВЯЗЬ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4294967295"/>
          </p:nvPr>
        </p:nvSpPr>
        <p:spPr>
          <a:xfrm>
            <a:off x="14288" y="1196975"/>
            <a:ext cx="9129712" cy="5661025"/>
          </a:xfrm>
          <a:solidFill>
            <a:schemeClr val="bg1"/>
          </a:solidFill>
          <a:ln w="19050">
            <a:solidFill>
              <a:srgbClr val="66CCFF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mtClean="0">
                <a:solidFill>
                  <a:srgbClr val="0000FF"/>
                </a:solidFill>
              </a:rPr>
              <a:t>Ковалентная неполярная связь-</a:t>
            </a:r>
            <a:r>
              <a:rPr lang="ru-RU" smtClean="0"/>
              <a:t> это связь, которая образуется за счет общих электронных пар между атомами двух одинаковых неметаллов (не отличающихся по электроотрицательности)</a:t>
            </a:r>
            <a:endParaRPr lang="en-US" smtClean="0"/>
          </a:p>
          <a:p>
            <a:pPr eaLnBrk="1" hangingPunct="1">
              <a:lnSpc>
                <a:spcPct val="80000"/>
              </a:lnSpc>
            </a:pPr>
            <a:r>
              <a:rPr lang="ru-RU" smtClean="0">
                <a:solidFill>
                  <a:srgbClr val="0000FF"/>
                </a:solidFill>
              </a:rPr>
              <a:t>Неметалл</a:t>
            </a:r>
            <a:r>
              <a:rPr lang="ru-RU" smtClean="0"/>
              <a:t> + </a:t>
            </a:r>
            <a:r>
              <a:rPr lang="ru-RU" smtClean="0">
                <a:solidFill>
                  <a:srgbClr val="33CCFF"/>
                </a:solidFill>
              </a:rPr>
              <a:t>неметалл</a:t>
            </a:r>
            <a:r>
              <a:rPr lang="en-US" smtClean="0"/>
              <a:t>=</a:t>
            </a:r>
            <a:r>
              <a:rPr lang="ru-RU" smtClean="0">
                <a:solidFill>
                  <a:srgbClr val="0000FF"/>
                </a:solidFill>
              </a:rPr>
              <a:t>неметалл</a:t>
            </a:r>
            <a:r>
              <a:rPr lang="ru-RU" smtClean="0"/>
              <a:t> **</a:t>
            </a:r>
            <a:r>
              <a:rPr lang="ru-RU" smtClean="0">
                <a:solidFill>
                  <a:srgbClr val="33CCFF"/>
                </a:solidFill>
              </a:rPr>
              <a:t>неметалл</a:t>
            </a:r>
            <a:r>
              <a:rPr lang="ru-RU" smtClean="0"/>
              <a:t> </a:t>
            </a:r>
            <a:endParaRPr lang="en-US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 </a:t>
            </a:r>
            <a:r>
              <a:rPr lang="ru-RU" sz="2800" smtClean="0"/>
              <a:t>        </a:t>
            </a:r>
            <a:r>
              <a:rPr lang="en-US" sz="3700" smtClean="0"/>
              <a:t>*</a:t>
            </a:r>
            <a:r>
              <a:rPr lang="ru-RU" sz="2800" smtClean="0"/>
              <a:t>                   </a:t>
            </a:r>
            <a:r>
              <a:rPr lang="en-US" sz="3700" smtClean="0"/>
              <a:t>*</a:t>
            </a:r>
            <a:r>
              <a:rPr lang="ru-RU" sz="2800" smtClean="0"/>
              <a:t>                                </a:t>
            </a:r>
            <a:r>
              <a:rPr lang="en-US" sz="2800" smtClean="0"/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   </a:t>
            </a:r>
            <a:r>
              <a:rPr lang="ru-RU" sz="2800" smtClean="0"/>
              <a:t>                </a:t>
            </a:r>
            <a:r>
              <a:rPr lang="ru-RU" sz="2000" smtClean="0"/>
              <a:t>электроны                                    общая электронная пара</a:t>
            </a:r>
            <a:r>
              <a:rPr lang="ru-RU" sz="2800" smtClean="0"/>
              <a:t>          </a:t>
            </a:r>
            <a:endParaRPr lang="en-US" sz="1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400" smtClean="0"/>
              <a:t>                                                                                                    </a:t>
            </a:r>
            <a:endParaRPr lang="en-US" sz="5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5000" smtClean="0"/>
              <a:t>   F   +   F         F   F         F-F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/>
              <a:t>      </a:t>
            </a:r>
            <a:r>
              <a:rPr lang="en-US" sz="3000" smtClean="0"/>
              <a:t>    </a:t>
            </a:r>
            <a:endParaRPr lang="ru-RU" sz="3700" smtClean="0"/>
          </a:p>
        </p:txBody>
      </p:sp>
      <p:sp>
        <p:nvSpPr>
          <p:cNvPr id="14" name="Овал 13"/>
          <p:cNvSpPr>
            <a:spLocks noChangeArrowheads="1"/>
          </p:cNvSpPr>
          <p:nvPr/>
        </p:nvSpPr>
        <p:spPr bwMode="auto">
          <a:xfrm>
            <a:off x="827088" y="5445125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" name="Овал 15"/>
          <p:cNvSpPr>
            <a:spLocks noChangeArrowheads="1"/>
          </p:cNvSpPr>
          <p:nvPr/>
        </p:nvSpPr>
        <p:spPr bwMode="auto">
          <a:xfrm>
            <a:off x="395288" y="5734050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0" name="Овал 19"/>
          <p:cNvSpPr>
            <a:spLocks noChangeArrowheads="1"/>
          </p:cNvSpPr>
          <p:nvPr/>
        </p:nvSpPr>
        <p:spPr bwMode="auto">
          <a:xfrm>
            <a:off x="2195513" y="5876925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1" name="Овал 20"/>
          <p:cNvSpPr>
            <a:spLocks noChangeArrowheads="1"/>
          </p:cNvSpPr>
          <p:nvPr/>
        </p:nvSpPr>
        <p:spPr bwMode="auto">
          <a:xfrm>
            <a:off x="2484438" y="5445125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2" name="Овал 21"/>
          <p:cNvSpPr>
            <a:spLocks noChangeArrowheads="1"/>
          </p:cNvSpPr>
          <p:nvPr/>
        </p:nvSpPr>
        <p:spPr bwMode="auto">
          <a:xfrm>
            <a:off x="2700338" y="5445125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" name="Овал 22"/>
          <p:cNvSpPr>
            <a:spLocks noChangeArrowheads="1"/>
          </p:cNvSpPr>
          <p:nvPr/>
        </p:nvSpPr>
        <p:spPr bwMode="auto">
          <a:xfrm>
            <a:off x="2916238" y="5734050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4" name="Овал 23"/>
          <p:cNvSpPr>
            <a:spLocks noChangeArrowheads="1"/>
          </p:cNvSpPr>
          <p:nvPr/>
        </p:nvSpPr>
        <p:spPr bwMode="auto">
          <a:xfrm>
            <a:off x="611188" y="5445125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5" name="Овал 24"/>
          <p:cNvSpPr>
            <a:spLocks noChangeArrowheads="1"/>
          </p:cNvSpPr>
          <p:nvPr/>
        </p:nvSpPr>
        <p:spPr bwMode="auto">
          <a:xfrm>
            <a:off x="2916238" y="5949950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6" name="Овал 25"/>
          <p:cNvSpPr>
            <a:spLocks noChangeArrowheads="1"/>
          </p:cNvSpPr>
          <p:nvPr/>
        </p:nvSpPr>
        <p:spPr bwMode="auto">
          <a:xfrm>
            <a:off x="1116013" y="5876925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7" name="Овал 26"/>
          <p:cNvSpPr>
            <a:spLocks noChangeArrowheads="1"/>
          </p:cNvSpPr>
          <p:nvPr/>
        </p:nvSpPr>
        <p:spPr bwMode="auto">
          <a:xfrm>
            <a:off x="2700338" y="6237288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8" name="Овал 27"/>
          <p:cNvSpPr>
            <a:spLocks noChangeArrowheads="1"/>
          </p:cNvSpPr>
          <p:nvPr/>
        </p:nvSpPr>
        <p:spPr bwMode="auto">
          <a:xfrm>
            <a:off x="4211638" y="5949950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Овал 28"/>
          <p:cNvSpPr>
            <a:spLocks noChangeArrowheads="1"/>
          </p:cNvSpPr>
          <p:nvPr/>
        </p:nvSpPr>
        <p:spPr bwMode="auto">
          <a:xfrm>
            <a:off x="4211638" y="5734050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2" name="Овал 31"/>
          <p:cNvSpPr>
            <a:spLocks noChangeArrowheads="1"/>
          </p:cNvSpPr>
          <p:nvPr/>
        </p:nvSpPr>
        <p:spPr bwMode="auto">
          <a:xfrm>
            <a:off x="4643438" y="6237288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3" name="Овал 32"/>
          <p:cNvSpPr>
            <a:spLocks noChangeArrowheads="1"/>
          </p:cNvSpPr>
          <p:nvPr/>
        </p:nvSpPr>
        <p:spPr bwMode="auto">
          <a:xfrm>
            <a:off x="4427538" y="6237288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4" name="Овал 33"/>
          <p:cNvSpPr>
            <a:spLocks noChangeArrowheads="1"/>
          </p:cNvSpPr>
          <p:nvPr/>
        </p:nvSpPr>
        <p:spPr bwMode="auto">
          <a:xfrm>
            <a:off x="5580063" y="5445125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8" name="Овал 37"/>
          <p:cNvSpPr>
            <a:spLocks noChangeArrowheads="1"/>
          </p:cNvSpPr>
          <p:nvPr/>
        </p:nvSpPr>
        <p:spPr bwMode="auto">
          <a:xfrm>
            <a:off x="5795963" y="5949950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0" name="Овал 39"/>
          <p:cNvSpPr>
            <a:spLocks noChangeArrowheads="1"/>
          </p:cNvSpPr>
          <p:nvPr/>
        </p:nvSpPr>
        <p:spPr bwMode="auto">
          <a:xfrm>
            <a:off x="5795963" y="5734050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3" name="Овал 42"/>
          <p:cNvSpPr>
            <a:spLocks noChangeArrowheads="1"/>
          </p:cNvSpPr>
          <p:nvPr/>
        </p:nvSpPr>
        <p:spPr bwMode="auto">
          <a:xfrm>
            <a:off x="5364163" y="5445125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574" name="Прямоугольник 44"/>
          <p:cNvSpPr>
            <a:spLocks noChangeArrowheads="1"/>
          </p:cNvSpPr>
          <p:nvPr/>
        </p:nvSpPr>
        <p:spPr bwMode="auto">
          <a:xfrm>
            <a:off x="9005888" y="5059363"/>
            <a:ext cx="228600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1600">
                <a:solidFill>
                  <a:srgbClr val="000000"/>
                </a:solidFill>
                <a:latin typeface="Calibri" pitchFamily="34" charset="0"/>
              </a:rPr>
              <a:t>           </a:t>
            </a:r>
            <a:endParaRPr lang="en-US" sz="1600">
              <a:solidFill>
                <a:srgbClr val="00000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6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5" name="Овал 64"/>
          <p:cNvSpPr>
            <a:spLocks noChangeArrowheads="1"/>
          </p:cNvSpPr>
          <p:nvPr/>
        </p:nvSpPr>
        <p:spPr bwMode="auto">
          <a:xfrm>
            <a:off x="4643438" y="5445125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6" name="Овал 65"/>
          <p:cNvSpPr>
            <a:spLocks noChangeArrowheads="1"/>
          </p:cNvSpPr>
          <p:nvPr/>
        </p:nvSpPr>
        <p:spPr bwMode="auto">
          <a:xfrm>
            <a:off x="4427538" y="5445125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577" name="Line 47"/>
          <p:cNvSpPr>
            <a:spLocks noChangeShapeType="1"/>
          </p:cNvSpPr>
          <p:nvPr/>
        </p:nvSpPr>
        <p:spPr bwMode="auto">
          <a:xfrm>
            <a:off x="1403350" y="4005263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8" name="Line 50"/>
          <p:cNvSpPr>
            <a:spLocks noChangeShapeType="1"/>
          </p:cNvSpPr>
          <p:nvPr/>
        </p:nvSpPr>
        <p:spPr bwMode="auto">
          <a:xfrm>
            <a:off x="3492500" y="3933825"/>
            <a:ext cx="0" cy="3587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9" name="Line 51"/>
          <p:cNvSpPr>
            <a:spLocks noChangeShapeType="1"/>
          </p:cNvSpPr>
          <p:nvPr/>
        </p:nvSpPr>
        <p:spPr bwMode="auto">
          <a:xfrm flipH="1">
            <a:off x="2843213" y="4292600"/>
            <a:ext cx="647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80" name="Line 52"/>
          <p:cNvSpPr>
            <a:spLocks noChangeShapeType="1"/>
          </p:cNvSpPr>
          <p:nvPr/>
        </p:nvSpPr>
        <p:spPr bwMode="auto">
          <a:xfrm>
            <a:off x="1403350" y="4292600"/>
            <a:ext cx="7207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81" name="Line 56"/>
          <p:cNvSpPr>
            <a:spLocks noChangeShapeType="1"/>
          </p:cNvSpPr>
          <p:nvPr/>
        </p:nvSpPr>
        <p:spPr bwMode="auto">
          <a:xfrm>
            <a:off x="6732588" y="6207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82" name="Text Box 61"/>
          <p:cNvSpPr txBox="1">
            <a:spLocks noChangeArrowheads="1"/>
          </p:cNvSpPr>
          <p:nvPr/>
        </p:nvSpPr>
        <p:spPr bwMode="auto">
          <a:xfrm>
            <a:off x="1455738" y="5337175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  </a:t>
            </a:r>
            <a:endParaRPr lang="ru-RU" sz="4000"/>
          </a:p>
        </p:txBody>
      </p:sp>
      <p:sp>
        <p:nvSpPr>
          <p:cNvPr id="15" name="Овал 14"/>
          <p:cNvSpPr>
            <a:spLocks noChangeArrowheads="1"/>
          </p:cNvSpPr>
          <p:nvPr/>
        </p:nvSpPr>
        <p:spPr bwMode="auto">
          <a:xfrm>
            <a:off x="395288" y="5949950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Овал 25"/>
          <p:cNvSpPr>
            <a:spLocks noChangeArrowheads="1"/>
          </p:cNvSpPr>
          <p:nvPr/>
        </p:nvSpPr>
        <p:spPr bwMode="auto">
          <a:xfrm>
            <a:off x="2484438" y="6237288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" name="Овал 25"/>
          <p:cNvSpPr>
            <a:spLocks noChangeArrowheads="1"/>
          </p:cNvSpPr>
          <p:nvPr/>
        </p:nvSpPr>
        <p:spPr bwMode="auto">
          <a:xfrm>
            <a:off x="611188" y="6237288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Овал 25"/>
          <p:cNvSpPr>
            <a:spLocks noChangeArrowheads="1"/>
          </p:cNvSpPr>
          <p:nvPr/>
        </p:nvSpPr>
        <p:spPr bwMode="auto">
          <a:xfrm>
            <a:off x="827088" y="6237288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587" name="AutoShape 74"/>
          <p:cNvSpPr>
            <a:spLocks noChangeArrowheads="1"/>
          </p:cNvSpPr>
          <p:nvPr/>
        </p:nvSpPr>
        <p:spPr bwMode="auto">
          <a:xfrm>
            <a:off x="3203575" y="5949950"/>
            <a:ext cx="863600" cy="73025"/>
          </a:xfrm>
          <a:prstGeom prst="rightArrow">
            <a:avLst>
              <a:gd name="adj1" fmla="val 50000"/>
              <a:gd name="adj2" fmla="val 29565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23588" name="Oval 76"/>
          <p:cNvSpPr>
            <a:spLocks noChangeArrowheads="1"/>
          </p:cNvSpPr>
          <p:nvPr/>
        </p:nvSpPr>
        <p:spPr bwMode="auto">
          <a:xfrm>
            <a:off x="4932363" y="5516563"/>
            <a:ext cx="287337" cy="7921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200"/>
          </a:p>
        </p:txBody>
      </p:sp>
      <p:sp>
        <p:nvSpPr>
          <p:cNvPr id="7" name="Овал 37"/>
          <p:cNvSpPr>
            <a:spLocks noChangeArrowheads="1"/>
          </p:cNvSpPr>
          <p:nvPr/>
        </p:nvSpPr>
        <p:spPr bwMode="auto">
          <a:xfrm>
            <a:off x="5580063" y="6237288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Овал 37"/>
          <p:cNvSpPr>
            <a:spLocks noChangeArrowheads="1"/>
          </p:cNvSpPr>
          <p:nvPr/>
        </p:nvSpPr>
        <p:spPr bwMode="auto">
          <a:xfrm>
            <a:off x="5003800" y="5949950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Овал 37"/>
          <p:cNvSpPr>
            <a:spLocks noChangeArrowheads="1"/>
          </p:cNvSpPr>
          <p:nvPr/>
        </p:nvSpPr>
        <p:spPr bwMode="auto">
          <a:xfrm>
            <a:off x="5003800" y="5734050"/>
            <a:ext cx="142875" cy="142875"/>
          </a:xfrm>
          <a:prstGeom prst="ellipse">
            <a:avLst/>
          </a:prstGeom>
          <a:solidFill>
            <a:srgbClr val="0000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592" name="Text Box 80"/>
          <p:cNvSpPr txBox="1">
            <a:spLocks noChangeArrowheads="1"/>
          </p:cNvSpPr>
          <p:nvPr/>
        </p:nvSpPr>
        <p:spPr bwMode="auto">
          <a:xfrm>
            <a:off x="7380288" y="6156325"/>
            <a:ext cx="10080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</a:t>
            </a:r>
            <a:r>
              <a:rPr lang="en-US" sz="4000"/>
              <a:t>F</a:t>
            </a:r>
            <a:r>
              <a:rPr lang="en-US"/>
              <a:t>2</a:t>
            </a:r>
            <a:endParaRPr lang="ru-RU" sz="4000"/>
          </a:p>
        </p:txBody>
      </p:sp>
      <p:sp>
        <p:nvSpPr>
          <p:cNvPr id="23593" name="Line 81"/>
          <p:cNvSpPr>
            <a:spLocks noChangeShapeType="1"/>
          </p:cNvSpPr>
          <p:nvPr/>
        </p:nvSpPr>
        <p:spPr bwMode="auto">
          <a:xfrm>
            <a:off x="7019925" y="3500438"/>
            <a:ext cx="0" cy="8651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Овал 37"/>
          <p:cNvSpPr>
            <a:spLocks noChangeArrowheads="1"/>
          </p:cNvSpPr>
          <p:nvPr/>
        </p:nvSpPr>
        <p:spPr bwMode="auto">
          <a:xfrm>
            <a:off x="5364163" y="6237288"/>
            <a:ext cx="142875" cy="142875"/>
          </a:xfrm>
          <a:prstGeom prst="ellipse">
            <a:avLst/>
          </a:prstGeom>
          <a:solidFill>
            <a:srgbClr val="00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ln w="19050">
            <a:solidFill>
              <a:srgbClr val="00CCFF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smtClean="0">
                <a:solidFill>
                  <a:srgbClr val="FF0066"/>
                </a:solidFill>
              </a:rPr>
              <a:t>Задание </a:t>
            </a:r>
            <a:r>
              <a:rPr lang="en-US" sz="2400" smtClean="0">
                <a:solidFill>
                  <a:srgbClr val="FF0066"/>
                </a:solidFill>
              </a:rPr>
              <a:t>3</a:t>
            </a:r>
            <a:endParaRPr lang="ru-RU" sz="2400" smtClean="0">
              <a:solidFill>
                <a:srgbClr val="FF0066"/>
              </a:solidFill>
            </a:endParaRPr>
          </a:p>
          <a:p>
            <a:pPr eaLnBrk="1" hangingPunct="1">
              <a:buFontTx/>
              <a:buNone/>
            </a:pPr>
            <a:r>
              <a:rPr lang="ru-RU" sz="2400" smtClean="0"/>
              <a:t>   </a:t>
            </a:r>
            <a:r>
              <a:rPr lang="ru-RU" sz="2800" u="sng" smtClean="0"/>
              <a:t>Из списка веществ выберите вещества с ковалентной неполярной связью:</a:t>
            </a:r>
            <a:r>
              <a:rPr lang="en-US" sz="2800" smtClean="0"/>
              <a:t> Ag, NaOH, O</a:t>
            </a:r>
            <a:r>
              <a:rPr lang="en-US" sz="2800" baseline="-25000" smtClean="0"/>
              <a:t>2</a:t>
            </a:r>
            <a:r>
              <a:rPr lang="en-US" sz="2800" smtClean="0"/>
              <a:t>, NH</a:t>
            </a:r>
            <a:r>
              <a:rPr lang="en-US" sz="2800" baseline="-25000" smtClean="0"/>
              <a:t>3</a:t>
            </a:r>
            <a:r>
              <a:rPr lang="en-US" sz="2800" smtClean="0"/>
              <a:t>, HI, Br</a:t>
            </a:r>
            <a:r>
              <a:rPr lang="en-US" sz="2800" baseline="-25000" smtClean="0"/>
              <a:t>2</a:t>
            </a:r>
            <a:r>
              <a:rPr lang="en-US" sz="2800" smtClean="0"/>
              <a:t>, CuSO</a:t>
            </a:r>
            <a:r>
              <a:rPr lang="en-US" sz="2800" baseline="-25000" smtClean="0"/>
              <a:t>4</a:t>
            </a:r>
            <a:r>
              <a:rPr lang="en-US" sz="2800" smtClean="0"/>
              <a:t>,Cu, N</a:t>
            </a:r>
            <a:r>
              <a:rPr lang="en-US" sz="2800" baseline="-25000" smtClean="0"/>
              <a:t>2</a:t>
            </a:r>
            <a:r>
              <a:rPr lang="en-US" sz="2800" smtClean="0"/>
              <a:t>, K</a:t>
            </a:r>
            <a:r>
              <a:rPr lang="en-US" sz="2800" baseline="-25000" smtClean="0"/>
              <a:t>3</a:t>
            </a:r>
            <a:r>
              <a:rPr lang="en-US" sz="2800" smtClean="0"/>
              <a:t>N, CO</a:t>
            </a:r>
            <a:r>
              <a:rPr lang="en-US" sz="2800" baseline="-25000" smtClean="0"/>
              <a:t>2</a:t>
            </a:r>
            <a:r>
              <a:rPr lang="en-US" sz="2800" smtClean="0"/>
              <a:t>, Ca.</a:t>
            </a:r>
            <a:endParaRPr lang="ru-RU" sz="2800" smtClean="0"/>
          </a:p>
          <a:p>
            <a:pPr eaLnBrk="1" hangingPunct="1">
              <a:buFontTx/>
              <a:buNone/>
            </a:pPr>
            <a:r>
              <a:rPr lang="ru-RU" sz="2400" u="sng" smtClean="0">
                <a:solidFill>
                  <a:srgbClr val="FF0066"/>
                </a:solidFill>
              </a:rPr>
              <a:t>Задание 4</a:t>
            </a:r>
            <a:r>
              <a:rPr lang="ru-RU" sz="2400" u="sng" smtClean="0"/>
              <a:t>. «</a:t>
            </a:r>
            <a:r>
              <a:rPr lang="ru-RU" sz="2800" u="sng" smtClean="0"/>
              <a:t>Крестики-нолики».Покажите выигрышный путь веществ с ковалентной неполярной связью</a:t>
            </a:r>
            <a:r>
              <a:rPr lang="ru-RU" sz="2800" smtClean="0"/>
              <a:t>.</a:t>
            </a:r>
          </a:p>
          <a:p>
            <a:pPr eaLnBrk="1" hangingPunct="1">
              <a:buFontTx/>
              <a:buNone/>
            </a:pPr>
            <a:endParaRPr lang="ru-RU" sz="2800" smtClean="0"/>
          </a:p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  <p:graphicFrame>
        <p:nvGraphicFramePr>
          <p:cNvPr id="72762" name="Group 58"/>
          <p:cNvGraphicFramePr>
            <a:graphicFrameLocks noGrp="1"/>
          </p:cNvGraphicFramePr>
          <p:nvPr/>
        </p:nvGraphicFramePr>
        <p:xfrm>
          <a:off x="900113" y="3068638"/>
          <a:ext cx="6840537" cy="3630613"/>
        </p:xfrm>
        <a:graphic>
          <a:graphicData uri="http://schemas.openxmlformats.org/drawingml/2006/table">
            <a:tbl>
              <a:tblPr/>
              <a:tblGrid>
                <a:gridCol w="2409825"/>
                <a:gridCol w="2270125"/>
                <a:gridCol w="2160587"/>
              </a:tblGrid>
              <a:tr h="1154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CaO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HBr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CaCl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NH</a:t>
                      </a:r>
                      <a:r>
                        <a:rPr kumimoji="0" lang="en-US" sz="4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Изящная">
  <a:themeElements>
    <a:clrScheme name="">
      <a:dk1>
        <a:srgbClr val="000000"/>
      </a:dk1>
      <a:lt1>
        <a:srgbClr val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FFFFFF"/>
      </a:accent3>
      <a:accent4>
        <a:srgbClr val="000000"/>
      </a:accent4>
      <a:accent5>
        <a:srgbClr val="D8AFB9"/>
      </a:accent5>
      <a:accent6>
        <a:srgbClr val="9B5CA9"/>
      </a:accent6>
      <a:hlink>
        <a:srgbClr val="FFDE66"/>
      </a:hlink>
      <a:folHlink>
        <a:srgbClr val="D490C5"/>
      </a:folHlink>
    </a:clrScheme>
    <a:fontScheme name="1_Изящная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пекс">
  <a:themeElements>
    <a:clrScheme name="">
      <a:dk1>
        <a:srgbClr val="000000"/>
      </a:dk1>
      <a:lt1>
        <a:srgbClr val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FFFFFF"/>
      </a:accent3>
      <a:accent4>
        <a:srgbClr val="000000"/>
      </a:accent4>
      <a:accent5>
        <a:srgbClr val="D8AFB9"/>
      </a:accent5>
      <a:accent6>
        <a:srgbClr val="9B5CA9"/>
      </a:accent6>
      <a:hlink>
        <a:srgbClr val="FFDE66"/>
      </a:hlink>
      <a:folHlink>
        <a:srgbClr val="D490C5"/>
      </a:folHlink>
    </a:clrScheme>
    <a:fontScheme name="1_Апекс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рек">
  <a:themeElements>
    <a:clrScheme name="">
      <a:dk1>
        <a:srgbClr val="000000"/>
      </a:dk1>
      <a:lt1>
        <a:srgbClr val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FFFFFF"/>
      </a:accent3>
      <a:accent4>
        <a:srgbClr val="000000"/>
      </a:accent4>
      <a:accent5>
        <a:srgbClr val="D8AFB9"/>
      </a:accent5>
      <a:accent6>
        <a:srgbClr val="9B5CA9"/>
      </a:accent6>
      <a:hlink>
        <a:srgbClr val="FFDE66"/>
      </a:hlink>
      <a:folHlink>
        <a:srgbClr val="D490C5"/>
      </a:folHlink>
    </a:clrScheme>
    <a:fontScheme name="1_Тре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Открытая">
  <a:themeElements>
    <a:clrScheme name="">
      <a:dk1>
        <a:srgbClr val="000000"/>
      </a:dk1>
      <a:lt1>
        <a:srgbClr val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FFFFFF"/>
      </a:accent3>
      <a:accent4>
        <a:srgbClr val="000000"/>
      </a:accent4>
      <a:accent5>
        <a:srgbClr val="D8AFB9"/>
      </a:accent5>
      <a:accent6>
        <a:srgbClr val="9B5CA9"/>
      </a:accent6>
      <a:hlink>
        <a:srgbClr val="FFDE66"/>
      </a:hlink>
      <a:folHlink>
        <a:srgbClr val="D490C5"/>
      </a:folHlink>
    </a:clrScheme>
    <a:fontScheme name="1_Открытая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FFFFFF"/>
    </a:accent3>
    <a:accent4>
      <a:srgbClr val="000000"/>
    </a:accent4>
    <a:accent5>
      <a:srgbClr val="D8AFB9"/>
    </a:accent5>
    <a:accent6>
      <a:srgbClr val="9B5CA9"/>
    </a:accent6>
    <a:hlink>
      <a:srgbClr val="FFDE66"/>
    </a:hlink>
    <a:folHlink>
      <a:srgbClr val="D490C5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FFFFFF"/>
    </a:accent3>
    <a:accent4>
      <a:srgbClr val="000000"/>
    </a:accent4>
    <a:accent5>
      <a:srgbClr val="D8AFB9"/>
    </a:accent5>
    <a:accent6>
      <a:srgbClr val="9B5CA9"/>
    </a:accent6>
    <a:hlink>
      <a:srgbClr val="FFDE66"/>
    </a:hlink>
    <a:folHlink>
      <a:srgbClr val="D490C5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FFFFFF"/>
    </a:accent3>
    <a:accent4>
      <a:srgbClr val="000000"/>
    </a:accent4>
    <a:accent5>
      <a:srgbClr val="D8AFB9"/>
    </a:accent5>
    <a:accent6>
      <a:srgbClr val="9B5CA9"/>
    </a:accent6>
    <a:hlink>
      <a:srgbClr val="FFDE66"/>
    </a:hlink>
    <a:folHlink>
      <a:srgbClr val="D490C5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FFFFFF"/>
    </a:accent3>
    <a:accent4>
      <a:srgbClr val="000000"/>
    </a:accent4>
    <a:accent5>
      <a:srgbClr val="D8AFB9"/>
    </a:accent5>
    <a:accent6>
      <a:srgbClr val="9B5CA9"/>
    </a:accent6>
    <a:hlink>
      <a:srgbClr val="FFDE66"/>
    </a:hlink>
    <a:folHlink>
      <a:srgbClr val="D490C5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FFFFFF"/>
    </a:accent3>
    <a:accent4>
      <a:srgbClr val="000000"/>
    </a:accent4>
    <a:accent5>
      <a:srgbClr val="D8AFB9"/>
    </a:accent5>
    <a:accent6>
      <a:srgbClr val="9B5CA9"/>
    </a:accent6>
    <a:hlink>
      <a:srgbClr val="FFDE66"/>
    </a:hlink>
    <a:folHlink>
      <a:srgbClr val="D490C5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FFFFFF"/>
    </a:accent3>
    <a:accent4>
      <a:srgbClr val="000000"/>
    </a:accent4>
    <a:accent5>
      <a:srgbClr val="D8AFB9"/>
    </a:accent5>
    <a:accent6>
      <a:srgbClr val="9B5CA9"/>
    </a:accent6>
    <a:hlink>
      <a:srgbClr val="FFDE66"/>
    </a:hlink>
    <a:folHlink>
      <a:srgbClr val="D490C5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FFFFFF"/>
    </a:accent3>
    <a:accent4>
      <a:srgbClr val="000000"/>
    </a:accent4>
    <a:accent5>
      <a:srgbClr val="D8AFB9"/>
    </a:accent5>
    <a:accent6>
      <a:srgbClr val="9B5CA9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3048</TotalTime>
  <Words>1017</Words>
  <Application>Microsoft Office PowerPoint</Application>
  <PresentationFormat>Экран (4:3)</PresentationFormat>
  <Paragraphs>273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37" baseType="lpstr">
      <vt:lpstr>Arial</vt:lpstr>
      <vt:lpstr>Calibri</vt:lpstr>
      <vt:lpstr>Wingdings 2</vt:lpstr>
      <vt:lpstr>Wingdings</vt:lpstr>
      <vt:lpstr>Wingdings 3</vt:lpstr>
      <vt:lpstr>Verdana</vt:lpstr>
      <vt:lpstr>Trebuchet MS</vt:lpstr>
      <vt:lpstr>Book Antiqua</vt:lpstr>
      <vt:lpstr>Оформление по умолчанию</vt:lpstr>
      <vt:lpstr>1_Изящная</vt:lpstr>
      <vt:lpstr>1_Апекс</vt:lpstr>
      <vt:lpstr>1_Трек</vt:lpstr>
      <vt:lpstr>1_Открытая</vt:lpstr>
      <vt:lpstr>Тема урока:</vt:lpstr>
      <vt:lpstr>Слайд 2</vt:lpstr>
      <vt:lpstr>Слайд 3</vt:lpstr>
      <vt:lpstr>Слайд 4</vt:lpstr>
      <vt:lpstr>Слайд 5</vt:lpstr>
      <vt:lpstr>Слайд 6</vt:lpstr>
      <vt:lpstr>Ответ:</vt:lpstr>
      <vt:lpstr>КОВАЛЕНТНАЯ НЕПОЛЯРНАЯ СВЯЗЬ</vt:lpstr>
      <vt:lpstr>Слайд 9</vt:lpstr>
      <vt:lpstr>Ответ:</vt:lpstr>
      <vt:lpstr>Слайд 11</vt:lpstr>
      <vt:lpstr>Слайд 12</vt:lpstr>
      <vt:lpstr>Ответ:</vt:lpstr>
      <vt:lpstr>Слайд 14</vt:lpstr>
      <vt:lpstr>    Водородная связь</vt:lpstr>
      <vt:lpstr>Водородная связь</vt:lpstr>
      <vt:lpstr>Типы кристаллических решеток</vt:lpstr>
      <vt:lpstr>Типы кристаллических решеток</vt:lpstr>
      <vt:lpstr>Типы кристаллических решеток</vt:lpstr>
      <vt:lpstr>Слайд 20</vt:lpstr>
      <vt:lpstr>Сравнение различных видов химических связей</vt:lpstr>
      <vt:lpstr>Выводы:</vt:lpstr>
      <vt:lpstr>Домашнее задание</vt:lpstr>
      <vt:lpstr>Слайд 24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</dc:title>
  <dc:creator>Лицей51</dc:creator>
  <cp:lastModifiedBy>1</cp:lastModifiedBy>
  <cp:revision>114</cp:revision>
  <dcterms:created xsi:type="dcterms:W3CDTF">2010-11-08T11:02:28Z</dcterms:created>
  <dcterms:modified xsi:type="dcterms:W3CDTF">2015-11-13T09:33:00Z</dcterms:modified>
</cp:coreProperties>
</file>