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60" r:id="rId4"/>
    <p:sldId id="261" r:id="rId5"/>
    <p:sldId id="259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99"/>
    <a:srgbClr val="008000"/>
    <a:srgbClr val="FF5050"/>
    <a:srgbClr val="FFFF99"/>
    <a:srgbClr val="F7F21A"/>
    <a:srgbClr val="99FF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 autoAdjust="0"/>
    <p:restoredTop sz="94660"/>
  </p:normalViewPr>
  <p:slideViewPr>
    <p:cSldViewPr>
      <p:cViewPr>
        <p:scale>
          <a:sx n="100" d="100"/>
          <a:sy n="100" d="100"/>
        </p:scale>
        <p:origin x="-22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DD68-AC73-48C0-81C9-83950A2894C2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7335-A76E-40F3-B784-58E61B14D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5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C226-5747-433D-B692-F3EC0026F21C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99FF-9EF9-4B8B-8A96-53E8375E0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3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6699-5105-4B6E-9626-220BF076189D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92C4D-D1C5-44B3-8CBC-47271B37C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6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09E3-EFED-4120-BA98-3EE3F405C7B3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5FBA-2A33-4BA8-8939-F0274FBC8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9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C195-E054-47C5-B0E9-B0B05ED570CF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5E8A-370C-431C-84C2-6FEE871E2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0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445A-B81E-45A0-BD19-434117B948E6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A803-6738-4B81-B3EE-A6A91C939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3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DA3C-22AA-4FB8-8111-B6619578D799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A6C0-DEE0-4B03-AD04-AEC5F9142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3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8F67F-899B-4EA5-B7AA-0E208E7D6852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4982-EDCF-46CC-A599-34AC7C3C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1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9C97-CF9E-4457-8342-9E086C1D0B6A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C5C3-FFCC-4BD4-8839-2AB07CBD4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2CA22-81E1-4A81-963A-BA6BE96EC665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61CE-B58F-4F10-8A47-F8BA86064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8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4560-C718-40E0-B273-3FEF36E8E8A8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815-7A8E-49A5-AB39-BFF4DE7D7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3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9B3BF-34FF-4740-AF6F-AC9AE7A7D93A}" type="datetimeFigureOut">
              <a:rPr lang="ru-RU"/>
              <a:pPr>
                <a:defRPr/>
              </a:pPr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7392A-A347-4AD6-94CF-06F83D1B3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alaktikaru.ru/struktura-atomov/" TargetMode="External"/><Relationship Id="rId2" Type="http://schemas.openxmlformats.org/officeDocument/2006/relationships/hyperlink" Target="http://podelise.ru/docs/9032/index-4609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rhe.msk.ru/?p=97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F:\exchange_PCSB04F\КОНКУРС\518_logoГБО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63"/>
            <a:ext cx="17986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3" descr="герб_спб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38" y="139700"/>
            <a:ext cx="8334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2446338" y="285750"/>
            <a:ext cx="421481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ПРАВИТЕЛЬСТВО САНКТ-ПЕТЕРБУРГА</a:t>
            </a:r>
          </a:p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КОМИТЕТ ПО ОБРАЗОВАНИЮ</a:t>
            </a:r>
            <a:r>
              <a:rPr lang="ru-RU" sz="120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Прямоугольник 9"/>
          <p:cNvSpPr>
            <a:spLocks noChangeArrowheads="1"/>
          </p:cNvSpPr>
          <p:nvPr/>
        </p:nvSpPr>
        <p:spPr bwMode="auto">
          <a:xfrm>
            <a:off x="1397000" y="714375"/>
            <a:ext cx="6286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endParaRPr lang="ru-RU" sz="1400">
              <a:latin typeface="Calibri" pitchFamily="34" charset="0"/>
            </a:endParaRPr>
          </a:p>
          <a:p>
            <a:pPr algn="ctr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средняя общеобразовательная школа № 518</a:t>
            </a:r>
          </a:p>
          <a:p>
            <a:pPr algn="ctr"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Выборгского района Санкт-Петербурга</a:t>
            </a:r>
            <a:r>
              <a:rPr lang="ru-RU" sz="1400">
                <a:latin typeface="Calibri" pitchFamily="34" charset="0"/>
              </a:rPr>
              <a:t> 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1682750" y="2000250"/>
            <a:ext cx="5734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200" b="1" dirty="0" smtClean="0"/>
              <a:t>Строение атома</a:t>
            </a:r>
            <a:endParaRPr lang="ru-RU" sz="3200" b="1" dirty="0"/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149850" y="4143375"/>
            <a:ext cx="3733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smtClean="0"/>
              <a:t>Якубенок Мария Львовна</a:t>
            </a:r>
            <a:endParaRPr lang="ru-RU" sz="2000" dirty="0"/>
          </a:p>
          <a:p>
            <a:r>
              <a:rPr lang="ru-RU" sz="2000" dirty="0" smtClean="0"/>
              <a:t>учитель химии</a:t>
            </a:r>
            <a:endParaRPr lang="ru-RU" sz="2000" dirty="0"/>
          </a:p>
          <a:p>
            <a:r>
              <a:rPr lang="en-US" i="1" dirty="0" smtClean="0"/>
              <a:t>koba299@yandex.ru</a:t>
            </a:r>
            <a:endParaRPr lang="ru-RU" i="1" dirty="0"/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860800" y="6303963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dirty="0" smtClean="0"/>
              <a:t>2014 год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25" y="278650"/>
            <a:ext cx="4322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Строение атома лития: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998730"/>
            <a:ext cx="686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Li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5107" y="14462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0122" y="9987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0697" y="1815576"/>
            <a:ext cx="2347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Заряд ядра</a:t>
            </a:r>
            <a:r>
              <a:rPr lang="ru-RU" sz="2000" dirty="0" smtClean="0"/>
              <a:t>: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40608" y="1810148"/>
            <a:ext cx="59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+3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0697" y="2317251"/>
            <a:ext cx="2975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Строение ядра: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87747" y="2316994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r>
              <a:rPr lang="en-US" sz="2800" b="1" dirty="0" smtClean="0"/>
              <a:t>p, 4n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0697" y="2804684"/>
            <a:ext cx="3230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Строение атома: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96529" y="2823185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3</a:t>
            </a:r>
            <a:r>
              <a:rPr lang="en-US" sz="2800" b="1" dirty="0"/>
              <a:t>p, </a:t>
            </a:r>
            <a:r>
              <a:rPr lang="en-US" sz="2800" b="1" dirty="0" smtClean="0"/>
              <a:t>4n</a:t>
            </a:r>
            <a:r>
              <a:rPr lang="ru-RU" sz="2800" b="1" dirty="0" smtClean="0"/>
              <a:t>, 3е</a:t>
            </a:r>
            <a:endParaRPr lang="ru-RU" sz="2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14850" y="2967050"/>
            <a:ext cx="1800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4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0"/>
            <a:ext cx="8229600" cy="634082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Проверь себя!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20" y="458670"/>
            <a:ext cx="845564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Как заряжено ядро в атоме?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Какие частицы двигаются около ядра?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 заряжены электроны?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Какие частицы составляют ядро?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 заряжен протон?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 заряжен нейтрон?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 определить заряд ядра?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Заряд ядра атома железа равен…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Число протонов в атоме кислорода равно…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Число нейтронов в атоме натрия равно…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467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087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rgbClr val="FF0000"/>
                </a:solidFill>
              </a:rPr>
              <a:t>Ответы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0930" y="998729"/>
            <a:ext cx="676307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Положительно.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Электроны.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Отрицательно.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Протоны и нейтроны.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+1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0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По порядковому номеру элемента.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+26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8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12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57265" y="98630"/>
            <a:ext cx="2047355" cy="2554545"/>
          </a:xfrm>
          <a:prstGeom prst="rect">
            <a:avLst/>
          </a:prstGeom>
          <a:solidFill>
            <a:srgbClr val="99FF99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Оцените:</a:t>
            </a:r>
          </a:p>
          <a:p>
            <a:r>
              <a:rPr lang="ru-RU" sz="3200" b="1" dirty="0" smtClean="0"/>
              <a:t>10 – «5»</a:t>
            </a:r>
          </a:p>
          <a:p>
            <a:r>
              <a:rPr lang="ru-RU" sz="3200" b="1" dirty="0" smtClean="0"/>
              <a:t>8, 9 – «4»</a:t>
            </a:r>
          </a:p>
          <a:p>
            <a:r>
              <a:rPr lang="ru-RU" sz="3200" b="1" dirty="0" smtClean="0"/>
              <a:t>6, 7 – «3»</a:t>
            </a:r>
          </a:p>
          <a:p>
            <a:r>
              <a:rPr lang="ru-RU" sz="3200" b="1" dirty="0" smtClean="0"/>
              <a:t>0-5 – «2»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5617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21475"/>
            <a:ext cx="8229600" cy="589077"/>
          </a:xfrm>
        </p:spPr>
        <p:txBody>
          <a:bodyPr/>
          <a:lstStyle/>
          <a:p>
            <a:pPr algn="l"/>
            <a:r>
              <a:rPr lang="ru-RU" sz="4000" b="1" dirty="0" smtClean="0"/>
              <a:t>Домашнее задание: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860" y="719690"/>
            <a:ext cx="9029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§7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№2, 4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Записать строение атомов любых 10-ти элементов.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Составить формулы, найти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Mr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5 атомов углерода, 12 атомов водорода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Б) один атом серы, 6 атомов фтора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В) 2 атома водорода, 1 атом кремния, 3 атома кислорода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Г) 2 атома калия, 2 атома хрома, 7 атомов кислорода.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56565" y="1808820"/>
            <a:ext cx="78379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О.С.Габриелян</a:t>
            </a:r>
            <a:r>
              <a:rPr lang="ru-RU" dirty="0" smtClean="0"/>
              <a:t> Химия 8 учебник, Москва, «Дрофа», 2013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hlinkClick r:id="rId2"/>
              </a:rPr>
              <a:t>Филипп </a:t>
            </a:r>
            <a:r>
              <a:rPr lang="ru-RU" dirty="0" err="1">
                <a:hlinkClick r:id="rId2"/>
              </a:rPr>
              <a:t>Ленард</a:t>
            </a:r>
            <a:r>
              <a:rPr lang="ru-RU" dirty="0">
                <a:hlinkClick r:id="rId2"/>
              </a:rPr>
              <a:t> и </a:t>
            </a:r>
            <a:r>
              <a:rPr lang="ru-RU" dirty="0" err="1">
                <a:hlinkClick r:id="rId2"/>
              </a:rPr>
              <a:t>динамидная</a:t>
            </a:r>
            <a:r>
              <a:rPr lang="ru-RU" dirty="0">
                <a:hlinkClick r:id="rId2"/>
              </a:rPr>
              <a:t> модель атома (фрагменты из </a:t>
            </a:r>
            <a:r>
              <a:rPr lang="ru-RU" dirty="0" smtClean="0">
                <a:hlinkClick r:id="rId2"/>
              </a:rPr>
              <a:t>разных</a:t>
            </a:r>
          </a:p>
          <a:p>
            <a:r>
              <a:rPr lang="ru-RU" dirty="0" smtClean="0">
                <a:hlinkClick r:id="rId2"/>
              </a:rPr>
              <a:t>…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podelise.ru/docs/9032/index-4609.html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u="sng" dirty="0">
                <a:hlinkClick r:id="rId3"/>
              </a:rPr>
              <a:t>Структура атомов Звездная вселенная и планета </a:t>
            </a:r>
            <a:endParaRPr lang="ru-RU" u="sng" dirty="0" smtClean="0">
              <a:hlinkClick r:id="rId3"/>
            </a:endParaRPr>
          </a:p>
          <a:p>
            <a:r>
              <a:rPr lang="ru-RU" u="sng" dirty="0" smtClean="0">
                <a:hlinkClick r:id="rId3"/>
              </a:rPr>
              <a:t>Земляhttp</a:t>
            </a:r>
            <a:r>
              <a:rPr lang="ru-RU" u="sng" dirty="0">
                <a:hlinkClick r:id="rId3"/>
              </a:rPr>
              <a:t>://galaktikaru.ru/struktura-atomov/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ru-RU" dirty="0">
                <a:hlinkClick r:id="rId4"/>
              </a:rPr>
              <a:t>Строение атома АРХЭhttp://arhe.msk.ru/?p=976</a:t>
            </a:r>
            <a:endParaRPr lang="ru-RU" dirty="0"/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50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4800" dirty="0" smtClean="0"/>
              <a:t>Строение атома.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Основные сведения.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68660"/>
            <a:ext cx="1751168" cy="1734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5" y="188640"/>
            <a:ext cx="2019300" cy="136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845" y="19512"/>
            <a:ext cx="3461615" cy="25962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75" y="1898830"/>
            <a:ext cx="2036900" cy="1824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98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45" y="-81390"/>
            <a:ext cx="8229600" cy="904112"/>
          </a:xfrm>
        </p:spPr>
        <p:txBody>
          <a:bodyPr/>
          <a:lstStyle/>
          <a:p>
            <a:r>
              <a:rPr lang="ru-RU" b="1" u="sng" dirty="0" smtClean="0">
                <a:solidFill>
                  <a:srgbClr val="FF5050"/>
                </a:solidFill>
              </a:rPr>
              <a:t>Проверяем д</a:t>
            </a:r>
            <a:r>
              <a:rPr lang="en-US" b="1" u="sng" dirty="0" smtClean="0">
                <a:solidFill>
                  <a:srgbClr val="FF5050"/>
                </a:solidFill>
              </a:rPr>
              <a:t>/</a:t>
            </a:r>
            <a:r>
              <a:rPr lang="ru-RU" b="1" u="sng" dirty="0" smtClean="0">
                <a:solidFill>
                  <a:srgbClr val="FF5050"/>
                </a:solidFill>
              </a:rPr>
              <a:t>з:</a:t>
            </a:r>
            <a:endParaRPr lang="ru-RU" b="1" u="sng" dirty="0">
              <a:solidFill>
                <a:srgbClr val="FF5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515" y="924548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№2: 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69606" y="924548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А) 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CaO</a:t>
            </a:r>
            <a:r>
              <a:rPr lang="en-US" sz="2800" b="1" dirty="0" smtClean="0"/>
              <a:t>) = 40 + 16 = 56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69606" y="1459357"/>
            <a:ext cx="5772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Б) 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(N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) = 14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2 + 16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5 = 108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69606" y="1982577"/>
            <a:ext cx="621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В) 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(NaNO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 = 23 + 14 + 16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3 = 85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69606" y="2477084"/>
            <a:ext cx="6854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Г) 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(Fe(OH)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 = 56 + 16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3 + 1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3 = 107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69606" y="3073232"/>
            <a:ext cx="4270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Д) 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(4O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) = 16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8 = 128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61710" y="3596452"/>
            <a:ext cx="5820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Е) </a:t>
            </a:r>
            <a:r>
              <a:rPr lang="en-US" sz="2800" b="1" dirty="0" err="1" smtClean="0"/>
              <a:t>Mr</a:t>
            </a:r>
            <a:r>
              <a:rPr lang="en-US" sz="2800" b="1" dirty="0" smtClean="0"/>
              <a:t>(3CO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) = 12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3 + 16 </a:t>
            </a:r>
            <a:r>
              <a:rPr lang="en-US" sz="2800" b="1" dirty="0" smtClean="0">
                <a:latin typeface="Arial"/>
                <a:cs typeface="Arial"/>
              </a:rPr>
              <a:t>∙</a:t>
            </a:r>
            <a:r>
              <a:rPr lang="en-US" sz="2800" b="1" dirty="0" smtClean="0"/>
              <a:t> 6 = 132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693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550" y="311875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№3: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2968" y="1088740"/>
            <a:ext cx="89210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А) </a:t>
            </a:r>
            <a:r>
              <a:rPr lang="en-US" sz="3200" b="1" dirty="0" smtClean="0"/>
              <a:t>FeCl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Mr</a:t>
            </a:r>
            <a:r>
              <a:rPr lang="en-US" sz="3200" b="1" dirty="0" smtClean="0"/>
              <a:t>(FeCl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) = 56 + 35,5 </a:t>
            </a:r>
            <a:r>
              <a:rPr lang="en-US" sz="3200" b="1" dirty="0" smtClean="0">
                <a:latin typeface="Arial"/>
                <a:cs typeface="Arial"/>
              </a:rPr>
              <a:t>∙</a:t>
            </a:r>
            <a:r>
              <a:rPr lang="en-US" sz="3200" b="1" dirty="0" smtClean="0"/>
              <a:t> 3 = 162,5</a:t>
            </a:r>
          </a:p>
          <a:p>
            <a:r>
              <a:rPr lang="ru-RU" sz="3200" b="1" dirty="0" smtClean="0"/>
              <a:t>Б) </a:t>
            </a:r>
            <a:r>
              <a:rPr lang="en-US" sz="3200" b="1" dirty="0" smtClean="0"/>
              <a:t>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     </a:t>
            </a:r>
            <a:r>
              <a:rPr lang="en-US" sz="3200" b="1" dirty="0" err="1" smtClean="0"/>
              <a:t>Mr</a:t>
            </a:r>
            <a:r>
              <a:rPr lang="en-US" sz="3200" b="1" dirty="0" smtClean="0"/>
              <a:t>(Al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) = 27 </a:t>
            </a:r>
            <a:r>
              <a:rPr lang="en-US" sz="3200" b="1" dirty="0" smtClean="0">
                <a:latin typeface="Arial"/>
                <a:cs typeface="Arial"/>
              </a:rPr>
              <a:t>∙</a:t>
            </a:r>
            <a:r>
              <a:rPr lang="en-US" sz="3200" b="1" dirty="0" smtClean="0"/>
              <a:t> 2 + 16 </a:t>
            </a:r>
            <a:r>
              <a:rPr lang="en-US" sz="3200" b="1" dirty="0" smtClean="0">
                <a:latin typeface="Arial"/>
                <a:cs typeface="Arial"/>
              </a:rPr>
              <a:t>∙</a:t>
            </a:r>
            <a:r>
              <a:rPr lang="en-US" sz="3200" b="1" dirty="0" smtClean="0"/>
              <a:t> 3 = 102</a:t>
            </a:r>
          </a:p>
          <a:p>
            <a:r>
              <a:rPr lang="ru-RU" sz="3200" b="1" dirty="0" smtClean="0"/>
              <a:t>В) </a:t>
            </a:r>
            <a:r>
              <a:rPr lang="en-US" sz="3200" b="1" dirty="0" smtClean="0"/>
              <a:t>CaCO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  </a:t>
            </a:r>
            <a:r>
              <a:rPr lang="en-US" sz="3200" b="1" dirty="0" err="1" smtClean="0"/>
              <a:t>Mr</a:t>
            </a:r>
            <a:r>
              <a:rPr lang="en-US" sz="3200" b="1" dirty="0" smtClean="0"/>
              <a:t>(CaCO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) = 40 + 12 + 16 </a:t>
            </a:r>
            <a:r>
              <a:rPr lang="en-US" sz="3200" b="1" dirty="0" smtClean="0">
                <a:latin typeface="Arial"/>
                <a:cs typeface="Arial"/>
              </a:rPr>
              <a:t>∙</a:t>
            </a:r>
            <a:r>
              <a:rPr lang="en-US" sz="3200" b="1" dirty="0" smtClean="0"/>
              <a:t> 3 = 100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3579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0"/>
            <a:ext cx="8229600" cy="679087"/>
          </a:xfrm>
        </p:spPr>
        <p:txBody>
          <a:bodyPr/>
          <a:lstStyle/>
          <a:p>
            <a:r>
              <a:rPr lang="ru-RU" u="sng" dirty="0" smtClean="0"/>
              <a:t>Выполните проверку:</a:t>
            </a:r>
            <a:endParaRPr lang="ru-RU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64919" y="638690"/>
            <a:ext cx="75360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 вариант: </a:t>
            </a:r>
            <a:r>
              <a:rPr lang="en-US" sz="2800" b="1" dirty="0" err="1" smtClean="0">
                <a:solidFill>
                  <a:srgbClr val="0000FF"/>
                </a:solidFill>
              </a:rPr>
              <a:t>Mr</a:t>
            </a:r>
            <a:r>
              <a:rPr lang="en-US" sz="2800" b="1" dirty="0" smtClean="0">
                <a:solidFill>
                  <a:srgbClr val="0000FF"/>
                </a:solidFill>
              </a:rPr>
              <a:t>(CuCl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) = 64 + 35,5</a:t>
            </a:r>
            <a:r>
              <a:rPr lang="en-US" sz="3200" b="1" dirty="0" smtClean="0">
                <a:solidFill>
                  <a:srgbClr val="0000FF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0000FF"/>
                </a:solidFill>
              </a:rPr>
              <a:t>2 = 135</a:t>
            </a:r>
          </a:p>
          <a:p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                  </a:t>
            </a:r>
            <a:r>
              <a:rPr lang="en-US" sz="2800" b="1" dirty="0" err="1" smtClean="0">
                <a:solidFill>
                  <a:srgbClr val="0000FF"/>
                </a:solidFill>
              </a:rPr>
              <a:t>Mr</a:t>
            </a:r>
            <a:r>
              <a:rPr lang="en-US" sz="2800" b="1" dirty="0" smtClean="0">
                <a:solidFill>
                  <a:srgbClr val="0000FF"/>
                </a:solidFill>
              </a:rPr>
              <a:t>(KNO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3</a:t>
            </a:r>
            <a:r>
              <a:rPr lang="en-US" sz="2800" b="1" dirty="0" smtClean="0">
                <a:solidFill>
                  <a:srgbClr val="0000FF"/>
                </a:solidFill>
              </a:rPr>
              <a:t>) = 39 + 14 + 16 </a:t>
            </a:r>
            <a:r>
              <a:rPr lang="en-US" sz="3200" b="1" dirty="0" smtClean="0">
                <a:solidFill>
                  <a:srgbClr val="0000FF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0000FF"/>
                </a:solidFill>
              </a:rPr>
              <a:t>3 = 101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90" y="1898830"/>
            <a:ext cx="853477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2 </a:t>
            </a:r>
            <a:r>
              <a:rPr lang="ru-RU" sz="2800" b="1" dirty="0" smtClean="0">
                <a:solidFill>
                  <a:srgbClr val="008000"/>
                </a:solidFill>
              </a:rPr>
              <a:t>вариант: </a:t>
            </a:r>
            <a:r>
              <a:rPr lang="en-US" sz="2800" b="1" dirty="0" err="1" smtClean="0">
                <a:solidFill>
                  <a:srgbClr val="008000"/>
                </a:solidFill>
              </a:rPr>
              <a:t>Mr</a:t>
            </a:r>
            <a:r>
              <a:rPr lang="en-US" sz="2800" b="1" dirty="0" smtClean="0">
                <a:solidFill>
                  <a:srgbClr val="008000"/>
                </a:solidFill>
              </a:rPr>
              <a:t>(Na</a:t>
            </a:r>
            <a:r>
              <a:rPr lang="en-US" sz="2800" b="1" baseline="-25000" dirty="0" smtClean="0">
                <a:solidFill>
                  <a:srgbClr val="008000"/>
                </a:solidFill>
              </a:rPr>
              <a:t>2</a:t>
            </a:r>
            <a:r>
              <a:rPr lang="en-US" sz="2800" b="1" dirty="0" smtClean="0">
                <a:solidFill>
                  <a:srgbClr val="008000"/>
                </a:solidFill>
              </a:rPr>
              <a:t>CO</a:t>
            </a:r>
            <a:r>
              <a:rPr lang="en-US" sz="2800" b="1" baseline="-25000" dirty="0" smtClean="0">
                <a:solidFill>
                  <a:srgbClr val="008000"/>
                </a:solidFill>
              </a:rPr>
              <a:t>3</a:t>
            </a:r>
            <a:r>
              <a:rPr lang="en-US" sz="2800" b="1" dirty="0" smtClean="0">
                <a:solidFill>
                  <a:srgbClr val="008000"/>
                </a:solidFill>
              </a:rPr>
              <a:t>) = 23 </a:t>
            </a:r>
            <a:r>
              <a:rPr lang="en-US" sz="2800" b="1" dirty="0" smtClean="0">
                <a:solidFill>
                  <a:srgbClr val="008000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008000"/>
                </a:solidFill>
              </a:rPr>
              <a:t> 2 + 12 + 16 </a:t>
            </a:r>
            <a:r>
              <a:rPr lang="en-US" sz="2800" b="1" dirty="0" smtClean="0">
                <a:solidFill>
                  <a:srgbClr val="008000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008000"/>
                </a:solidFill>
              </a:rPr>
              <a:t> 3 = 106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                  </a:t>
            </a:r>
            <a:r>
              <a:rPr lang="en-US" sz="2800" b="1" dirty="0" err="1" smtClean="0">
                <a:solidFill>
                  <a:srgbClr val="008000"/>
                </a:solidFill>
              </a:rPr>
              <a:t>Mr</a:t>
            </a:r>
            <a:r>
              <a:rPr lang="en-US" sz="2800" b="1" dirty="0" smtClean="0">
                <a:solidFill>
                  <a:srgbClr val="008000"/>
                </a:solidFill>
              </a:rPr>
              <a:t>(CuSO</a:t>
            </a:r>
            <a:r>
              <a:rPr lang="en-US" sz="2800" b="1" baseline="-25000" dirty="0" smtClean="0">
                <a:solidFill>
                  <a:srgbClr val="008000"/>
                </a:solidFill>
              </a:rPr>
              <a:t>4</a:t>
            </a:r>
            <a:r>
              <a:rPr lang="en-US" sz="2800" b="1" dirty="0" smtClean="0">
                <a:solidFill>
                  <a:srgbClr val="008000"/>
                </a:solidFill>
              </a:rPr>
              <a:t>) = 64 + 32 + 16 </a:t>
            </a:r>
            <a:r>
              <a:rPr lang="en-US" sz="2800" b="1" dirty="0" smtClean="0">
                <a:solidFill>
                  <a:srgbClr val="008000"/>
                </a:solidFill>
                <a:latin typeface="Arial"/>
                <a:cs typeface="Arial"/>
              </a:rPr>
              <a:t>∙ 4 = 160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0066" y="3203975"/>
            <a:ext cx="85139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 </a:t>
            </a:r>
            <a:r>
              <a:rPr lang="ru-RU" sz="2800" b="1" dirty="0" smtClean="0">
                <a:solidFill>
                  <a:srgbClr val="FF0000"/>
                </a:solidFill>
              </a:rPr>
              <a:t>вариант: </a:t>
            </a:r>
            <a:r>
              <a:rPr lang="en-US" sz="2800" b="1" dirty="0" err="1" smtClean="0">
                <a:solidFill>
                  <a:srgbClr val="FF0000"/>
                </a:solidFill>
              </a:rPr>
              <a:t>Mr</a:t>
            </a:r>
            <a:r>
              <a:rPr lang="en-US" sz="2800" b="1" dirty="0" smtClean="0">
                <a:solidFill>
                  <a:srgbClr val="FF0000"/>
                </a:solidFill>
              </a:rPr>
              <a:t>(Na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PO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</a:rPr>
              <a:t>) = 23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FF0000"/>
                </a:solidFill>
              </a:rPr>
              <a:t> 3 + 31 + 16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FF0000"/>
                </a:solidFill>
              </a:rPr>
              <a:t> 4 = 164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Mr</a:t>
            </a:r>
            <a:r>
              <a:rPr lang="en-US" sz="2800" b="1" dirty="0" smtClean="0">
                <a:solidFill>
                  <a:srgbClr val="FF0000"/>
                </a:solidFill>
              </a:rPr>
              <a:t>(AlCl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) = 27 + 35,5 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∙</a:t>
            </a:r>
            <a:r>
              <a:rPr lang="en-US" sz="2800" b="1" dirty="0" smtClean="0">
                <a:solidFill>
                  <a:srgbClr val="FF0000"/>
                </a:solidFill>
              </a:rPr>
              <a:t> 3 = 133,5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8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  <a:solidFill>
            <a:srgbClr val="FFFF99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C</a:t>
            </a:r>
            <a:r>
              <a:rPr lang="ru-RU" u="sng" dirty="0" err="1" smtClean="0">
                <a:solidFill>
                  <a:srgbClr val="FF0000"/>
                </a:solidFill>
              </a:rPr>
              <a:t>троение</a:t>
            </a:r>
            <a:r>
              <a:rPr lang="ru-RU" u="sng" dirty="0" smtClean="0">
                <a:solidFill>
                  <a:srgbClr val="FF0000"/>
                </a:solidFill>
              </a:rPr>
              <a:t> атома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961710" y="1538790"/>
            <a:ext cx="2205245" cy="20252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29317" y="2427638"/>
            <a:ext cx="270030" cy="247528"/>
          </a:xfrm>
          <a:prstGeom prst="ellipse">
            <a:avLst/>
          </a:prstGeom>
          <a:solidFill>
            <a:srgbClr val="F7F21A"/>
          </a:solidFill>
          <a:ln>
            <a:solidFill>
              <a:srgbClr val="F7F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2974322" y="2461392"/>
            <a:ext cx="180020" cy="180020"/>
            <a:chOff x="9004993" y="1881102"/>
            <a:chExt cx="180020" cy="18002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9095003" y="1881102"/>
              <a:ext cx="0" cy="1800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9004993" y="1971112"/>
              <a:ext cx="1800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095957" y="3789040"/>
            <a:ext cx="193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Атом</a:t>
            </a:r>
          </a:p>
          <a:p>
            <a:pPr algn="ctr"/>
            <a:r>
              <a:rPr lang="ru-RU" b="1" dirty="0" smtClean="0"/>
              <a:t>(«неделимый»)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199347" y="1538790"/>
            <a:ext cx="1597678" cy="88884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97025" y="122375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Ядро</a:t>
            </a:r>
            <a:endParaRPr lang="ru-RU" sz="20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102170" y="3789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75842" y="2979240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26602" y="1321022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97642" y="2489037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48946" y="1876617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630837" y="2382345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199346" y="1613410"/>
            <a:ext cx="29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.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95957" y="2056637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.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3998186" y="2258870"/>
            <a:ext cx="1788949" cy="814942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3446882" y="2888940"/>
            <a:ext cx="2340253" cy="184872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825082" y="3073812"/>
            <a:ext cx="2962053" cy="310183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04250" y="2860489"/>
            <a:ext cx="1606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Электроны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7390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/>
      <p:bldP spid="13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01" y="278650"/>
            <a:ext cx="8229600" cy="634082"/>
          </a:xfrm>
        </p:spPr>
        <p:txBody>
          <a:bodyPr/>
          <a:lstStyle/>
          <a:p>
            <a:pPr algn="l"/>
            <a:r>
              <a:rPr lang="ru-RU" sz="4000" b="1" dirty="0" smtClean="0"/>
              <a:t>Строение ядра:</a:t>
            </a:r>
            <a:endParaRPr lang="ru-RU" sz="4000" b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3604050" y="1680955"/>
            <a:ext cx="1845205" cy="1723020"/>
            <a:chOff x="3604050" y="1680955"/>
            <a:chExt cx="1845205" cy="1723020"/>
          </a:xfrm>
        </p:grpSpPr>
        <p:sp>
          <p:nvSpPr>
            <p:cNvPr id="4" name="Овал 3"/>
            <p:cNvSpPr/>
            <p:nvPr/>
          </p:nvSpPr>
          <p:spPr>
            <a:xfrm>
              <a:off x="3604050" y="1680955"/>
              <a:ext cx="1845205" cy="1723020"/>
            </a:xfrm>
            <a:prstGeom prst="ellipse">
              <a:avLst/>
            </a:prstGeom>
            <a:solidFill>
              <a:srgbClr val="F7F21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5067055" y="2429660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706672" y="2940190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986592" y="2860880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166612" y="1736195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4050" y="2246040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887035" y="1940530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67055" y="2158185"/>
              <a:ext cx="360040" cy="36004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62634" y="2680860"/>
              <a:ext cx="360040" cy="36004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346632" y="3005910"/>
              <a:ext cx="360040" cy="36004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3743695" y="2606080"/>
              <a:ext cx="360040" cy="36004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556512" y="1751230"/>
              <a:ext cx="360040" cy="36004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3788160" y="1899785"/>
              <a:ext cx="360040" cy="36004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003468" y="2422442"/>
              <a:ext cx="419760" cy="39126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 rot="6135941">
              <a:off x="4552698" y="2119399"/>
              <a:ext cx="367667" cy="3973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 rot="6135941">
              <a:off x="4157829" y="2124718"/>
              <a:ext cx="373561" cy="348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 rot="6135941">
              <a:off x="4291018" y="2656883"/>
              <a:ext cx="407167" cy="4066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640034" y="2440470"/>
              <a:ext cx="419760" cy="39126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cxnSp>
        <p:nvCxnSpPr>
          <p:cNvPr id="24" name="Прямая со стрелкой 23"/>
          <p:cNvCxnSpPr>
            <a:endCxn id="8" idx="7"/>
          </p:cNvCxnSpPr>
          <p:nvPr/>
        </p:nvCxnSpPr>
        <p:spPr>
          <a:xfrm flipH="1">
            <a:off x="4473925" y="998730"/>
            <a:ext cx="1133190" cy="7901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736531" y="998730"/>
            <a:ext cx="870584" cy="1300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886692" y="998730"/>
            <a:ext cx="720423" cy="21214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09465" y="767897"/>
            <a:ext cx="2336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Протоны (+)</a:t>
            </a:r>
            <a:endParaRPr lang="ru-RU" sz="2800" b="1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4887035" y="2680860"/>
            <a:ext cx="1215135" cy="1603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4213349" y="2636100"/>
            <a:ext cx="1888821" cy="16479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 flipV="1">
            <a:off x="4589401" y="3247505"/>
            <a:ext cx="1512769" cy="10365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02170" y="4022485"/>
            <a:ext cx="2544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Нейтроны (0)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8982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087"/>
          </a:xfrm>
        </p:spPr>
        <p:txBody>
          <a:bodyPr/>
          <a:lstStyle/>
          <a:p>
            <a:pPr algn="l"/>
            <a:r>
              <a:rPr lang="ru-RU" sz="3200" b="1" dirty="0" smtClean="0"/>
              <a:t>Элементарные частицы: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38244"/>
              </p:ext>
            </p:extLst>
          </p:nvPr>
        </p:nvGraphicFramePr>
        <p:xfrm>
          <a:off x="341528" y="998728"/>
          <a:ext cx="8595956" cy="32270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8989"/>
                <a:gridCol w="2148989"/>
                <a:gridCol w="2148989"/>
                <a:gridCol w="2148989"/>
              </a:tblGrid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00FF"/>
                          </a:solidFill>
                        </a:rPr>
                        <a:t>Частица</a:t>
                      </a:r>
                      <a:endParaRPr lang="ru-RU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00FF"/>
                          </a:solidFill>
                        </a:rPr>
                        <a:t>Масса</a:t>
                      </a:r>
                      <a:endParaRPr lang="ru-RU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00FF"/>
                          </a:solidFill>
                        </a:rPr>
                        <a:t>Заряд</a:t>
                      </a:r>
                      <a:endParaRPr lang="ru-RU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solidFill>
                            <a:srgbClr val="0000FF"/>
                          </a:solidFill>
                        </a:rPr>
                        <a:t>Обозначе</a:t>
                      </a:r>
                      <a:r>
                        <a:rPr lang="ru-RU" sz="3200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sz="3200" dirty="0" err="1" smtClean="0">
                          <a:solidFill>
                            <a:srgbClr val="0000FF"/>
                          </a:solidFill>
                        </a:rPr>
                        <a:t>ние</a:t>
                      </a:r>
                      <a:endParaRPr lang="ru-RU" sz="3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Протон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+1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р</a:t>
                      </a:r>
                      <a:endParaRPr lang="ru-RU" sz="4000" b="1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Нейтрон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n</a:t>
                      </a:r>
                      <a:endParaRPr lang="ru-RU" sz="4000" b="1" dirty="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Электрон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0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e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7714286" y="3744035"/>
            <a:ext cx="2250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06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46" y="98630"/>
            <a:ext cx="91253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0000FF"/>
                </a:solidFill>
              </a:rPr>
              <a:t>Правила: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Атом не имеет заряда (</a:t>
            </a:r>
            <a:r>
              <a:rPr lang="ru-RU" sz="2400" b="1" dirty="0" err="1" smtClean="0"/>
              <a:t>электронейтрален</a:t>
            </a:r>
            <a:r>
              <a:rPr lang="ru-RU" sz="2400" b="1" dirty="0" smtClean="0"/>
              <a:t>).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Сумма числа протонов и нейтронов в ядре называется </a:t>
            </a:r>
          </a:p>
          <a:p>
            <a:r>
              <a:rPr lang="ru-RU" sz="2400" b="1" dirty="0" smtClean="0"/>
              <a:t>массовым числом.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Пример: </a:t>
            </a:r>
            <a:r>
              <a:rPr lang="en-US" sz="2400" b="1" dirty="0" smtClean="0">
                <a:solidFill>
                  <a:srgbClr val="FF0000"/>
                </a:solidFill>
              </a:rPr>
              <a:t>F      9</a:t>
            </a:r>
            <a:r>
              <a:rPr lang="ru-RU" sz="2400" b="1" dirty="0" smtClean="0">
                <a:solidFill>
                  <a:srgbClr val="FF0000"/>
                </a:solidFill>
              </a:rPr>
              <a:t>          +          10               =          19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протонов      нейтронов             массовое число</a:t>
            </a:r>
          </a:p>
          <a:p>
            <a:r>
              <a:rPr lang="ru-RU" sz="2400" b="1" dirty="0" smtClean="0"/>
              <a:t>3. Так как массой электронов можно пренебречь, то </a:t>
            </a:r>
          </a:p>
          <a:p>
            <a:r>
              <a:rPr lang="ru-RU" sz="2400" b="1" dirty="0" smtClean="0"/>
              <a:t>массовое число равно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 </a:t>
            </a:r>
            <a:r>
              <a:rPr lang="ru-RU" sz="2400" b="1" dirty="0" smtClean="0"/>
              <a:t>элемента.</a:t>
            </a:r>
          </a:p>
          <a:p>
            <a:r>
              <a:rPr lang="ru-RU" sz="2400" b="1" dirty="0" smtClean="0"/>
              <a:t>4. Порядковый номер элемента показывает:</a:t>
            </a:r>
          </a:p>
          <a:p>
            <a:r>
              <a:rPr lang="ru-RU" sz="2400" b="1" dirty="0" smtClean="0"/>
              <a:t>А) заряд ядра атома</a:t>
            </a:r>
          </a:p>
          <a:p>
            <a:r>
              <a:rPr lang="ru-RU" sz="2400" b="1" dirty="0" smtClean="0"/>
              <a:t>Б) число протонов в ядре</a:t>
            </a:r>
          </a:p>
          <a:p>
            <a:r>
              <a:rPr lang="ru-RU" sz="2400" b="1" dirty="0" smtClean="0"/>
              <a:t>В) число электронов в атоме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363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623</Words>
  <Application>Microsoft Office PowerPoint</Application>
  <PresentationFormat>Экран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Строение атома.</vt:lpstr>
      <vt:lpstr>Проверяем д/з:</vt:lpstr>
      <vt:lpstr>Презентация PowerPoint</vt:lpstr>
      <vt:lpstr>Выполните проверку:</vt:lpstr>
      <vt:lpstr>Cтроение атома</vt:lpstr>
      <vt:lpstr>Строение ядра:</vt:lpstr>
      <vt:lpstr>Элементарные частицы:</vt:lpstr>
      <vt:lpstr>Презентация PowerPoint</vt:lpstr>
      <vt:lpstr>Презентация PowerPoint</vt:lpstr>
      <vt:lpstr>Проверь себя!</vt:lpstr>
      <vt:lpstr>Ответы:</vt:lpstr>
      <vt:lpstr>Домашнее задание:</vt:lpstr>
      <vt:lpstr>Источники:</vt:lpstr>
    </vt:vector>
  </TitlesOfParts>
  <Company>ГОУ СОШ№518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Инженер</dc:creator>
  <cp:lastModifiedBy>Sergey</cp:lastModifiedBy>
  <cp:revision>22</cp:revision>
  <dcterms:created xsi:type="dcterms:W3CDTF">2014-03-03T12:31:03Z</dcterms:created>
  <dcterms:modified xsi:type="dcterms:W3CDTF">2015-10-04T18:17:32Z</dcterms:modified>
</cp:coreProperties>
</file>