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68" r:id="rId3"/>
    <p:sldId id="270" r:id="rId4"/>
    <p:sldId id="269" r:id="rId5"/>
    <p:sldId id="271" r:id="rId6"/>
    <p:sldId id="277" r:id="rId7"/>
    <p:sldId id="272" r:id="rId8"/>
    <p:sldId id="273" r:id="rId9"/>
    <p:sldId id="274" r:id="rId10"/>
    <p:sldId id="275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200"/>
    <a:srgbClr val="FBF3F4"/>
    <a:srgbClr val="006600"/>
    <a:srgbClr val="CC5300"/>
    <a:srgbClr val="33CC33"/>
    <a:srgbClr val="005370"/>
    <a:srgbClr val="FFFF47"/>
    <a:srgbClr val="60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4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0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2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47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45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9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7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0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8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0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7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3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3136" y="641684"/>
            <a:ext cx="1111717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49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Коллективно-творческое</a:t>
            </a:r>
          </a:p>
          <a:p>
            <a:pPr algn="ctr"/>
            <a:r>
              <a:rPr lang="ru-RU" sz="5400" b="1" cap="none" spc="0" dirty="0" smtClean="0">
                <a:ln w="349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 дело</a:t>
            </a:r>
          </a:p>
          <a:p>
            <a:pPr algn="ctr"/>
            <a:r>
              <a:rPr lang="ru-RU" sz="9600" b="1" dirty="0" smtClean="0">
                <a:ln w="34925">
                  <a:gradFill>
                    <a:gsLst>
                      <a:gs pos="30000">
                        <a:srgbClr val="002060"/>
                      </a:gs>
                      <a:gs pos="46000">
                        <a:srgbClr val="C00000"/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gradFill flip="none" rotWithShape="1">
                  <a:gsLst>
                    <a:gs pos="31000">
                      <a:srgbClr val="FF0000"/>
                    </a:gs>
                    <a:gs pos="34000">
                      <a:srgbClr val="FFC000"/>
                    </a:gs>
                    <a:gs pos="74000">
                      <a:srgbClr val="7030A0"/>
                    </a:gs>
                    <a:gs pos="76000">
                      <a:srgbClr val="0070C0"/>
                    </a:gs>
                    <a:gs pos="63000">
                      <a:srgbClr val="00B0F0"/>
                    </a:gs>
                    <a:gs pos="55000">
                      <a:srgbClr val="00B050"/>
                    </a:gs>
                    <a:gs pos="36063">
                      <a:srgbClr val="FFDE00"/>
                    </a:gs>
                    <a:gs pos="46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«Радуга успеха»</a:t>
            </a:r>
            <a:endParaRPr lang="ru-RU" sz="9600" b="1" cap="none" spc="0" dirty="0">
              <a:ln w="34925">
                <a:gradFill>
                  <a:gsLst>
                    <a:gs pos="30000">
                      <a:srgbClr val="002060"/>
                    </a:gs>
                    <a:gs pos="46000">
                      <a:srgbClr val="C00000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  <a:gradFill flip="none" rotWithShape="1">
                <a:gsLst>
                  <a:gs pos="31000">
                    <a:srgbClr val="FF0000"/>
                  </a:gs>
                  <a:gs pos="34000">
                    <a:srgbClr val="FFC000"/>
                  </a:gs>
                  <a:gs pos="74000">
                    <a:srgbClr val="7030A0"/>
                  </a:gs>
                  <a:gs pos="76000">
                    <a:srgbClr val="0070C0"/>
                  </a:gs>
                  <a:gs pos="63000">
                    <a:srgbClr val="00B0F0"/>
                  </a:gs>
                  <a:gs pos="55000">
                    <a:srgbClr val="00B050"/>
                  </a:gs>
                  <a:gs pos="36063">
                    <a:srgbClr val="FFDE00"/>
                  </a:gs>
                  <a:gs pos="46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9965" y="511444"/>
            <a:ext cx="10368365" cy="399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60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Ученику нужно самостоятельно готовить уроки, собирать портфель.</a:t>
            </a:r>
          </a:p>
        </p:txBody>
      </p:sp>
    </p:spTree>
    <p:extLst>
      <p:ext uri="{BB962C8B-B14F-4D97-AF65-F5344CB8AC3E}">
        <p14:creationId xmlns:p14="http://schemas.microsoft.com/office/powerpoint/2010/main" val="35937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8488" y="0"/>
            <a:ext cx="11918197" cy="6858000"/>
          </a:xfrm>
          <a:prstGeom prst="roundRect">
            <a:avLst/>
          </a:prstGeom>
          <a:solidFill>
            <a:srgbClr val="FBF3F4">
              <a:alpha val="6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878" y="0"/>
            <a:ext cx="9965409" cy="989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– это руководитель учебного процесса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Выполняй его требования.</a:t>
            </a:r>
            <a:endParaRPr lang="ru-RU" sz="2800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4423" y="989245"/>
            <a:ext cx="8368318" cy="71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4000" b="1" dirty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внимательным на уроке.</a:t>
            </a:r>
            <a:endParaRPr lang="ru-RU" sz="40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1704313"/>
            <a:ext cx="1036836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3200" b="1" dirty="0">
                <a:solidFill>
                  <a:srgbClr val="D7D2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Записывай домашние задания на каждом уроке и выполняй </a:t>
            </a:r>
            <a:r>
              <a:rPr lang="ru-RU" sz="3200" b="1" dirty="0" smtClean="0">
                <a:solidFill>
                  <a:srgbClr val="D7D2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  <a:endParaRPr lang="ru-RU" sz="3200" dirty="0">
              <a:solidFill>
                <a:srgbClr val="D7D2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878" y="2419381"/>
            <a:ext cx="1036836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2400" b="1" dirty="0">
                <a:solidFill>
                  <a:srgbClr val="00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смейся над одноклассниками, не обзывайся, не </a:t>
            </a:r>
            <a:r>
              <a:rPr lang="ru-RU" sz="2400" b="1" dirty="0" smtClean="0">
                <a:solidFill>
                  <a:srgbClr val="00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дерись</a:t>
            </a:r>
            <a:r>
              <a:rPr lang="ru-RU" sz="6000" b="1" dirty="0" smtClean="0">
                <a:solidFill>
                  <a:srgbClr val="00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000" dirty="0">
              <a:solidFill>
                <a:srgbClr val="FFFF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0379" y="3429000"/>
            <a:ext cx="993441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lvl="0" algn="ctr">
              <a:lnSpc>
                <a:spcPct val="107000"/>
              </a:lnSpc>
            </a:pP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должны контролировать ребёнка, но не лишать его самостоятельности.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3403" y="4554837"/>
            <a:ext cx="1036836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следует проявлять интерес к школе, классу, в котором учится ребёнок, к каждому прожитому школьному дню.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3884" y="5544082"/>
            <a:ext cx="1036836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Ученику нужно самостоятельно готовить уроки, собирать портфель.</a:t>
            </a:r>
          </a:p>
        </p:txBody>
      </p:sp>
    </p:spTree>
    <p:extLst>
      <p:ext uri="{BB962C8B-B14F-4D97-AF65-F5344CB8AC3E}">
        <p14:creationId xmlns:p14="http://schemas.microsoft.com/office/powerpoint/2010/main" val="2656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3136" y="641684"/>
            <a:ext cx="1111717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AE52D9">
                    <a:lumMod val="75000"/>
                  </a:srgbClr>
                </a:solidFill>
                <a:effectLst>
                  <a:outerShdw blurRad="12700" dist="38100" dir="2700000" algn="tl" rotWithShape="0">
                    <a:srgbClr val="BA3F51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Коллективно-творческое</a:t>
            </a:r>
          </a:p>
          <a:p>
            <a:pPr algn="ctr"/>
            <a:r>
              <a:rPr lang="ru-RU" sz="5400" b="1" dirty="0" smtClean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AE52D9">
                    <a:lumMod val="75000"/>
                  </a:srgbClr>
                </a:solidFill>
                <a:effectLst>
                  <a:outerShdw blurRad="12700" dist="38100" dir="2700000" algn="tl" rotWithShape="0">
                    <a:srgbClr val="BA3F51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 дело</a:t>
            </a:r>
          </a:p>
          <a:p>
            <a:pPr algn="ctr"/>
            <a:r>
              <a:rPr lang="ru-RU" sz="9600" b="1" dirty="0" smtClean="0">
                <a:ln w="34925">
                  <a:gradFill>
                    <a:gsLst>
                      <a:gs pos="30000">
                        <a:srgbClr val="002060"/>
                      </a:gs>
                      <a:gs pos="46000">
                        <a:srgbClr val="C00000"/>
                      </a:gs>
                      <a:gs pos="83000">
                        <a:srgbClr val="274FA4">
                          <a:lumMod val="45000"/>
                          <a:lumOff val="55000"/>
                        </a:srgbClr>
                      </a:gs>
                      <a:gs pos="100000">
                        <a:srgbClr val="274FA4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prstDash val="solid"/>
                </a:ln>
                <a:gradFill flip="none" rotWithShape="1">
                  <a:gsLst>
                    <a:gs pos="31000">
                      <a:srgbClr val="FF0000"/>
                    </a:gs>
                    <a:gs pos="34000">
                      <a:srgbClr val="FFC000"/>
                    </a:gs>
                    <a:gs pos="74000">
                      <a:srgbClr val="7030A0"/>
                    </a:gs>
                    <a:gs pos="76000">
                      <a:srgbClr val="0070C0"/>
                    </a:gs>
                    <a:gs pos="63000">
                      <a:srgbClr val="00B0F0"/>
                    </a:gs>
                    <a:gs pos="55000">
                      <a:srgbClr val="00B050"/>
                    </a:gs>
                    <a:gs pos="36063">
                      <a:srgbClr val="FFDE00"/>
                    </a:gs>
                    <a:gs pos="46000">
                      <a:srgbClr val="FFFF00"/>
                    </a:gs>
                  </a:gsLst>
                  <a:lin ang="2700000" scaled="1"/>
                  <a:tileRect/>
                </a:gradFill>
                <a:effectLst>
                  <a:outerShdw blurRad="12700" dist="38100" dir="2700000" algn="tl" rotWithShape="0">
                    <a:srgbClr val="BA3F51">
                      <a:lumMod val="60000"/>
                      <a:lumOff val="40000"/>
                    </a:srgbClr>
                  </a:outerShdw>
                </a:effectLst>
                <a:latin typeface="Comic Sans MS" panose="030F0702030302020204" pitchFamily="66" charset="0"/>
              </a:rPr>
              <a:t>«Радуга успеха»</a:t>
            </a:r>
            <a:endParaRPr lang="ru-RU" sz="9600" b="1" dirty="0">
              <a:ln w="34925">
                <a:gradFill>
                  <a:gsLst>
                    <a:gs pos="30000">
                      <a:srgbClr val="002060"/>
                    </a:gs>
                    <a:gs pos="46000">
                      <a:srgbClr val="C00000"/>
                    </a:gs>
                    <a:gs pos="83000">
                      <a:srgbClr val="274FA4">
                        <a:lumMod val="45000"/>
                        <a:lumOff val="55000"/>
                      </a:srgbClr>
                    </a:gs>
                    <a:gs pos="100000">
                      <a:srgbClr val="274FA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prstDash val="solid"/>
              </a:ln>
              <a:gradFill flip="none" rotWithShape="1">
                <a:gsLst>
                  <a:gs pos="31000">
                    <a:srgbClr val="FF0000"/>
                  </a:gs>
                  <a:gs pos="34000">
                    <a:srgbClr val="FFC000"/>
                  </a:gs>
                  <a:gs pos="74000">
                    <a:srgbClr val="7030A0"/>
                  </a:gs>
                  <a:gs pos="76000">
                    <a:srgbClr val="0070C0"/>
                  </a:gs>
                  <a:gs pos="63000">
                    <a:srgbClr val="00B0F0"/>
                  </a:gs>
                  <a:gs pos="55000">
                    <a:srgbClr val="00B050"/>
                  </a:gs>
                  <a:gs pos="36063">
                    <a:srgbClr val="FFDE00"/>
                  </a:gs>
                  <a:gs pos="46000">
                    <a:srgbClr val="FFFF00"/>
                  </a:gs>
                </a:gsLst>
                <a:lin ang="2700000" scaled="1"/>
                <a:tileRect/>
              </a:gradFill>
              <a:effectLst>
                <a:outerShdw blurRad="12700" dist="38100" dir="2700000" algn="tl" rotWithShape="0">
                  <a:srgbClr val="BA3F51">
                    <a:lumMod val="60000"/>
                    <a:lumOff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895" y="1270861"/>
            <a:ext cx="1036836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– это руководитель учебного процесса</a:t>
            </a: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9580"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Выполняй его требования.</a:t>
            </a:r>
            <a:endParaRPr lang="ru-RU" sz="6000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912" y="2541722"/>
            <a:ext cx="1036836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6000" b="1" dirty="0" smtClean="0">
                <a:solidFill>
                  <a:srgbClr val="CC53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внимательным на уроке.</a:t>
            </a:r>
            <a:endParaRPr lang="ru-RU" sz="6000" dirty="0">
              <a:solidFill>
                <a:srgbClr val="CC53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331"/>
          <a:stretch/>
        </p:blipFill>
        <p:spPr>
          <a:xfrm>
            <a:off x="0" y="535461"/>
            <a:ext cx="12191999" cy="54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3817" y="3611105"/>
            <a:ext cx="10368365" cy="300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6000" b="1" dirty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Записывай домашние задания на каждом уроке и выполняй </a:t>
            </a:r>
            <a:r>
              <a:rPr lang="ru-RU" sz="6000" b="1" dirty="0" smtClean="0">
                <a:solidFill>
                  <a:srgbClr val="FFFF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  <a:endParaRPr lang="ru-RU" sz="6000" dirty="0">
              <a:solidFill>
                <a:srgbClr val="FFFF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793" y="511444"/>
            <a:ext cx="8183105" cy="585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 множество веков среди людей</a:t>
            </a:r>
            <a:b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разные волшебницы живут.</a:t>
            </a:r>
            <a:b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Одну привыкли _______ называть,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 другую средь людей зовут.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 ______ учит жизнью рисковать, 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огонь и в воду за друзей идти.</a:t>
            </a:r>
            <a:b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 нас заставляет враждовать,</a:t>
            </a:r>
            <a:b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злость, и зависть для людей нести.</a:t>
            </a:r>
            <a:endParaRPr lang="ru-RU" sz="32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896" y="1952787"/>
            <a:ext cx="10368365" cy="300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6000" b="1" dirty="0">
                <a:solidFill>
                  <a:srgbClr val="00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смейся над одноклассниками, не обзывайся, не </a:t>
            </a:r>
            <a:r>
              <a:rPr lang="ru-RU" sz="6000" b="1" dirty="0" smtClean="0">
                <a:solidFill>
                  <a:srgbClr val="0066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дерись.</a:t>
            </a:r>
            <a:endParaRPr lang="ru-RU" sz="6000" dirty="0">
              <a:solidFill>
                <a:srgbClr val="FFFF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95945" y="371960"/>
            <a:ext cx="10368365" cy="399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6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должны контролировать ребёнка, но не лишать его самостоятельности.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42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0070C0"/>
            </a:gs>
            <a:gs pos="59000">
              <a:srgbClr val="00B0F0"/>
            </a:gs>
            <a:gs pos="48000">
              <a:srgbClr val="33CC33"/>
            </a:gs>
            <a:gs pos="32000">
              <a:srgbClr val="FFFF00"/>
            </a:gs>
            <a:gs pos="21000">
              <a:srgbClr val="FFC000"/>
            </a:gs>
            <a:gs pos="8000">
              <a:srgbClr val="FF0000"/>
            </a:gs>
            <a:gs pos="83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397" y="480448"/>
            <a:ext cx="10368365" cy="596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</a:pPr>
            <a:r>
              <a:rPr lang="ru-RU" sz="60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следует проявлять интерес к школе, классу, в котором учится ребёнок, к каждому прожитому школьному дню.</a:t>
            </a:r>
          </a:p>
        </p:txBody>
      </p:sp>
    </p:spTree>
    <p:extLst>
      <p:ext uri="{BB962C8B-B14F-4D97-AF65-F5344CB8AC3E}">
        <p14:creationId xmlns:p14="http://schemas.microsoft.com/office/powerpoint/2010/main" val="10867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1983</TotalTime>
  <Words>175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Comic Sans MS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34</cp:revision>
  <dcterms:created xsi:type="dcterms:W3CDTF">2013-12-12T10:23:09Z</dcterms:created>
  <dcterms:modified xsi:type="dcterms:W3CDTF">2014-10-11T02:22:49Z</dcterms:modified>
</cp:coreProperties>
</file>