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72" r:id="rId4"/>
    <p:sldId id="258" r:id="rId5"/>
    <p:sldId id="259" r:id="rId6"/>
    <p:sldId id="260" r:id="rId7"/>
    <p:sldId id="262" r:id="rId8"/>
    <p:sldId id="273" r:id="rId9"/>
    <p:sldId id="263" r:id="rId10"/>
    <p:sldId id="264" r:id="rId11"/>
    <p:sldId id="274" r:id="rId12"/>
    <p:sldId id="266" r:id="rId13"/>
    <p:sldId id="267" r:id="rId14"/>
    <p:sldId id="268" r:id="rId15"/>
    <p:sldId id="26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8EE5A-C9F9-4545-B475-00A94E817FCC}" type="datetimeFigureOut">
              <a:rPr lang="ru-RU" smtClean="0"/>
              <a:pPr/>
              <a:t>14.11.2015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97E2A-50AD-4280-B36C-FABBBE97C82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DE2D467F-BEE8-4683-ABD9-A28E0DB05639}" type="datetimeFigureOut">
              <a:rPr lang="ru-RU" smtClean="0"/>
              <a:pPr/>
              <a:t>14.11.2015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ECF3A90-5227-4F77-AA28-35F7D0E42D2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E2D467F-BEE8-4683-ABD9-A28E0DB05639}" type="datetimeFigureOut">
              <a:rPr lang="ru-RU" smtClean="0"/>
              <a:pPr/>
              <a:t>14.11.2015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CF3A90-5227-4F77-AA28-35F7D0E42D2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E2D467F-BEE8-4683-ABD9-A28E0DB05639}" type="datetimeFigureOut">
              <a:rPr lang="ru-RU" smtClean="0"/>
              <a:pPr/>
              <a:t>14.11.2015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CF3A90-5227-4F77-AA28-35F7D0E42D2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E2D467F-BEE8-4683-ABD9-A28E0DB05639}" type="datetimeFigureOut">
              <a:rPr lang="ru-RU" smtClean="0"/>
              <a:pPr/>
              <a:t>14.11.2015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CF3A90-5227-4F77-AA28-35F7D0E42D2E}"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E2D467F-BEE8-4683-ABD9-A28E0DB05639}" type="datetimeFigureOut">
              <a:rPr lang="ru-RU" smtClean="0"/>
              <a:pPr/>
              <a:t>14.11.2015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CF3A90-5227-4F77-AA28-35F7D0E42D2E}"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E2D467F-BEE8-4683-ABD9-A28E0DB05639}" type="datetimeFigureOut">
              <a:rPr lang="ru-RU" smtClean="0"/>
              <a:pPr/>
              <a:t>14.11.2015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ECF3A90-5227-4F77-AA28-35F7D0E42D2E}"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E2D467F-BEE8-4683-ABD9-A28E0DB05639}" type="datetimeFigureOut">
              <a:rPr lang="ru-RU" smtClean="0"/>
              <a:pPr/>
              <a:t>14.11.2015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ECF3A90-5227-4F77-AA28-35F7D0E42D2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DE2D467F-BEE8-4683-ABD9-A28E0DB05639}" type="datetimeFigureOut">
              <a:rPr lang="ru-RU" smtClean="0"/>
              <a:pPr/>
              <a:t>14.11.2015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ECF3A90-5227-4F77-AA28-35F7D0E42D2E}"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DE2D467F-BEE8-4683-ABD9-A28E0DB05639}" type="datetimeFigureOut">
              <a:rPr lang="ru-RU" smtClean="0"/>
              <a:pPr/>
              <a:t>14.11.2015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ECF3A90-5227-4F77-AA28-35F7D0E42D2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DE2D467F-BEE8-4683-ABD9-A28E0DB05639}" type="datetimeFigureOut">
              <a:rPr lang="ru-RU" smtClean="0"/>
              <a:pPr/>
              <a:t>14.11.2015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ECF3A90-5227-4F77-AA28-35F7D0E42D2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DE2D467F-BEE8-4683-ABD9-A28E0DB05639}" type="datetimeFigureOut">
              <a:rPr lang="ru-RU" smtClean="0"/>
              <a:pPr/>
              <a:t>14.11.2015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ECF3A90-5227-4F77-AA28-35F7D0E42D2E}"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2D467F-BEE8-4683-ABD9-A28E0DB05639}" type="datetimeFigureOut">
              <a:rPr lang="ru-RU" smtClean="0"/>
              <a:pPr/>
              <a:t>14.11.2015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ECF3A90-5227-4F77-AA28-35F7D0E42D2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endParaRPr lang="ru-RU" dirty="0">
              <a:solidFill>
                <a:schemeClr val="tx1"/>
              </a:solidFill>
            </a:endParaRPr>
          </a:p>
        </p:txBody>
      </p:sp>
      <p:sp>
        <p:nvSpPr>
          <p:cNvPr id="4" name="Заголовок 3"/>
          <p:cNvSpPr>
            <a:spLocks noGrp="1"/>
          </p:cNvSpPr>
          <p:nvPr>
            <p:ph type="ctrTitle"/>
          </p:nvPr>
        </p:nvSpPr>
        <p:spPr>
          <a:xfrm>
            <a:off x="685800" y="428605"/>
            <a:ext cx="7772400" cy="2071701"/>
          </a:xfrm>
        </p:spPr>
        <p:txBody>
          <a:bodyPr/>
          <a:lstStyle/>
          <a:p>
            <a:pPr algn="ctr"/>
            <a:r>
              <a:rPr lang="ru-RU" dirty="0" smtClean="0"/>
              <a:t>Мифы о </a:t>
            </a:r>
            <a:r>
              <a:rPr lang="ru-RU" dirty="0" err="1" smtClean="0"/>
              <a:t>Невьянской</a:t>
            </a:r>
            <a:r>
              <a:rPr lang="ru-RU" dirty="0" smtClean="0"/>
              <a:t> башне.</a:t>
            </a:r>
            <a:endParaRPr lang="ru-RU" dirty="0"/>
          </a:p>
        </p:txBody>
      </p:sp>
      <p:pic>
        <p:nvPicPr>
          <p:cNvPr id="5" name="Рисунок 4" descr="http://static.wixstatic.com/media/b6e71d_7109c94184bc43ae815d86e127e14d20.jpg_srz_798_532_85_22_0.50_1.20_0.00_jpg_srz"/>
          <p:cNvPicPr/>
          <p:nvPr/>
        </p:nvPicPr>
        <p:blipFill>
          <a:blip r:embed="rId3" cstate="print"/>
          <a:srcRect/>
          <a:stretch>
            <a:fillRect/>
          </a:stretch>
        </p:blipFill>
        <p:spPr bwMode="auto">
          <a:xfrm>
            <a:off x="1714480" y="2786058"/>
            <a:ext cx="5572163" cy="3319824"/>
          </a:xfrm>
          <a:prstGeom prst="rect">
            <a:avLst/>
          </a:prstGeom>
          <a:noFill/>
          <a:ln w="9525">
            <a:noFill/>
            <a:miter lim="800000"/>
            <a:headEnd/>
            <a:tailEnd/>
          </a:ln>
        </p:spPr>
      </p:pic>
    </p:spTree>
  </p:cSld>
  <p:clrMapOvr>
    <a:masterClrMapping/>
  </p:clrMapOvr>
  <p:transition spd="med">
    <p:sndAc>
      <p:stSnd>
        <p:snd r:embed="rId2" name="drumroll.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396536" cy="6740307"/>
          </a:xfrm>
          <a:prstGeom prst="rect">
            <a:avLst/>
          </a:prstGeom>
        </p:spPr>
        <p:txBody>
          <a:bodyPr wrap="square">
            <a:spAutoFit/>
          </a:bodyPr>
          <a:lstStyle/>
          <a:p>
            <a:r>
              <a:rPr lang="ru-RU" sz="2400" b="1" dirty="0" smtClean="0"/>
              <a:t>Миф №5.</a:t>
            </a:r>
            <a:r>
              <a:rPr lang="ru-RU" sz="2400" dirty="0" smtClean="0"/>
              <a:t> В подвалах </a:t>
            </a:r>
            <a:r>
              <a:rPr lang="ru-RU" sz="2400" dirty="0" err="1" smtClean="0"/>
              <a:t>невьянской</a:t>
            </a:r>
            <a:r>
              <a:rPr lang="ru-RU" sz="2400" dirty="0" smtClean="0"/>
              <a:t> башни находились секретные мастерские.</a:t>
            </a:r>
          </a:p>
          <a:p>
            <a:r>
              <a:rPr lang="ru-RU" sz="2400" dirty="0" smtClean="0"/>
              <a:t> Легенда говорит о том, что кроме официальных функций — казначейство, тюрьма местного назначения, заводская </a:t>
            </a:r>
            <a:r>
              <a:rPr lang="ru-RU" sz="2400" dirty="0" err="1" smtClean="0"/>
              <a:t>канцелярия,городские</a:t>
            </a:r>
            <a:r>
              <a:rPr lang="ru-RU" sz="2400" dirty="0" smtClean="0"/>
              <a:t> часы и др.,  </a:t>
            </a:r>
            <a:r>
              <a:rPr lang="ru-RU" sz="2400" dirty="0" err="1" smtClean="0"/>
              <a:t>невьянская</a:t>
            </a:r>
            <a:r>
              <a:rPr lang="ru-RU" sz="2400" dirty="0" smtClean="0"/>
              <a:t> башня  имела также и несколько секретных подвалов, в которых находилось производство, где находилось множество крепостных, прикованных кандалами к стенам помещения.</a:t>
            </a:r>
          </a:p>
          <a:p>
            <a:r>
              <a:rPr lang="ru-RU" sz="2400" dirty="0" smtClean="0"/>
              <a:t>    Однажды, как утверждает легенда, когда  </a:t>
            </a:r>
            <a:r>
              <a:rPr lang="ru-RU" sz="2400" dirty="0" err="1" smtClean="0"/>
              <a:t>Акинфий</a:t>
            </a:r>
            <a:r>
              <a:rPr lang="ru-RU" sz="2400" dirty="0" smtClean="0"/>
              <a:t> Демидов  узнал о том, что к нему едет с проверкой ревизор, он приказал срочно поднять шлюзы и затопить подвалы.</a:t>
            </a:r>
          </a:p>
          <a:p>
            <a:r>
              <a:rPr lang="ru-RU" sz="2400" dirty="0" smtClean="0"/>
              <a:t>До сих пор сложно сказать, как было на самом деле, ведь  </a:t>
            </a:r>
            <a:r>
              <a:rPr lang="ru-RU" sz="2400" dirty="0" err="1" smtClean="0"/>
              <a:t>невьянская</a:t>
            </a:r>
            <a:r>
              <a:rPr lang="ru-RU" sz="2400" dirty="0" smtClean="0"/>
              <a:t> башня  хранит еще множество секретов, много запертых дверей, засыпанных землей, и несколько подвалов, затопленных водой. Хотя исследователи обнаружили уже как минимум одно подвальное помещение, в котором были обнаружены несколько человеческих скелетов, кандалы, вделанные в стену, а также частицы серебра.</a:t>
            </a:r>
            <a:endParaRPr lang="ru-RU" sz="2400" dirty="0"/>
          </a:p>
        </p:txBody>
      </p:sp>
    </p:spTree>
  </p:cSld>
  <p:clrMapOvr>
    <a:masterClrMapping/>
  </p:clrMapOvr>
  <p:transition>
    <p:pull dir="r"/>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2214578"/>
          </a:xfrm>
        </p:spPr>
        <p:txBody>
          <a:bodyPr>
            <a:normAutofit fontScale="90000"/>
          </a:bodyPr>
          <a:lstStyle/>
          <a:p>
            <a:r>
              <a:rPr lang="ru-RU" sz="2400" dirty="0" smtClean="0"/>
              <a:t>До сих пор сложно сказать, как было на самом деле, ведь  </a:t>
            </a:r>
            <a:r>
              <a:rPr lang="ru-RU" sz="2400" dirty="0" err="1" smtClean="0"/>
              <a:t>невьянская</a:t>
            </a:r>
            <a:r>
              <a:rPr lang="ru-RU" sz="2400" dirty="0" smtClean="0"/>
              <a:t> башня  хранит еще множество секретов, много запертых дверей, засыпанных землей, и несколько подвалов, затопленных водой. Хотя исследователи обнаружили уже как минимум одно подвальное помещение, в котором были обнаружены несколько человеческих скелетов, кандалы, вделанные в стену, а также частицы серебра.</a:t>
            </a:r>
            <a:br>
              <a:rPr lang="ru-RU" sz="2400" dirty="0" smtClean="0"/>
            </a:br>
            <a:endParaRPr lang="ru-RU" sz="2400" dirty="0"/>
          </a:p>
        </p:txBody>
      </p:sp>
      <p:pic>
        <p:nvPicPr>
          <p:cNvPr id="4" name="Содержимое 3" descr="http://tainoe.info/upload/editor/news/2015.01/54cc90b673f0b_1422692534.jpg"/>
          <p:cNvPicPr>
            <a:picLocks noGrp="1"/>
          </p:cNvPicPr>
          <p:nvPr>
            <p:ph idx="1"/>
          </p:nvPr>
        </p:nvPicPr>
        <p:blipFill>
          <a:blip r:embed="rId2" cstate="print"/>
          <a:srcRect/>
          <a:stretch>
            <a:fillRect/>
          </a:stretch>
        </p:blipFill>
        <p:spPr bwMode="auto">
          <a:xfrm>
            <a:off x="1285852" y="3000372"/>
            <a:ext cx="6034616" cy="36433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642916"/>
            <a:ext cx="8463884" cy="3785652"/>
          </a:xfrm>
          <a:prstGeom prst="rect">
            <a:avLst/>
          </a:prstGeom>
        </p:spPr>
        <p:txBody>
          <a:bodyPr wrap="square">
            <a:spAutoFit/>
          </a:bodyPr>
          <a:lstStyle/>
          <a:p>
            <a:r>
              <a:rPr lang="ru-RU" sz="2400" b="1" dirty="0" smtClean="0"/>
              <a:t>Миф №6.</a:t>
            </a:r>
            <a:r>
              <a:rPr lang="ru-RU" sz="2400" dirty="0" smtClean="0"/>
              <a:t> В башне Демидовы тайно чеканили золотые монеты.</a:t>
            </a:r>
          </a:p>
          <a:p>
            <a:r>
              <a:rPr lang="ru-RU" sz="2400" dirty="0" smtClean="0"/>
              <a:t> Существует множество легенд о том, что в  </a:t>
            </a:r>
            <a:r>
              <a:rPr lang="ru-RU" sz="2400" dirty="0" err="1" smtClean="0"/>
              <a:t>невьянской</a:t>
            </a:r>
            <a:r>
              <a:rPr lang="ru-RU" sz="2400" dirty="0" smtClean="0"/>
              <a:t> башне  Демидовы тайно чеканили золотые и серебряные монеты. Причем, согласно легендам, проба серебра и золота в монетах, которые подделывались в </a:t>
            </a:r>
            <a:r>
              <a:rPr lang="ru-RU" sz="2400" dirty="0" err="1" smtClean="0"/>
              <a:t>Неьянске</a:t>
            </a:r>
            <a:r>
              <a:rPr lang="ru-RU" sz="2400" dirty="0" smtClean="0"/>
              <a:t>, была выше, чем в монетах Российской империи, т.е. деньги, выпущенные Демидовыми, были лучше, чем деньги империи.</a:t>
            </a:r>
          </a:p>
          <a:p>
            <a:r>
              <a:rPr lang="ru-RU" sz="2400" dirty="0" smtClean="0"/>
              <a:t>  </a:t>
            </a:r>
            <a:endParaRPr lang="ru-RU" sz="2400" dirty="0"/>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04"/>
            <a:ext cx="8215370" cy="5016758"/>
          </a:xfrm>
          <a:prstGeom prst="rect">
            <a:avLst/>
          </a:prstGeom>
        </p:spPr>
        <p:txBody>
          <a:bodyPr wrap="square">
            <a:spAutoFit/>
          </a:bodyPr>
          <a:lstStyle/>
          <a:p>
            <a:r>
              <a:rPr lang="ru-RU" sz="2000" dirty="0" smtClean="0"/>
              <a:t> </a:t>
            </a:r>
            <a:r>
              <a:rPr lang="ru-RU" sz="2000" b="1" dirty="0" smtClean="0"/>
              <a:t>Миф №7.</a:t>
            </a:r>
            <a:r>
              <a:rPr lang="ru-RU" sz="2000" dirty="0" smtClean="0"/>
              <a:t> Демидов в специальной комнате подслушивал разговоры ревизоров. В  </a:t>
            </a:r>
            <a:r>
              <a:rPr lang="ru-RU" sz="2000" dirty="0" err="1" smtClean="0"/>
              <a:t>невьянской</a:t>
            </a:r>
            <a:r>
              <a:rPr lang="ru-RU" sz="2000" dirty="0" smtClean="0"/>
              <a:t> башне  есть особое помещение, известное как « слуховая комната ». Акустика устроена так, что слово, которое сказано шепотом в одном углу, четко слышно в другом, противоположном углу. При этом ни в центре комнаты, ни в любой другой точке сказанного совершенно не слышно. Это еще одна загадка башни:  задумана ли так комната или это ошибка </a:t>
            </a:r>
            <a:r>
              <a:rPr lang="ru-RU" sz="2000" dirty="0" err="1" smtClean="0"/>
              <a:t>строителей.По</a:t>
            </a:r>
            <a:r>
              <a:rPr lang="ru-RU" sz="2000" dirty="0" smtClean="0"/>
              <a:t> рассказам, </a:t>
            </a:r>
            <a:r>
              <a:rPr lang="ru-RU" sz="2000" dirty="0" err="1" smtClean="0"/>
              <a:t>Акинфий</a:t>
            </a:r>
            <a:r>
              <a:rPr lang="ru-RU" sz="2000" dirty="0" smtClean="0"/>
              <a:t> Демидов, когда к нему приезжали ревизоры и осматривали завод, отводил их в  слуховую комнату . Здесь он говорил — «понимаю, вам нужно обсудить все увиденное и принять решение, а я вам мешать не буду, уйду в противоположный угол». Затем Демидов уходил в противоположный угол и слушал, что скажут проверяющие. Если ему не нравилось их решение, то таких ревизоров в ближайшей роще встречали «люди Демидова», и потом их больше уже не видели</a:t>
            </a:r>
            <a:r>
              <a:rPr lang="ru-RU" sz="2000" dirty="0" smtClean="0"/>
              <a:t>. </a:t>
            </a:r>
            <a:endParaRPr lang="ru-RU" sz="2000" dirty="0"/>
          </a:p>
        </p:txBody>
      </p:sp>
    </p:spTree>
  </p:cSld>
  <p:clrMapOvr>
    <a:masterClrMapping/>
  </p:clrMapOvr>
  <p:transition>
    <p:newsflash/>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8358246" cy="5324535"/>
          </a:xfrm>
          <a:prstGeom prst="rect">
            <a:avLst/>
          </a:prstGeom>
        </p:spPr>
        <p:txBody>
          <a:bodyPr wrap="square">
            <a:spAutoFit/>
          </a:bodyPr>
          <a:lstStyle/>
          <a:p>
            <a:r>
              <a:rPr lang="ru-RU" sz="2000" b="1" dirty="0" smtClean="0"/>
              <a:t>Миф №9.</a:t>
            </a:r>
            <a:r>
              <a:rPr lang="ru-RU" sz="2000" dirty="0" smtClean="0"/>
              <a:t> Беглых мастеров Демидов замуровывал в стены </a:t>
            </a:r>
            <a:r>
              <a:rPr lang="ru-RU" sz="2000" dirty="0" err="1" smtClean="0"/>
              <a:t>невьянской</a:t>
            </a:r>
            <a:r>
              <a:rPr lang="ru-RU" sz="2000" dirty="0" smtClean="0"/>
              <a:t> башни.</a:t>
            </a:r>
          </a:p>
          <a:p>
            <a:r>
              <a:rPr lang="ru-RU" sz="2000" dirty="0" smtClean="0"/>
              <a:t> </a:t>
            </a:r>
          </a:p>
          <a:p>
            <a:r>
              <a:rPr lang="ru-RU" sz="2000" dirty="0" smtClean="0"/>
              <a:t>Демидовы славились как предприимчивые, но при этом очень суровые люди. Для достижения своих целей они не останавливались ни перед чем. Известно, что для того, чтобы набрать специалистов на свои заводы они покупали крепостных, приглашали иностранных мастеров и даже воровали специалистов. При этом на всех заводах существовала строгая дисциплина, а в тюремной камере, находившейся на первом этаже </a:t>
            </a:r>
            <a:r>
              <a:rPr lang="ru-RU" sz="2000" dirty="0" err="1" smtClean="0"/>
              <a:t>невьянской</a:t>
            </a:r>
            <a:r>
              <a:rPr lang="ru-RU" sz="2000" dirty="0" smtClean="0"/>
              <a:t> башни жестокие наказания были не редкостью. Для многих этот острог становился последним пристанищем.</a:t>
            </a:r>
          </a:p>
          <a:p>
            <a:r>
              <a:rPr lang="ru-RU" sz="2000" dirty="0" smtClean="0"/>
              <a:t>По </a:t>
            </a:r>
            <a:r>
              <a:rPr lang="ru-RU" sz="2000" dirty="0" smtClean="0"/>
              <a:t>легенде их заживо замуровывали в стены башни. Однако, как доказали историки, это является не более, чем легендой: никаких полостей и пустот в стенах  </a:t>
            </a:r>
            <a:r>
              <a:rPr lang="ru-RU" sz="2000" dirty="0" err="1" smtClean="0"/>
              <a:t>невьянской</a:t>
            </a:r>
            <a:r>
              <a:rPr lang="ru-RU" sz="2000" dirty="0" smtClean="0"/>
              <a:t> башни  не обнаружено. Хотя о наказаниях за любые провинности во владениях Демидовых рассказы ходят до сих пор…</a:t>
            </a:r>
            <a:endParaRPr lang="ru-RU" sz="2000" dirty="0"/>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mtClean="0"/>
              <a:t>СПАСИБО ЗА ВНИМАНИЕ!</a:t>
            </a:r>
            <a:endParaRPr lang="ru-RU" dirty="0"/>
          </a:p>
        </p:txBody>
      </p:sp>
      <p:sp>
        <p:nvSpPr>
          <p:cNvPr id="7" name="Подзаголовок 6"/>
          <p:cNvSpPr>
            <a:spLocks noGrp="1"/>
          </p:cNvSpPr>
          <p:nvPr>
            <p:ph type="subTitle" idx="1"/>
          </p:nvPr>
        </p:nvSpPr>
        <p:spPr/>
        <p:txBody>
          <a:bodyPr/>
          <a:lstStyle/>
          <a:p>
            <a:endParaRPr lang="ru-RU" dirty="0"/>
          </a:p>
        </p:txBody>
      </p:sp>
    </p:spTree>
  </p:cSld>
  <p:clrMapOvr>
    <a:masterClrMapping/>
  </p:clrMapOvr>
  <p:transition>
    <p:dissolv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286808" cy="1569660"/>
          </a:xfrm>
          <a:prstGeom prst="rect">
            <a:avLst/>
          </a:prstGeom>
        </p:spPr>
        <p:txBody>
          <a:bodyPr wrap="square">
            <a:spAutoFit/>
          </a:bodyPr>
          <a:lstStyle/>
          <a:p>
            <a:r>
              <a:rPr lang="ru-RU" sz="2400" dirty="0" err="1" smtClean="0"/>
              <a:t>Невьянская</a:t>
            </a:r>
            <a:r>
              <a:rPr lang="ru-RU" sz="2400" dirty="0" smtClean="0"/>
              <a:t> наклонная башня  — одна из самых известных достопримечательностей Урала, является уникальным памятником архитектуры первой половины 18 века.</a:t>
            </a:r>
            <a:endParaRPr lang="ru-RU" sz="2400" dirty="0"/>
          </a:p>
        </p:txBody>
      </p:sp>
      <p:sp>
        <p:nvSpPr>
          <p:cNvPr id="5121" name="Rectangle 1"/>
          <p:cNvSpPr>
            <a:spLocks noChangeArrowheads="1"/>
          </p:cNvSpPr>
          <p:nvPr/>
        </p:nvSpPr>
        <p:spPr bwMode="auto">
          <a:xfrm>
            <a:off x="428596" y="1890549"/>
            <a:ext cx="80010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Невьянская</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башня  была построена в 1721—1725 годах по приказу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Акинфия</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Демидова , сына тульского промышленника Никиты Демидова. Башня состоит из так называемого «четверика» и трех восьмигранных ярусов, стоящих друг на друге.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2" name="Picture 2" descr="http://znaina5.ru/netcat_files/userfiles/kalendar_/demidov1.jpg"/>
          <p:cNvPicPr>
            <a:picLocks noChangeAspect="1" noChangeArrowheads="1"/>
          </p:cNvPicPr>
          <p:nvPr/>
        </p:nvPicPr>
        <p:blipFill>
          <a:blip r:embed="rId3" cstate="print"/>
          <a:srcRect/>
          <a:stretch>
            <a:fillRect/>
          </a:stretch>
        </p:blipFill>
        <p:spPr bwMode="auto">
          <a:xfrm>
            <a:off x="5357818" y="3571876"/>
            <a:ext cx="2315930" cy="3000396"/>
          </a:xfrm>
          <a:prstGeom prst="rect">
            <a:avLst/>
          </a:prstGeom>
          <a:noFill/>
        </p:spPr>
      </p:pic>
      <p:pic>
        <p:nvPicPr>
          <p:cNvPr id="15364" name="Picture 4" descr="http://www.bookland.com/img/pictures/2/116/11686/b600x800.a0acc581bfd9cb3d8335c740914b1ef4113e4dbc60c8412a.jpg"/>
          <p:cNvPicPr>
            <a:picLocks noChangeAspect="1" noChangeArrowheads="1"/>
          </p:cNvPicPr>
          <p:nvPr/>
        </p:nvPicPr>
        <p:blipFill>
          <a:blip r:embed="rId4" cstate="print"/>
          <a:srcRect/>
          <a:stretch>
            <a:fillRect/>
          </a:stretch>
        </p:blipFill>
        <p:spPr bwMode="auto">
          <a:xfrm>
            <a:off x="857225" y="3857580"/>
            <a:ext cx="2643206" cy="274893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150059"/>
          </a:xfrm>
        </p:spPr>
        <p:txBody>
          <a:bodyPr>
            <a:normAutofit fontScale="92500"/>
          </a:bodyPr>
          <a:lstStyle/>
          <a:p>
            <a:pPr marL="0" lvl="0" indent="0" fontAlgn="base">
              <a:spcBef>
                <a:spcPct val="0"/>
              </a:spcBef>
              <a:spcAft>
                <a:spcPct val="0"/>
              </a:spcAft>
              <a:buClrTx/>
              <a:buSzTx/>
              <a:buNone/>
            </a:pPr>
            <a:r>
              <a:rPr lang="ru-RU" sz="2800" dirty="0" smtClean="0">
                <a:latin typeface="Arial" pitchFamily="34" charset="0"/>
                <a:ea typeface="Times New Roman" pitchFamily="18" charset="0"/>
                <a:cs typeface="Arial" pitchFamily="34" charset="0"/>
              </a:rPr>
              <a:t>В основании находится квадрат 9,5 на 9,5 метров, высота всей башни — 57,5 метров. Толщина стен башни изменяется в зависимости от яруса — если в нижнем ярусе это 2 метра, то в верхнем — всего 32 см. На верхушке купола установлен флюгер, на котором изображен  дворянский герб рода Демидовых , а также «шар-солнце с шипами» — молниеотвод.</a:t>
            </a:r>
          </a:p>
          <a:p>
            <a:pPr marL="0" lvl="0" indent="0" eaLnBrk="0" fontAlgn="base" hangingPunct="0">
              <a:spcBef>
                <a:spcPct val="0"/>
              </a:spcBef>
              <a:spcAft>
                <a:spcPct val="0"/>
              </a:spcAft>
              <a:buClrTx/>
              <a:buSzTx/>
              <a:buNone/>
            </a:pPr>
            <a:r>
              <a:rPr lang="ru-RU" sz="2800" dirty="0" smtClean="0">
                <a:latin typeface="Arial" pitchFamily="34" charset="0"/>
                <a:ea typeface="Times New Roman" pitchFamily="18" charset="0"/>
                <a:cs typeface="Arial" pitchFamily="34" charset="0"/>
              </a:rPr>
              <a:t>Исследователями выяснено, что  </a:t>
            </a:r>
            <a:r>
              <a:rPr lang="ru-RU" sz="2800" dirty="0" err="1" smtClean="0">
                <a:latin typeface="Arial" pitchFamily="34" charset="0"/>
                <a:ea typeface="Times New Roman" pitchFamily="18" charset="0"/>
                <a:cs typeface="Arial" pitchFamily="34" charset="0"/>
              </a:rPr>
              <a:t>невьянская</a:t>
            </a:r>
            <a:r>
              <a:rPr lang="ru-RU" sz="2800" dirty="0" smtClean="0">
                <a:latin typeface="Arial" pitchFamily="34" charset="0"/>
                <a:ea typeface="Times New Roman" pitchFamily="18" charset="0"/>
                <a:cs typeface="Arial" pitchFamily="34" charset="0"/>
              </a:rPr>
              <a:t> башня  является не падающей, а наклонной, т.е. отклонение от вертикальной оси на 1,86 метров в направлении юго-запада остается неизменным.</a:t>
            </a:r>
            <a:endParaRPr lang="ru-RU" sz="2800" dirty="0" smtClean="0">
              <a:latin typeface="Arial" pitchFamily="34" charset="0"/>
              <a:cs typeface="Arial" pitchFamily="34" charset="0"/>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0"/>
            <a:ext cx="8358246" cy="4524315"/>
          </a:xfrm>
          <a:prstGeom prst="rect">
            <a:avLst/>
          </a:prstGeom>
        </p:spPr>
        <p:txBody>
          <a:bodyPr wrap="square">
            <a:spAutoFit/>
          </a:bodyPr>
          <a:lstStyle/>
          <a:p>
            <a:endParaRPr lang="ru-RU" sz="2400" b="1" dirty="0" smtClean="0"/>
          </a:p>
          <a:p>
            <a:endParaRPr lang="ru-RU" sz="2400" b="1" dirty="0" smtClean="0"/>
          </a:p>
          <a:p>
            <a:r>
              <a:rPr lang="ru-RU" sz="2400" b="1" dirty="0" smtClean="0"/>
              <a:t>Миф </a:t>
            </a:r>
            <a:r>
              <a:rPr lang="ru-RU" sz="2400" b="1" dirty="0" smtClean="0"/>
              <a:t>№1.</a:t>
            </a:r>
            <a:r>
              <a:rPr lang="ru-RU" sz="2400" dirty="0" smtClean="0"/>
              <a:t> </a:t>
            </a:r>
            <a:r>
              <a:rPr lang="ru-RU" sz="2400" dirty="0" err="1" smtClean="0"/>
              <a:t>Невьянская</a:t>
            </a:r>
            <a:r>
              <a:rPr lang="ru-RU" sz="2400" dirty="0" smtClean="0"/>
              <a:t> башня наклонилась по замыслу </a:t>
            </a:r>
            <a:r>
              <a:rPr lang="ru-RU" sz="2400" dirty="0" err="1" smtClean="0"/>
              <a:t>архитектора.Существует</a:t>
            </a:r>
            <a:r>
              <a:rPr lang="ru-RU" sz="2400" dirty="0" smtClean="0"/>
              <a:t> красивая легенда, что  </a:t>
            </a:r>
            <a:r>
              <a:rPr lang="ru-RU" sz="2400" dirty="0" err="1" smtClean="0"/>
              <a:t>невьянская</a:t>
            </a:r>
            <a:r>
              <a:rPr lang="ru-RU" sz="2400" dirty="0" smtClean="0"/>
              <a:t> наклонная башня  специально построена таковой. Во-первых, в уральском городе  </a:t>
            </a:r>
            <a:r>
              <a:rPr lang="ru-RU" sz="2400" dirty="0" err="1" smtClean="0"/>
              <a:t>Акинфий</a:t>
            </a:r>
            <a:r>
              <a:rPr lang="ru-RU" sz="2400" dirty="0" smtClean="0"/>
              <a:t> Демидов , наслышавшись о европейских диковинках, хотел построить свою достопримечательность, такую же, как  Пизанская падающая башня . Второе объяснение — башня изначально наклонена, склонившись в почтительном поклоне в сторону родного города  Никиты и </a:t>
            </a:r>
            <a:r>
              <a:rPr lang="ru-RU" sz="2400" dirty="0" err="1" smtClean="0"/>
              <a:t>Акинфия</a:t>
            </a:r>
            <a:r>
              <a:rPr lang="ru-RU" sz="2400" dirty="0" smtClean="0"/>
              <a:t> Демидовых  — Тулы.</a:t>
            </a:r>
            <a:endParaRPr lang="ru-RU" sz="2400"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072494" cy="5632311"/>
          </a:xfrm>
          <a:prstGeom prst="rect">
            <a:avLst/>
          </a:prstGeom>
        </p:spPr>
        <p:txBody>
          <a:bodyPr wrap="square">
            <a:spAutoFit/>
          </a:bodyPr>
          <a:lstStyle/>
          <a:p>
            <a:r>
              <a:rPr lang="ru-RU" sz="2400" dirty="0" smtClean="0"/>
              <a:t> На самом же деле,  </a:t>
            </a:r>
            <a:r>
              <a:rPr lang="ru-RU" sz="2400" dirty="0" err="1" smtClean="0"/>
              <a:t>невьянская</a:t>
            </a:r>
            <a:r>
              <a:rPr lang="ru-RU" sz="2400" dirty="0" smtClean="0"/>
              <a:t> башня  является не </a:t>
            </a:r>
            <a:r>
              <a:rPr lang="ru-RU" sz="2400" dirty="0" smtClean="0"/>
              <a:t>падающей, </a:t>
            </a:r>
            <a:r>
              <a:rPr lang="ru-RU" sz="2400" dirty="0" smtClean="0"/>
              <a:t>а наклонной . Дело в том, что в процессе строительства под влиянием грунтовых вод — ведь башня находится прямо на берегу реки </a:t>
            </a:r>
            <a:r>
              <a:rPr lang="ru-RU" sz="2400" dirty="0" err="1" smtClean="0"/>
              <a:t>Нейвы</a:t>
            </a:r>
            <a:r>
              <a:rPr lang="ru-RU" sz="2400" dirty="0" smtClean="0"/>
              <a:t>, грунт начал «съезжать», и для того, чтобы башня осталась в вертикальном положении, ее последующие ярусы пришлось строить под наклоном, так что башня получилась саблеобразной формы.</a:t>
            </a:r>
            <a:br>
              <a:rPr lang="ru-RU" sz="2400" dirty="0" smtClean="0"/>
            </a:br>
            <a:r>
              <a:rPr lang="ru-RU" sz="2400" dirty="0" smtClean="0"/>
              <a:t>    Одним из доказательств того, что  </a:t>
            </a:r>
            <a:r>
              <a:rPr lang="ru-RU" sz="2400" dirty="0" err="1" smtClean="0"/>
              <a:t>невьянская</a:t>
            </a:r>
            <a:r>
              <a:rPr lang="ru-RU" sz="2400" dirty="0" smtClean="0"/>
              <a:t> башня изначально построена наклонной , свидетельствует флюгер, установленный на вершине башни: если бы башня наклонилась позднее своей постройки, флюгер, весом в 25 кг и длинной 178 см, не смог бы вращаться на ветру, а просто бы наклонился в одну сторону.</a:t>
            </a:r>
            <a:endParaRPr lang="ru-RU" sz="2400" dirty="0"/>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85794"/>
            <a:ext cx="8286808" cy="4893647"/>
          </a:xfrm>
          <a:prstGeom prst="rect">
            <a:avLst/>
          </a:prstGeom>
        </p:spPr>
        <p:txBody>
          <a:bodyPr wrap="square">
            <a:spAutoFit/>
          </a:bodyPr>
          <a:lstStyle/>
          <a:p>
            <a:r>
              <a:rPr lang="ru-RU" sz="2400" b="1" dirty="0" smtClean="0"/>
              <a:t>Миф №2.</a:t>
            </a:r>
            <a:r>
              <a:rPr lang="ru-RU" sz="2400" dirty="0" smtClean="0"/>
              <a:t> Архитектор погиб, упав с башни.</a:t>
            </a:r>
          </a:p>
          <a:p>
            <a:r>
              <a:rPr lang="ru-RU" sz="2400" dirty="0" smtClean="0"/>
              <a:t> </a:t>
            </a:r>
          </a:p>
          <a:p>
            <a:r>
              <a:rPr lang="ru-RU" sz="2400" dirty="0" smtClean="0"/>
              <a:t>Легенда гласит, что когда  </a:t>
            </a:r>
            <a:r>
              <a:rPr lang="ru-RU" sz="2400" dirty="0" err="1" smtClean="0"/>
              <a:t>невьянская</a:t>
            </a:r>
            <a:r>
              <a:rPr lang="ru-RU" sz="2400" dirty="0" smtClean="0"/>
              <a:t> башня  была построена,  </a:t>
            </a:r>
            <a:r>
              <a:rPr lang="ru-RU" sz="2400" dirty="0" err="1" smtClean="0"/>
              <a:t>Акинфий</a:t>
            </a:r>
            <a:r>
              <a:rPr lang="ru-RU" sz="2400" dirty="0" smtClean="0"/>
              <a:t> Демидов  позвал к себе архитектора, и находясь на балконе верхнего яруса, спросил, сможет ли тот построить еще одну такую же башню. Архитектор ответил: «конечно, и даже еще красивее и изящнее». Тогда Демидов столкнул архитектора с башни и он, упав, разбился насмерть.</a:t>
            </a:r>
          </a:p>
          <a:p>
            <a:r>
              <a:rPr lang="ru-RU" sz="2400" dirty="0" smtClean="0"/>
              <a:t>    Сейчас, по прохождении такого количества времени уже сложно сказать, вымысел это или правда. Факт в том, что мы до сих пор не знаем имени архитектора  </a:t>
            </a:r>
            <a:r>
              <a:rPr lang="ru-RU" sz="2400" dirty="0" err="1" smtClean="0"/>
              <a:t>невьянской</a:t>
            </a:r>
            <a:r>
              <a:rPr lang="ru-RU" sz="2400" dirty="0" smtClean="0"/>
              <a:t>  башни .</a:t>
            </a:r>
            <a:endParaRPr lang="ru-RU" sz="2400"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642918"/>
            <a:ext cx="8358246" cy="3785652"/>
          </a:xfrm>
          <a:prstGeom prst="rect">
            <a:avLst/>
          </a:prstGeom>
        </p:spPr>
        <p:txBody>
          <a:bodyPr wrap="square">
            <a:spAutoFit/>
          </a:bodyPr>
          <a:lstStyle/>
          <a:p>
            <a:r>
              <a:rPr lang="ru-RU" sz="2400" b="1" dirty="0" smtClean="0"/>
              <a:t>Миф №3.</a:t>
            </a:r>
            <a:r>
              <a:rPr lang="ru-RU" sz="2400" dirty="0" smtClean="0"/>
              <a:t> Часовой механизм </a:t>
            </a:r>
            <a:r>
              <a:rPr lang="ru-RU" sz="2400" dirty="0" err="1" smtClean="0"/>
              <a:t>невьянской</a:t>
            </a:r>
            <a:r>
              <a:rPr lang="ru-RU" sz="2400" dirty="0" smtClean="0"/>
              <a:t> башни стоит дороже самой башни.</a:t>
            </a:r>
          </a:p>
          <a:p>
            <a:r>
              <a:rPr lang="ru-RU" sz="2400" dirty="0" smtClean="0"/>
              <a:t> </a:t>
            </a:r>
          </a:p>
          <a:p>
            <a:r>
              <a:rPr lang="ru-RU" sz="2400" dirty="0" smtClean="0"/>
              <a:t>На верхнем ярусе  </a:t>
            </a:r>
            <a:r>
              <a:rPr lang="ru-RU" sz="2400" dirty="0" err="1" smtClean="0"/>
              <a:t>невьянской</a:t>
            </a:r>
            <a:r>
              <a:rPr lang="ru-RU" sz="2400" dirty="0" smtClean="0"/>
              <a:t> башни  установлен часовой механизм, который в определенное время играет одну из 20 запрограммированных мелодий: народные песни, менуэты, марши конца 17 — начала 18 века, знаменитые «Марш Мендельсона» и «Славься» — фрагмент из оперы М.И.Глинки «Иван Сусанин».</a:t>
            </a:r>
          </a:p>
          <a:p>
            <a:r>
              <a:rPr lang="ru-RU" sz="2400" dirty="0" smtClean="0"/>
              <a:t>   </a:t>
            </a:r>
            <a:endParaRPr lang="ru-RU" sz="2400" dirty="0"/>
          </a:p>
        </p:txBody>
      </p:sp>
      <p:pic>
        <p:nvPicPr>
          <p:cNvPr id="11266" name="Picture 2" descr="http://ruskarta.net/images/places/big/nevjanskaja-bashnja.jpg"/>
          <p:cNvPicPr>
            <a:picLocks noChangeAspect="1" noChangeArrowheads="1"/>
          </p:cNvPicPr>
          <p:nvPr/>
        </p:nvPicPr>
        <p:blipFill>
          <a:blip r:embed="rId3" cstate="print"/>
          <a:srcRect/>
          <a:stretch>
            <a:fillRect/>
          </a:stretch>
        </p:blipFill>
        <p:spPr bwMode="auto">
          <a:xfrm>
            <a:off x="3571868" y="4071942"/>
            <a:ext cx="4500594" cy="2621000"/>
          </a:xfrm>
          <a:prstGeom prst="rect">
            <a:avLst/>
          </a:prstGeom>
          <a:noFill/>
        </p:spPr>
      </p:pic>
    </p:spTree>
  </p:cSld>
  <p:clrMapOvr>
    <a:masterClrMapping/>
  </p:clrMapOvr>
  <p:transition>
    <p:wheel/>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txBody>
          <a:bodyPr>
            <a:normAutofit/>
          </a:bodyPr>
          <a:lstStyle/>
          <a:p>
            <a:r>
              <a:rPr lang="ru-RU" sz="2400" dirty="0" smtClean="0"/>
              <a:t>Часы работают до сих пор. Известно, что при постройке наклонной башни только за часовой механизм, привезенный из Англии, заплачено 5 тысяч рублей золотом, в то время, как все остальные расходы на строительство составили 4207 рублей 60 копеек.</a:t>
            </a:r>
            <a:endParaRPr lang="ru-RU" sz="2400" dirty="0"/>
          </a:p>
        </p:txBody>
      </p:sp>
      <p:pic>
        <p:nvPicPr>
          <p:cNvPr id="4" name="Содержимое 3" descr="http://lara.gorod.tomsk.ru/posts-files/65/76/i/nevyansk8.jpg"/>
          <p:cNvPicPr>
            <a:picLocks noGrp="1"/>
          </p:cNvPicPr>
          <p:nvPr>
            <p:ph idx="1"/>
          </p:nvPr>
        </p:nvPicPr>
        <p:blipFill>
          <a:blip r:embed="rId2" cstate="print"/>
          <a:srcRect/>
          <a:stretch>
            <a:fillRect/>
          </a:stretch>
        </p:blipFill>
        <p:spPr bwMode="auto">
          <a:xfrm>
            <a:off x="1785918" y="2857496"/>
            <a:ext cx="5486400" cy="314327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785652"/>
          </a:xfrm>
          <a:prstGeom prst="rect">
            <a:avLst/>
          </a:prstGeom>
        </p:spPr>
        <p:txBody>
          <a:bodyPr wrap="square">
            <a:spAutoFit/>
          </a:bodyPr>
          <a:lstStyle/>
          <a:p>
            <a:r>
              <a:rPr lang="ru-RU" sz="2400" b="1" dirty="0" smtClean="0"/>
              <a:t>Миф №4.</a:t>
            </a:r>
            <a:r>
              <a:rPr lang="ru-RU" sz="2400" dirty="0" smtClean="0"/>
              <a:t> На </a:t>
            </a:r>
            <a:r>
              <a:rPr lang="ru-RU" sz="2400" dirty="0" err="1" smtClean="0"/>
              <a:t>невьянской</a:t>
            </a:r>
            <a:r>
              <a:rPr lang="ru-RU" sz="2400" dirty="0" smtClean="0"/>
              <a:t> башне установлен первый громоотвод в мире.</a:t>
            </a:r>
          </a:p>
          <a:p>
            <a:r>
              <a:rPr lang="ru-RU" sz="2400" dirty="0" smtClean="0"/>
              <a:t> На вершине действительно установлен заземленный шпиль в виде «солнца с шипами», выполнявший функцию громоотвода (молниеотвода), и предохранявший от прямого попадания молнии, и, соответственно, разрушения  </a:t>
            </a:r>
            <a:r>
              <a:rPr lang="ru-RU" sz="2400" dirty="0" err="1" smtClean="0"/>
              <a:t>невьянской</a:t>
            </a:r>
            <a:r>
              <a:rPr lang="ru-RU" sz="2400" dirty="0" smtClean="0"/>
              <a:t> наклонной башни. </a:t>
            </a:r>
          </a:p>
          <a:p>
            <a:r>
              <a:rPr lang="ru-RU" sz="2400" dirty="0" smtClean="0"/>
              <a:t>Сейчас от молниеотвода мало что осталось — шипов нет, а в самом «шаре» видны оплавленные края отверстий от попадания молний</a:t>
            </a:r>
            <a:r>
              <a:rPr lang="ru-RU" sz="2400" dirty="0" smtClean="0"/>
              <a:t>.</a:t>
            </a:r>
            <a:endParaRPr lang="ru-RU" sz="2400" dirty="0"/>
          </a:p>
        </p:txBody>
      </p:sp>
      <p:pic>
        <p:nvPicPr>
          <p:cNvPr id="3" name="Рисунок 2" descr="https://c-a.d-cd.net/72c6804s-480.jpg"/>
          <p:cNvPicPr/>
          <p:nvPr/>
        </p:nvPicPr>
        <p:blipFill>
          <a:blip r:embed="rId3" cstate="print"/>
          <a:srcRect/>
          <a:stretch>
            <a:fillRect/>
          </a:stretch>
        </p:blipFill>
        <p:spPr bwMode="auto">
          <a:xfrm>
            <a:off x="5072066" y="3357562"/>
            <a:ext cx="2428876" cy="3335340"/>
          </a:xfrm>
          <a:prstGeom prst="rect">
            <a:avLst/>
          </a:prstGeom>
          <a:noFill/>
          <a:ln w="9525">
            <a:noFill/>
            <a:miter lim="800000"/>
            <a:headEnd/>
            <a:tailEnd/>
          </a:ln>
        </p:spPr>
      </p:pic>
    </p:spTree>
  </p:cSld>
  <p:clrMapOvr>
    <a:masterClrMapping/>
  </p:clrMapOvr>
  <p:transition>
    <p:split orient="vert"/>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132</TotalTime>
  <Words>215</Words>
  <Application>Microsoft Office PowerPoint</Application>
  <PresentationFormat>Экран (4:3)</PresentationFormat>
  <Paragraphs>35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Открытая</vt:lpstr>
      <vt:lpstr>Мифы о Невьянской башне.</vt:lpstr>
      <vt:lpstr>Слайд 2</vt:lpstr>
      <vt:lpstr>Слайд 3</vt:lpstr>
      <vt:lpstr>Слайд 4</vt:lpstr>
      <vt:lpstr>Слайд 5</vt:lpstr>
      <vt:lpstr>Слайд 6</vt:lpstr>
      <vt:lpstr>Слайд 7</vt:lpstr>
      <vt:lpstr>Часы работают до сих пор. Известно, что при постройке наклонной башни только за часовой механизм, привезенный из Англии, заплачено 5 тысяч рублей золотом, в то время, как все остальные расходы на строительство составили 4207 рублей 60 копеек.</vt:lpstr>
      <vt:lpstr>Слайд 9</vt:lpstr>
      <vt:lpstr>Слайд 10</vt:lpstr>
      <vt:lpstr>До сих пор сложно сказать, как было на самом деле, ведь  невьянская башня  хранит еще множество секретов, много запертых дверей, засыпанных землей, и несколько подвалов, затопленных водой. Хотя исследователи обнаружили уже как минимум одно подвальное помещение, в котором были обнаружены несколько человеческих скелетов, кандалы, вделанные в стену, а также частицы серебра. </vt:lpstr>
      <vt:lpstr>Слайд 12</vt:lpstr>
      <vt:lpstr>Слайд 13</vt:lpstr>
      <vt:lpstr>Слайд 14</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Невьянская башня.</dc:title>
  <dc:creator>Samsung</dc:creator>
  <cp:lastModifiedBy>Admin</cp:lastModifiedBy>
  <cp:revision>14</cp:revision>
  <dcterms:created xsi:type="dcterms:W3CDTF">2014-09-22T12:44:43Z</dcterms:created>
  <dcterms:modified xsi:type="dcterms:W3CDTF">2015-11-14T12:49:16Z</dcterms:modified>
</cp:coreProperties>
</file>