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/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AutoShape 12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5" name="AutoShape 13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06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5C09C8-1D69-423C-A3BB-1991D6F9C214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3BC7BCD4-E4E0-4A7D-B453-16F88A9B9CF8}" type="slidenum">
              <a:rPr lang="ru-RU" smtClean="0"/>
              <a:t>‹#›</a:t>
            </a:fld>
            <a:endParaRPr lang="ru-RU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5C09C8-1D69-423C-A3BB-1991D6F9C214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7BCD4-E4E0-4A7D-B453-16F88A9B9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5C09C8-1D69-423C-A3BB-1991D6F9C214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7BCD4-E4E0-4A7D-B453-16F88A9B9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5C09C8-1D69-423C-A3BB-1991D6F9C214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7BCD4-E4E0-4A7D-B453-16F88A9B9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5C09C8-1D69-423C-A3BB-1991D6F9C214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7BCD4-E4E0-4A7D-B453-16F88A9B9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5C09C8-1D69-423C-A3BB-1991D6F9C214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7BCD4-E4E0-4A7D-B453-16F88A9B9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5C09C8-1D69-423C-A3BB-1991D6F9C214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7BCD4-E4E0-4A7D-B453-16F88A9B9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5C09C8-1D69-423C-A3BB-1991D6F9C214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7BCD4-E4E0-4A7D-B453-16F88A9B9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5C09C8-1D69-423C-A3BB-1991D6F9C214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7BCD4-E4E0-4A7D-B453-16F88A9B9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5C09C8-1D69-423C-A3BB-1991D6F9C214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7BCD4-E4E0-4A7D-B453-16F88A9B9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5C09C8-1D69-423C-A3BB-1991D6F9C214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7BCD4-E4E0-4A7D-B453-16F88A9B9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+mn-lt"/>
              </a:defRPr>
            </a:lvl1pPr>
          </a:lstStyle>
          <a:p>
            <a:fld id="{2E5C09C8-1D69-423C-A3BB-1991D6F9C214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fld id="{3BC7BCD4-E4E0-4A7D-B453-16F88A9B9CF8}" type="slidenum">
              <a:rPr lang="ru-RU" smtClean="0"/>
              <a:t>‹#›</a:t>
            </a:fld>
            <a:endParaRPr lang="ru-RU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то придумал ИГИЛ и зачем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9163024" cy="51435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500042"/>
            <a:ext cx="69333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4000" b="1" i="1" dirty="0"/>
              <a:t>Кто придумал ИГИЛ и зачем?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то придумал ИГИЛ и зачем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5072074"/>
            <a:ext cx="2214528" cy="14763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785794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/>
              <a:t>Вооружение ИГИЛ</a:t>
            </a:r>
            <a:endParaRPr lang="ru-RU" dirty="0"/>
          </a:p>
          <a:p>
            <a:pPr fontAlgn="base"/>
            <a:r>
              <a:rPr lang="ru-RU" dirty="0"/>
              <a:t>Основное тяжелое вооружение ИГ захватил во время вторжения в Ирак и взятия </a:t>
            </a:r>
            <a:r>
              <a:rPr lang="ru-RU" dirty="0" err="1"/>
              <a:t>Мосула</a:t>
            </a:r>
            <a:r>
              <a:rPr lang="ru-RU" dirty="0"/>
              <a:t> со складами вооружения для иракской армии.</a:t>
            </a:r>
          </a:p>
        </p:txBody>
      </p:sp>
      <p:pic>
        <p:nvPicPr>
          <p:cNvPr id="21508" name="Picture 4" descr="Кто придумал ИГИЛ и зачем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214950"/>
            <a:ext cx="2107371" cy="14049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714620"/>
            <a:ext cx="33575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dirty="0"/>
              <a:t>Согласно недавней информации от CNBC по итогам захвата </a:t>
            </a:r>
            <a:r>
              <a:rPr lang="ru-RU" sz="1200" dirty="0" err="1"/>
              <a:t>Мосула</a:t>
            </a:r>
            <a:r>
              <a:rPr lang="ru-RU" sz="1200" dirty="0"/>
              <a:t> ИГ обогатилась следующим тяжелым вооружением:</a:t>
            </a:r>
          </a:p>
          <a:p>
            <a:pPr fontAlgn="base"/>
            <a:r>
              <a:rPr lang="ru-RU" sz="1200" dirty="0"/>
              <a:t>40 танков M1A1 </a:t>
            </a:r>
            <a:r>
              <a:rPr lang="ru-RU" sz="1200" dirty="0" err="1"/>
              <a:t>Абрамс</a:t>
            </a:r>
            <a:r>
              <a:rPr lang="ru-RU" sz="1200" dirty="0"/>
              <a:t>, стоимостью $4.3 млн. за штуку</a:t>
            </a:r>
          </a:p>
          <a:p>
            <a:pPr fontAlgn="base"/>
            <a:r>
              <a:rPr lang="ru-RU" sz="1200" dirty="0"/>
              <a:t>52 артиллерийские установки M198 </a:t>
            </a:r>
            <a:r>
              <a:rPr lang="ru-RU" sz="1200" dirty="0" err="1"/>
              <a:t>Howitzer</a:t>
            </a:r>
            <a:r>
              <a:rPr lang="ru-RU" sz="1200" dirty="0"/>
              <a:t> стоимостью $0.5 млн. за штуку</a:t>
            </a:r>
          </a:p>
          <a:p>
            <a:pPr fontAlgn="base"/>
            <a:r>
              <a:rPr lang="ru-RU" sz="1200" dirty="0"/>
              <a:t>2300 бронеавтомобилей </a:t>
            </a:r>
            <a:r>
              <a:rPr lang="ru-RU" sz="1200" dirty="0" err="1"/>
              <a:t>Хамви</a:t>
            </a:r>
            <a:r>
              <a:rPr lang="ru-RU" sz="1200" dirty="0"/>
              <a:t>, каждый по $70 тыс.</a:t>
            </a:r>
          </a:p>
          <a:p>
            <a:pPr fontAlgn="base"/>
            <a:r>
              <a:rPr lang="ru-RU" sz="1200" dirty="0"/>
              <a:t>4.74 тысяч пулеметов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2500306"/>
            <a:ext cx="36433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dirty="0"/>
              <a:t>Старый добрый </a:t>
            </a:r>
            <a:r>
              <a:rPr lang="ru-RU" sz="1200" dirty="0" err="1"/>
              <a:t>Хамви</a:t>
            </a:r>
            <a:r>
              <a:rPr lang="ru-RU" sz="1200" dirty="0"/>
              <a:t>, теперь на вооружении ИГИЛ</a:t>
            </a:r>
          </a:p>
          <a:p>
            <a:pPr fontAlgn="base"/>
            <a:r>
              <a:rPr lang="ru-RU" sz="1200" dirty="0"/>
              <a:t>После того как в мае этого года иракская армия снова продемонстрировала блестящие навыки отступления, сдав </a:t>
            </a:r>
            <a:r>
              <a:rPr lang="ru-RU" sz="1200" dirty="0" err="1"/>
              <a:t>Рамади</a:t>
            </a:r>
            <a:r>
              <a:rPr lang="ru-RU" sz="1200" dirty="0"/>
              <a:t>, населением 850 тыс. чел., в руки ИГ снова попали сотни единиц тяжелой техники, включая </a:t>
            </a:r>
            <a:r>
              <a:rPr lang="ru-RU" sz="1200" dirty="0" err="1"/>
              <a:t>Хамви</a:t>
            </a:r>
            <a:r>
              <a:rPr lang="ru-RU" sz="1200" dirty="0"/>
              <a:t> и артиллерию.</a:t>
            </a:r>
          </a:p>
          <a:p>
            <a:pPr fontAlgn="base"/>
            <a:r>
              <a:rPr lang="ru-RU" sz="1200" dirty="0"/>
              <a:t>Помимо американского вооружения у ИГИЛ есть много российской бронетехники, например:</a:t>
            </a:r>
          </a:p>
          <a:p>
            <a:pPr fontAlgn="base"/>
            <a:r>
              <a:rPr lang="ru-RU" sz="1200" dirty="0"/>
              <a:t>Танки Т-55</a:t>
            </a:r>
          </a:p>
          <a:p>
            <a:pPr fontAlgn="base"/>
            <a:r>
              <a:rPr lang="ru-RU" sz="1200" dirty="0"/>
              <a:t>Танки Т-62</a:t>
            </a:r>
          </a:p>
          <a:p>
            <a:pPr fontAlgn="base"/>
            <a:r>
              <a:rPr lang="ru-RU" sz="1200" dirty="0"/>
              <a:t>Бронемашины: БМП и БРДМ.</a:t>
            </a:r>
          </a:p>
          <a:p>
            <a:pPr fontAlgn="base"/>
            <a:r>
              <a:rPr lang="ru-RU" sz="1200" dirty="0"/>
              <a:t>Также встречаются китайские, югославские и европейские образцы стрелкового вооружения.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9"/>
            <a:ext cx="778674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/>
              <a:t>Вербовка и особенности пропаганды ИГИЛ</a:t>
            </a:r>
            <a:endParaRPr lang="ru-RU" dirty="0"/>
          </a:p>
          <a:p>
            <a:pPr fontAlgn="base"/>
            <a:r>
              <a:rPr lang="ru-RU" sz="1200" dirty="0"/>
              <a:t>Как и в любом тоталитарном государстве, в ИГ есть свой аналог министерства пропаганды: Исламское управление общественной информации.</a:t>
            </a:r>
          </a:p>
          <a:p>
            <a:pPr fontAlgn="base"/>
            <a:r>
              <a:rPr lang="ru-RU" sz="1200" dirty="0"/>
              <a:t>Оно отвечает за разработку и изготовление агитационных видеороликов и фильмов для интернета, донесение до населения важных решений ИГ, контрпропаганду и работу с молодежью.</a:t>
            </a:r>
          </a:p>
          <a:p>
            <a:pPr fontAlgn="base"/>
            <a:r>
              <a:rPr lang="ru-RU" sz="1200" dirty="0"/>
              <a:t>При этом технические и дизайнерские решения вполне соответствуют современным требованиям.</a:t>
            </a:r>
          </a:p>
          <a:p>
            <a:pPr fontAlgn="base"/>
            <a:r>
              <a:rPr lang="ru-RU" sz="1200" dirty="0"/>
              <a:t>Например, журнал </a:t>
            </a:r>
            <a:r>
              <a:rPr lang="ru-RU" sz="1200" dirty="0" err="1"/>
              <a:t>Dabiq</a:t>
            </a:r>
            <a:r>
              <a:rPr lang="ru-RU" sz="1200" dirty="0"/>
              <a:t> – официальный вестник ИГ по своей верстке напоминает </a:t>
            </a:r>
            <a:r>
              <a:rPr lang="ru-RU" sz="1200" dirty="0" err="1"/>
              <a:t>The</a:t>
            </a:r>
            <a:r>
              <a:rPr lang="ru-RU" sz="1200" dirty="0"/>
              <a:t> </a:t>
            </a:r>
            <a:r>
              <a:rPr lang="ru-RU" sz="1200" dirty="0" err="1"/>
              <a:t>Economist</a:t>
            </a:r>
            <a:r>
              <a:rPr lang="ru-RU" sz="1200" dirty="0"/>
              <a:t>. Разумеется, он переводится на английский язык.</a:t>
            </a:r>
          </a:p>
        </p:txBody>
      </p:sp>
      <p:pic>
        <p:nvPicPr>
          <p:cNvPr id="20482" name="Picture 2" descr="Кто придумал ИГИЛ и зачем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293422"/>
            <a:ext cx="4429156" cy="4411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357430"/>
            <a:ext cx="82153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Обложка </a:t>
            </a:r>
            <a:r>
              <a:rPr lang="ru-RU" dirty="0" err="1"/>
              <a:t>Dabiq</a:t>
            </a:r>
            <a:endParaRPr lang="ru-RU" dirty="0"/>
          </a:p>
          <a:p>
            <a:pPr fontAlgn="base"/>
            <a:r>
              <a:rPr lang="ru-RU" dirty="0"/>
              <a:t>Основной посыл всей пропаганды заключается в том, что ИГ показывается как единственно правильное место для жизни всех мусульман.</a:t>
            </a:r>
          </a:p>
          <a:p>
            <a:pPr fontAlgn="base"/>
            <a:r>
              <a:rPr lang="ru-RU" dirty="0"/>
              <a:t>Те же самые отвратительные убийства христиан, шиитов, суннитов, воевавших против ИГ, все эти видео служат все той же роли – пропаганда:</a:t>
            </a:r>
          </a:p>
          <a:p>
            <a:pPr fontAlgn="base"/>
            <a:r>
              <a:rPr lang="ru-RU" dirty="0"/>
              <a:t>ИГ поступает, как завещал пророк Мухаммед.</a:t>
            </a:r>
          </a:p>
          <a:p>
            <a:pPr fontAlgn="base"/>
            <a:r>
              <a:rPr lang="ru-RU" dirty="0"/>
              <a:t>ИГ живет по шариату.</a:t>
            </a:r>
          </a:p>
          <a:p>
            <a:pPr fontAlgn="base"/>
            <a:r>
              <a:rPr lang="ru-RU" dirty="0"/>
              <a:t>ИГ воюет с неверными как завещал пророк.</a:t>
            </a:r>
          </a:p>
          <a:p>
            <a:pPr fontAlgn="base"/>
            <a:r>
              <a:rPr lang="ru-RU" dirty="0"/>
              <a:t>ИГ защищает мусульман.</a:t>
            </a:r>
          </a:p>
          <a:p>
            <a:pPr fontAlgn="base"/>
            <a:r>
              <a:rPr lang="ru-RU" dirty="0"/>
              <a:t>Дальше начинается </a:t>
            </a:r>
            <a:r>
              <a:rPr lang="ru-RU" dirty="0" err="1"/>
              <a:t>кастомизация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И здесь ИГ по сути революционизирует процесс вербовки своих сторонников, пользуясь всеми техническими возможностями донесения информации.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643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dirty="0" smtClean="0"/>
              <a:t>Это </a:t>
            </a:r>
            <a:r>
              <a:rPr lang="ru-RU" sz="1400" dirty="0"/>
              <a:t>не только видео на </a:t>
            </a:r>
            <a:r>
              <a:rPr lang="ru-RU" sz="1400" dirty="0" err="1"/>
              <a:t>YouTube</a:t>
            </a:r>
            <a:r>
              <a:rPr lang="ru-RU" sz="1400" dirty="0"/>
              <a:t>, это все социальные </a:t>
            </a:r>
            <a:r>
              <a:rPr lang="ru-RU" sz="1400" dirty="0" err="1"/>
              <a:t>медиа</a:t>
            </a:r>
            <a:r>
              <a:rPr lang="ru-RU" sz="1400" dirty="0"/>
              <a:t>. В своей пропагандистской работе ИГ работает на уровне лучших </a:t>
            </a:r>
            <a:r>
              <a:rPr lang="ru-RU" sz="1400" dirty="0" err="1"/>
              <a:t>маркетологов</a:t>
            </a:r>
            <a:r>
              <a:rPr lang="ru-RU" sz="1400" dirty="0"/>
              <a:t>: четко определяя целевую аудиторию и находя оптимальные каналы донесения информации.</a:t>
            </a:r>
          </a:p>
          <a:p>
            <a:pPr fontAlgn="base"/>
            <a:r>
              <a:rPr lang="ru-RU" sz="1400" dirty="0"/>
              <a:t>В своей пропаганде ИГ позиционирует себя не столько как террористическую группу, а как образ жизни.</a:t>
            </a:r>
          </a:p>
          <a:p>
            <a:pPr fontAlgn="base"/>
            <a:r>
              <a:rPr lang="ru-RU" sz="1400" dirty="0"/>
              <a:t>И для каждой целевой аудитории – это свой образ. При этом база все та же– утопическая мусульманская идиллия по заветам пророка.</a:t>
            </a:r>
          </a:p>
          <a:p>
            <a:pPr fontAlgn="base"/>
            <a:r>
              <a:rPr lang="ru-RU" sz="1400" dirty="0"/>
              <a:t>Например, отель люкс–класса в </a:t>
            </a:r>
            <a:r>
              <a:rPr lang="ru-RU" sz="1400" dirty="0" err="1"/>
              <a:t>Мосуле</a:t>
            </a:r>
            <a:r>
              <a:rPr lang="ru-RU" sz="1400" dirty="0"/>
              <a:t> для воинов джихада:</a:t>
            </a:r>
          </a:p>
        </p:txBody>
      </p:sp>
      <p:pic>
        <p:nvPicPr>
          <p:cNvPr id="24578" name="Picture 2" descr="Кто придумал ИГИЛ и зачем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81107"/>
            <a:ext cx="7358064" cy="4581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285728"/>
            <a:ext cx="2840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Вождь мирового джихада</a:t>
            </a:r>
            <a:endParaRPr lang="ru-RU" dirty="0"/>
          </a:p>
        </p:txBody>
      </p:sp>
      <p:pic>
        <p:nvPicPr>
          <p:cNvPr id="25602" name="Picture 2" descr="Кто придумал ИГИЛ и зачем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85794"/>
            <a:ext cx="7143750" cy="4010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688" y="2214554"/>
            <a:ext cx="88583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dirty="0"/>
              <a:t>Абу–</a:t>
            </a:r>
            <a:r>
              <a:rPr lang="ru-RU" sz="1200" dirty="0" err="1"/>
              <a:t>Бакр</a:t>
            </a:r>
            <a:r>
              <a:rPr lang="ru-RU" sz="1200" dirty="0"/>
              <a:t> аль–</a:t>
            </a:r>
            <a:r>
              <a:rPr lang="ru-RU" sz="1200" dirty="0" err="1"/>
              <a:t>Багдади</a:t>
            </a:r>
            <a:endParaRPr lang="ru-RU" sz="1200" dirty="0"/>
          </a:p>
          <a:p>
            <a:pPr fontAlgn="base"/>
            <a:r>
              <a:rPr lang="ru-RU" sz="1200" dirty="0"/>
              <a:t>Настоящее имя — </a:t>
            </a:r>
            <a:r>
              <a:rPr lang="ru-RU" sz="1200" dirty="0" err="1"/>
              <a:t>Ибрахим</a:t>
            </a:r>
            <a:r>
              <a:rPr lang="ru-RU" sz="1200" dirty="0"/>
              <a:t> Али аль </a:t>
            </a:r>
            <a:r>
              <a:rPr lang="ru-RU" sz="1200" dirty="0" err="1"/>
              <a:t>Бадри</a:t>
            </a:r>
            <a:r>
              <a:rPr lang="ru-RU" sz="1200" dirty="0"/>
              <a:t> </a:t>
            </a:r>
            <a:r>
              <a:rPr lang="ru-RU" sz="1200" dirty="0" err="1"/>
              <a:t>аль</a:t>
            </a:r>
            <a:r>
              <a:rPr lang="ru-RU" sz="1200" dirty="0"/>
              <a:t> </a:t>
            </a:r>
            <a:r>
              <a:rPr lang="ru-RU" sz="1200" dirty="0" err="1"/>
              <a:t>Самарра</a:t>
            </a:r>
            <a:r>
              <a:rPr lang="ru-RU" sz="1200" dirty="0"/>
              <a:t>. Родился он в 1971 году. Вел ничем не примечательную жизнь, играл в футбол, был достаточно тихим человеком. Получил докторскую степень по истории и исламу.</a:t>
            </a:r>
          </a:p>
          <a:p>
            <a:pPr fontAlgn="base"/>
            <a:r>
              <a:rPr lang="ru-RU" sz="1200" dirty="0"/>
              <a:t>А в 2003 году этот тихий и спокойный человек организовал вооруженную группировку «</a:t>
            </a:r>
            <a:r>
              <a:rPr lang="ru-RU" sz="1200" dirty="0" err="1"/>
              <a:t>Jaish</a:t>
            </a:r>
            <a:r>
              <a:rPr lang="ru-RU" sz="1200" dirty="0"/>
              <a:t> </a:t>
            </a:r>
            <a:r>
              <a:rPr lang="ru-RU" sz="1200" dirty="0" err="1"/>
              <a:t>Ahl</a:t>
            </a:r>
            <a:r>
              <a:rPr lang="ru-RU" sz="1200" dirty="0"/>
              <a:t>–</a:t>
            </a:r>
            <a:r>
              <a:rPr lang="ru-RU" sz="1200" dirty="0" err="1"/>
              <a:t>Sunna</a:t>
            </a:r>
            <a:r>
              <a:rPr lang="ru-RU" sz="1200" dirty="0"/>
              <a:t> </a:t>
            </a:r>
            <a:r>
              <a:rPr lang="ru-RU" sz="1200" dirty="0" err="1"/>
              <a:t>wal</a:t>
            </a:r>
            <a:r>
              <a:rPr lang="ru-RU" sz="1200" dirty="0"/>
              <a:t> </a:t>
            </a:r>
            <a:r>
              <a:rPr lang="ru-RU" sz="1200" dirty="0" err="1"/>
              <a:t>Jamaa</a:t>
            </a:r>
            <a:r>
              <a:rPr lang="ru-RU" sz="1200" dirty="0"/>
              <a:t>» для борьбы с оккупационным режимом. Самое удивительное, что об этой группе неизвестно ровным счетом ничего, кроме того факта, что она существовала.</a:t>
            </a:r>
          </a:p>
          <a:p>
            <a:pPr fontAlgn="base"/>
            <a:r>
              <a:rPr lang="ru-RU" sz="1200" dirty="0"/>
              <a:t>Далее с 2005 по 2009 год он содержался в американском фильтрационном лагере в </a:t>
            </a:r>
            <a:r>
              <a:rPr lang="ru-RU" sz="1200" dirty="0" err="1"/>
              <a:t>Букка</a:t>
            </a:r>
            <a:r>
              <a:rPr lang="ru-RU" sz="1200" dirty="0"/>
              <a:t>.</a:t>
            </a:r>
          </a:p>
          <a:p>
            <a:pPr fontAlgn="base"/>
            <a:r>
              <a:rPr lang="ru-RU" sz="1200" dirty="0"/>
              <a:t>Считается, что именно там он познакомился со многими ключевыми людьми из «Аль–</a:t>
            </a:r>
            <a:r>
              <a:rPr lang="ru-RU" sz="1200" dirty="0" err="1"/>
              <a:t>Каиды</a:t>
            </a:r>
            <a:r>
              <a:rPr lang="ru-RU" sz="1200" dirty="0"/>
              <a:t>» и других террористических группировок.</a:t>
            </a:r>
          </a:p>
          <a:p>
            <a:pPr fontAlgn="base"/>
            <a:r>
              <a:rPr lang="ru-RU" sz="1200" dirty="0"/>
              <a:t>А после происходит нечто странное: лидера иракской ячейки «Аль–</a:t>
            </a:r>
            <a:r>
              <a:rPr lang="ru-RU" sz="1200" dirty="0" err="1"/>
              <a:t>Каиды</a:t>
            </a:r>
            <a:r>
              <a:rPr lang="ru-RU" sz="1200" dirty="0"/>
              <a:t>» </a:t>
            </a:r>
            <a:r>
              <a:rPr lang="ru-RU" sz="1200" dirty="0" err="1"/>
              <a:t>Заркави</a:t>
            </a:r>
            <a:r>
              <a:rPr lang="ru-RU" sz="1200" dirty="0"/>
              <a:t> убили еще в 2006 году.</a:t>
            </a:r>
          </a:p>
          <a:p>
            <a:pPr fontAlgn="base"/>
            <a:r>
              <a:rPr lang="ru-RU" sz="1200" dirty="0"/>
              <a:t>Ему наследовал Абу </a:t>
            </a:r>
            <a:r>
              <a:rPr lang="ru-RU" sz="1200" dirty="0" err="1"/>
              <a:t>Омар,которого</a:t>
            </a:r>
            <a:r>
              <a:rPr lang="ru-RU" sz="1200" dirty="0"/>
              <a:t> убили в 2010 году, а затем новым лидером становится наш «герой», вышедший на свободу только в 2009 году.</a:t>
            </a:r>
          </a:p>
          <a:p>
            <a:pPr fontAlgn="base"/>
            <a:r>
              <a:rPr lang="ru-RU" sz="1200" dirty="0"/>
              <a:t>Дальнейший путь значительно более понятен. В Ираке 2010 году </a:t>
            </a:r>
            <a:r>
              <a:rPr lang="ru-RU" sz="1200" dirty="0" err="1"/>
              <a:t>Джахидистскому</a:t>
            </a:r>
            <a:r>
              <a:rPr lang="ru-RU" sz="1200" dirty="0"/>
              <a:t> подполью было нелегко, но тут началась гражданская война в Сирии, что принесло кучу </a:t>
            </a:r>
            <a:r>
              <a:rPr lang="ru-RU" sz="1200" dirty="0" err="1"/>
              <a:t>няшек</a:t>
            </a:r>
            <a:r>
              <a:rPr lang="ru-RU" sz="1200" dirty="0"/>
              <a:t> «Аль–</a:t>
            </a:r>
            <a:r>
              <a:rPr lang="ru-RU" sz="1200" dirty="0" err="1"/>
              <a:t>Каиде</a:t>
            </a:r>
            <a:r>
              <a:rPr lang="ru-RU" sz="1200" dirty="0"/>
              <a:t>» и всем исламистам.</a:t>
            </a:r>
          </a:p>
          <a:p>
            <a:pPr fontAlgn="base"/>
            <a:r>
              <a:rPr lang="ru-RU" sz="1200" dirty="0"/>
              <a:t>Абу–</a:t>
            </a:r>
            <a:r>
              <a:rPr lang="ru-RU" sz="1200" dirty="0" err="1"/>
              <a:t>Бакр</a:t>
            </a:r>
            <a:r>
              <a:rPr lang="ru-RU" sz="1200" dirty="0"/>
              <a:t> свой шанс не упустил и в 2012 году перебросил часть своих людей в Сирию.</a:t>
            </a:r>
          </a:p>
          <a:p>
            <a:pPr fontAlgn="base"/>
            <a:r>
              <a:rPr lang="ru-RU" sz="1200" dirty="0"/>
              <a:t>В скором времени Исламское государство Ирака (так тогда называлась ИГ) стало реальным конкурентом «</a:t>
            </a:r>
            <a:r>
              <a:rPr lang="ru-RU" sz="1200" dirty="0" err="1"/>
              <a:t>Jabhat</a:t>
            </a:r>
            <a:r>
              <a:rPr lang="ru-RU" sz="1200" dirty="0"/>
              <a:t> </a:t>
            </a:r>
            <a:r>
              <a:rPr lang="ru-RU" sz="1200" dirty="0" err="1"/>
              <a:t>Al</a:t>
            </a:r>
            <a:r>
              <a:rPr lang="ru-RU" sz="1200" dirty="0"/>
              <a:t>–</a:t>
            </a:r>
            <a:r>
              <a:rPr lang="ru-RU" sz="1200" dirty="0" err="1"/>
              <a:t>Nusra</a:t>
            </a:r>
            <a:r>
              <a:rPr lang="ru-RU" sz="1200" dirty="0"/>
              <a:t>», сирийскому офису «Аль–</a:t>
            </a:r>
            <a:r>
              <a:rPr lang="ru-RU" sz="1200" dirty="0" err="1"/>
              <a:t>Каиды</a:t>
            </a:r>
            <a:r>
              <a:rPr lang="ru-RU" sz="1200" dirty="0"/>
              <a:t>».</a:t>
            </a:r>
          </a:p>
          <a:p>
            <a:pPr fontAlgn="base"/>
            <a:r>
              <a:rPr lang="ru-RU" sz="1200" dirty="0"/>
              <a:t>В 2014 году </a:t>
            </a:r>
            <a:r>
              <a:rPr lang="ru-RU" sz="1200" dirty="0" err="1"/>
              <a:t>Завахери</a:t>
            </a:r>
            <a:r>
              <a:rPr lang="ru-RU" sz="1200" dirty="0"/>
              <a:t>, глава «Аль–</a:t>
            </a:r>
            <a:r>
              <a:rPr lang="ru-RU" sz="1200" dirty="0" err="1"/>
              <a:t>Каиды</a:t>
            </a:r>
            <a:r>
              <a:rPr lang="ru-RU" sz="1200" dirty="0"/>
              <a:t>», потребовал, чтобы Абу–</a:t>
            </a:r>
            <a:r>
              <a:rPr lang="ru-RU" sz="1200" dirty="0" err="1"/>
              <a:t>Бакр</a:t>
            </a:r>
            <a:r>
              <a:rPr lang="ru-RU" sz="1200" dirty="0"/>
              <a:t> ушел в Ирак, оставив Сирию «Аль–</a:t>
            </a:r>
            <a:r>
              <a:rPr lang="ru-RU" sz="1200" dirty="0" err="1"/>
              <a:t>Нусра</a:t>
            </a:r>
            <a:r>
              <a:rPr lang="ru-RU" sz="1200" dirty="0"/>
              <a:t>» и получил отказ.</a:t>
            </a:r>
          </a:p>
          <a:p>
            <a:pPr fontAlgn="base"/>
            <a:r>
              <a:rPr lang="ru-RU" sz="1200" dirty="0"/>
              <a:t>После чего и было провозглашено создание Исламского государства Ирака и Леванте.</a:t>
            </a:r>
          </a:p>
          <a:p>
            <a:pPr fontAlgn="base"/>
            <a:r>
              <a:rPr lang="ru-RU" sz="1200" dirty="0"/>
              <a:t>В марте 2015 года Абу–</a:t>
            </a:r>
            <a:r>
              <a:rPr lang="ru-RU" sz="1200" dirty="0" err="1"/>
              <a:t>Бакр</a:t>
            </a:r>
            <a:r>
              <a:rPr lang="ru-RU" sz="1200" dirty="0"/>
              <a:t> был серьезно ранен во время </a:t>
            </a:r>
            <a:r>
              <a:rPr lang="ru-RU" sz="1200" dirty="0" err="1"/>
              <a:t>авиаудара</a:t>
            </a:r>
            <a:r>
              <a:rPr lang="ru-RU" sz="1200" dirty="0"/>
              <a:t> и до сих пор окончательно не оправился.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то придумал ИГИЛ и зачем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996974" cy="30003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6248" y="2357430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1200" dirty="0"/>
              <a:t>Нашивка: «</a:t>
            </a:r>
            <a:r>
              <a:rPr lang="ru-RU" sz="1200" dirty="0" err="1"/>
              <a:t>Pork</a:t>
            </a:r>
            <a:r>
              <a:rPr lang="ru-RU" sz="1200" dirty="0"/>
              <a:t> </a:t>
            </a:r>
            <a:r>
              <a:rPr lang="ru-RU" sz="1200" dirty="0" err="1"/>
              <a:t>eating</a:t>
            </a:r>
            <a:r>
              <a:rPr lang="ru-RU" sz="1200" dirty="0"/>
              <a:t> </a:t>
            </a:r>
            <a:r>
              <a:rPr lang="ru-RU" sz="1200" dirty="0" err="1"/>
              <a:t>crusader</a:t>
            </a:r>
            <a:r>
              <a:rPr lang="ru-RU" sz="1200" dirty="0"/>
              <a:t>» - «Едящие свинину крестоносцы»</a:t>
            </a:r>
          </a:p>
          <a:p>
            <a:pPr fontAlgn="base"/>
            <a:r>
              <a:rPr lang="ru-RU" sz="1200" b="1" dirty="0"/>
              <a:t>«Крестоносцы» или любое действие порождает противодействие</a:t>
            </a:r>
            <a:endParaRPr lang="ru-RU" sz="1200" dirty="0"/>
          </a:p>
          <a:p>
            <a:pPr fontAlgn="base"/>
            <a:r>
              <a:rPr lang="ru-RU" sz="1200" dirty="0"/>
              <a:t>Преследование и массовые убийства христиан не могли не породить ответную реакцию в мире. Папа Франциск заявил, что </a:t>
            </a:r>
            <a:r>
              <a:rPr lang="ru-RU" sz="1200" b="1" i="1" dirty="0"/>
              <a:t>«при нашем молчаливом согласии мы видим наших братьев и сестер, обезглавливаемых и распинаемых за веру в Христа».</a:t>
            </a:r>
            <a:endParaRPr lang="ru-RU" sz="1200" dirty="0"/>
          </a:p>
          <a:p>
            <a:pPr fontAlgn="base"/>
            <a:r>
              <a:rPr lang="ru-RU" sz="1200" dirty="0"/>
              <a:t>Архиепископ </a:t>
            </a:r>
            <a:r>
              <a:rPr lang="ru-RU" sz="1200" dirty="0" err="1"/>
              <a:t>Сильвано</a:t>
            </a:r>
            <a:r>
              <a:rPr lang="ru-RU" sz="1200" dirty="0"/>
              <a:t> </a:t>
            </a:r>
            <a:r>
              <a:rPr lang="ru-RU" sz="1200" dirty="0" err="1"/>
              <a:t>Томази</a:t>
            </a:r>
            <a:r>
              <a:rPr lang="ru-RU" sz="1200" dirty="0"/>
              <a:t>, представляющий Ватикан в ООН, достаточно прямо заявляет о необходимости международной интервенции для предотвращения происходящего геноцида.</a:t>
            </a:r>
          </a:p>
        </p:txBody>
      </p:sp>
      <p:pic>
        <p:nvPicPr>
          <p:cNvPr id="26628" name="Picture 4" descr="Кто придумал ИГИЛ и зачем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3714752"/>
            <a:ext cx="3908103" cy="29336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4810" y="6215082"/>
            <a:ext cx="1991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татуировка «</a:t>
            </a:r>
            <a:r>
              <a:rPr lang="en-US" dirty="0" err="1"/>
              <a:t>Kafir</a:t>
            </a:r>
            <a:r>
              <a:rPr lang="en-US" dirty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292893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/>
              <a:t>Тем временем, начиная с американской операции в Ираке среди солдат США возникла субкультура «крестоносцев». В глазах исламистов американцы были «неверными» - «</a:t>
            </a:r>
            <a:r>
              <a:rPr lang="ru-RU" dirty="0" err="1"/>
              <a:t>kafir</a:t>
            </a:r>
            <a:r>
              <a:rPr lang="ru-RU" dirty="0"/>
              <a:t>» и «язычники» - «</a:t>
            </a:r>
            <a:r>
              <a:rPr lang="ru-RU" dirty="0" err="1"/>
              <a:t>infidel</a:t>
            </a:r>
            <a:r>
              <a:rPr lang="ru-RU" dirty="0"/>
              <a:t>», что отразило свое воплощение в татуировках и майках солдат. Разумеется, в ход пошла и тема свиней.</a:t>
            </a:r>
          </a:p>
          <a:p>
            <a:pPr fontAlgn="base"/>
            <a:r>
              <a:rPr lang="ru-RU" dirty="0"/>
              <a:t>Успехи ИГ на поприще войны с христианами привела к новому всплеску «крестоносцев». Так, не менее 100 американских граждан по собственной воле поехали воевать в Сирию с ИГ.</a:t>
            </a:r>
          </a:p>
        </p:txBody>
      </p:sp>
      <p:pic>
        <p:nvPicPr>
          <p:cNvPr id="28674" name="Picture 2" descr="боевики игил сожгли зажи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85728"/>
            <a:ext cx="3952860" cy="2637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что означает слово ИГИ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57166"/>
            <a:ext cx="2786082" cy="188524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333685"/>
            <a:ext cx="86439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/>
              <a:t>ИГИЛ </a:t>
            </a:r>
            <a:r>
              <a:rPr lang="ru-RU" sz="1600" dirty="0"/>
              <a:t>- является сокращенным обозначением наименования арабской </a:t>
            </a:r>
            <a:r>
              <a:rPr lang="ru-RU" sz="1600" dirty="0" err="1"/>
              <a:t>организации,которое</a:t>
            </a:r>
            <a:r>
              <a:rPr lang="ru-RU" sz="1600" dirty="0"/>
              <a:t> означает - "Исламское государство Ирака и Леванта". Ходят упорные </a:t>
            </a:r>
            <a:r>
              <a:rPr lang="ru-RU" sz="1600" dirty="0" err="1"/>
              <a:t>слухи,что</a:t>
            </a:r>
            <a:r>
              <a:rPr lang="ru-RU" sz="1600" dirty="0"/>
              <a:t> эта террористическая структура создана с помощью ЦРУ.</a:t>
            </a:r>
          </a:p>
          <a:p>
            <a:pPr fontAlgn="base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Возникла эта организация относительно недавно в </a:t>
            </a:r>
            <a:r>
              <a:rPr lang="ru-RU" sz="1600" b="1" dirty="0"/>
              <a:t>2006</a:t>
            </a:r>
            <a:r>
              <a:rPr lang="ru-RU" sz="1600" dirty="0"/>
              <a:t>году в </a:t>
            </a:r>
            <a:r>
              <a:rPr lang="ru-RU" sz="1600" dirty="0" err="1"/>
              <a:t>Ираке,во</a:t>
            </a:r>
            <a:r>
              <a:rPr lang="ru-RU" sz="1600" dirty="0"/>
              <a:t> время нахождения там оккупационных войск США.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В ИГИЛ мусульмане-сунниты воюют против </a:t>
            </a:r>
            <a:r>
              <a:rPr lang="ru-RU" sz="1600" dirty="0" err="1"/>
              <a:t>мусульман-шиитов,против</a:t>
            </a:r>
            <a:r>
              <a:rPr lang="ru-RU" sz="1600" dirty="0"/>
              <a:t> официальной власти </a:t>
            </a:r>
            <a:r>
              <a:rPr lang="ru-RU" sz="1600" dirty="0" err="1"/>
              <a:t>Ирака,против</a:t>
            </a:r>
            <a:r>
              <a:rPr lang="ru-RU" sz="1600" dirty="0"/>
              <a:t> Америки(не факт) и вообще эта организация является врагом всей западной </a:t>
            </a:r>
            <a:r>
              <a:rPr lang="ru-RU" sz="1600" dirty="0" err="1"/>
              <a:t>цивилизации.Целью</a:t>
            </a:r>
            <a:r>
              <a:rPr lang="ru-RU" sz="1600" dirty="0"/>
              <a:t> данного террористического образования является создание на территории </a:t>
            </a:r>
            <a:r>
              <a:rPr lang="ru-RU" sz="1600" dirty="0" err="1"/>
              <a:t>Ливана,Сирии</a:t>
            </a:r>
            <a:r>
              <a:rPr lang="ru-RU" sz="1600" dirty="0"/>
              <a:t> и Ирака особого исламского </a:t>
            </a:r>
            <a:r>
              <a:rPr lang="ru-RU" sz="1600" dirty="0" err="1"/>
              <a:t>государства,в</a:t>
            </a:r>
            <a:r>
              <a:rPr lang="ru-RU" sz="1600" dirty="0"/>
              <a:t> котором все было бы подчинено законам Шариата.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Эта террористическая организация ведет постоянную борьбу на западе и севере </a:t>
            </a:r>
            <a:r>
              <a:rPr lang="ru-RU" sz="1600" dirty="0" err="1"/>
              <a:t>Ирака.Более</a:t>
            </a:r>
            <a:r>
              <a:rPr lang="ru-RU" sz="1600" dirty="0"/>
              <a:t> </a:t>
            </a:r>
            <a:r>
              <a:rPr lang="ru-RU" sz="1600" dirty="0" err="1"/>
              <a:t>того,смогло</a:t>
            </a:r>
            <a:r>
              <a:rPr lang="ru-RU" sz="1600" dirty="0"/>
              <a:t> захватить несколько больших городов Тикрит и </a:t>
            </a:r>
            <a:r>
              <a:rPr lang="ru-RU" sz="1600" dirty="0" err="1"/>
              <a:t>Мосул.В</a:t>
            </a:r>
            <a:r>
              <a:rPr lang="ru-RU" sz="1600" dirty="0"/>
              <a:t> своей борьбе ИГИЛ используют запрещенные виды вооружения в том числе </a:t>
            </a:r>
            <a:r>
              <a:rPr lang="ru-RU" sz="1600" dirty="0" err="1"/>
              <a:t>химическое,а</a:t>
            </a:r>
            <a:r>
              <a:rPr lang="ru-RU" sz="1600" dirty="0"/>
              <a:t> возможно и бактериологическое </a:t>
            </a:r>
            <a:r>
              <a:rPr lang="ru-RU" sz="1600" dirty="0" err="1"/>
              <a:t>оружие.Повсеместно</a:t>
            </a:r>
            <a:r>
              <a:rPr lang="ru-RU" sz="1600" dirty="0"/>
              <a:t> насаждается террор.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Уничтожать своих врагов доставляет воинам Аллаха несравненное удовольствие.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то придумал ИГИЛ и зачем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3440" cy="37147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6314" y="2643182"/>
            <a:ext cx="41433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/>
              <a:t>Территория ИГИЛ</a:t>
            </a:r>
            <a:endParaRPr lang="ru-RU" dirty="0"/>
          </a:p>
          <a:p>
            <a:pPr fontAlgn="base"/>
            <a:r>
              <a:rPr lang="ru-RU" dirty="0"/>
              <a:t>На октябрь 2014 года, территория, контролируемая ИГИЛ - это 250 тысяч квадратных километров, треть Ирака и чуть меньше половины Сирии были под контролем ИГ. Сейчас меньше, но не сильно.</a:t>
            </a:r>
          </a:p>
          <a:p>
            <a:pPr fontAlgn="base"/>
            <a:r>
              <a:rPr lang="ru-RU" dirty="0"/>
              <a:t>По оценке лидера курдов, </a:t>
            </a:r>
            <a:r>
              <a:rPr lang="ru-RU" dirty="0" err="1"/>
              <a:t>Массуда</a:t>
            </a:r>
            <a:r>
              <a:rPr lang="ru-RU" dirty="0"/>
              <a:t> Барзани, проживающее население на данной территории, примерно: 10–12 миллионов человек. Весьма вероятно, что цифры завышены, но очевидно, что речь идет о населении в миллионы человек.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22" y="242886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b="1" dirty="0"/>
              <a:t>Армия ИГИЛ</a:t>
            </a:r>
            <a:endParaRPr lang="ru-RU" dirty="0"/>
          </a:p>
          <a:p>
            <a:pPr fontAlgn="base"/>
            <a:r>
              <a:rPr lang="ru-RU" dirty="0"/>
              <a:t>Тот же Барзани оценивал в октябре 2014 году вооруженные силы ИГИЛ в размере до 200 000 человек.</a:t>
            </a:r>
          </a:p>
          <a:p>
            <a:pPr fontAlgn="base"/>
            <a:r>
              <a:rPr lang="ru-RU" dirty="0"/>
              <a:t>Цифра представляется крайне завышенной. Более консервативные оценки: 20–30 000 человек.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643050"/>
            <a:ext cx="871543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/>
              <a:t>Про деньги </a:t>
            </a:r>
            <a:r>
              <a:rPr lang="ru-RU" b="1" dirty="0" smtClean="0"/>
              <a:t>ИГИЛ</a:t>
            </a:r>
          </a:p>
          <a:p>
            <a:pPr algn="ctr" fontAlgn="base"/>
            <a:endParaRPr lang="ru-RU" b="1" dirty="0" smtClean="0"/>
          </a:p>
          <a:p>
            <a:pPr algn="ctr" fontAlgn="base"/>
            <a:endParaRPr lang="ru-RU" b="1" dirty="0"/>
          </a:p>
          <a:p>
            <a:pPr fontAlgn="base"/>
            <a:r>
              <a:rPr lang="ru-RU" sz="1600" dirty="0" smtClean="0"/>
              <a:t>Все </a:t>
            </a:r>
            <a:r>
              <a:rPr lang="ru-RU" sz="1600" dirty="0"/>
              <a:t>крайне неплохо. ИГИЛ зарабатывает $1 млн. в день по самым скромным прикидкам.</a:t>
            </a:r>
          </a:p>
          <a:p>
            <a:pPr fontAlgn="base"/>
            <a:r>
              <a:rPr lang="ru-RU" sz="1600" dirty="0"/>
              <a:t>Есть несколько взглядов на ситуацию:</a:t>
            </a:r>
          </a:p>
          <a:p>
            <a:pPr fontAlgn="base"/>
            <a:r>
              <a:rPr lang="ru-RU" sz="1600" dirty="0"/>
              <a:t>NYT по приведенной выше ссылке пишет про грабительские налоги, 50% с зарплаты людей и 20% с компаний.</a:t>
            </a:r>
          </a:p>
          <a:p>
            <a:pPr fontAlgn="base"/>
            <a:r>
              <a:rPr lang="ru-RU" sz="1600" dirty="0" err="1"/>
              <a:t>Slon</a:t>
            </a:r>
            <a:r>
              <a:rPr lang="ru-RU" sz="1600" dirty="0"/>
              <a:t> пишет про 2,5% с лавки и «либеральную» экономическую политику.</a:t>
            </a:r>
          </a:p>
          <a:p>
            <a:pPr fontAlgn="base"/>
            <a:r>
              <a:rPr lang="ru-RU" sz="1600" dirty="0"/>
              <a:t>В любом случае, нефть и выкуп за заложников не являются основой экономической политики ИГИЛ.</a:t>
            </a:r>
          </a:p>
          <a:p>
            <a:pPr fontAlgn="base"/>
            <a:r>
              <a:rPr lang="ru-RU" sz="1600" dirty="0"/>
              <a:t>Всего по оценке NYT в «бюджет» ИГИЛ деньги поступают из следующих источников:</a:t>
            </a:r>
          </a:p>
          <a:p>
            <a:pPr fontAlgn="base"/>
            <a:r>
              <a:rPr lang="ru-RU" sz="1600" dirty="0"/>
              <a:t>Налоги и шантаж - $600 млн.</a:t>
            </a:r>
          </a:p>
          <a:p>
            <a:pPr fontAlgn="base"/>
            <a:r>
              <a:rPr lang="ru-RU" sz="1600" dirty="0"/>
              <a:t>Награбленное - $500 млн.</a:t>
            </a:r>
          </a:p>
          <a:p>
            <a:pPr fontAlgn="base"/>
            <a:r>
              <a:rPr lang="ru-RU" sz="1600" dirty="0"/>
              <a:t>Нефть - $100 млн.</a:t>
            </a:r>
          </a:p>
          <a:p>
            <a:pPr fontAlgn="base"/>
            <a:r>
              <a:rPr lang="ru-RU" sz="1600" dirty="0"/>
              <a:t>Выкупы - $20 млн.</a:t>
            </a:r>
          </a:p>
          <a:p>
            <a:pPr fontAlgn="base"/>
            <a:r>
              <a:rPr lang="ru-RU" sz="1600" dirty="0"/>
              <a:t>Среди налогов разумеется фигурирует </a:t>
            </a:r>
            <a:r>
              <a:rPr lang="ru-RU" sz="1600" dirty="0" err="1"/>
              <a:t>джизья</a:t>
            </a:r>
            <a:r>
              <a:rPr lang="ru-RU" sz="1600" dirty="0"/>
              <a:t>, налог на христиан.</a:t>
            </a:r>
          </a:p>
          <a:p>
            <a:pPr fontAlgn="base"/>
            <a:r>
              <a:rPr lang="ru-RU" sz="1600" dirty="0"/>
              <a:t>Христиане, уплачивающие этот налог, получают возможность жить в относительной безопасности. При этом они, разумеется, все равно являются гражданами «второго сорта» и поражены во многих правах.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то придумал ИГИЛ и зачем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4929172" cy="46662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228599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dirty="0"/>
              <a:t>Международная поддержка ИГИЛ</a:t>
            </a:r>
            <a:endParaRPr lang="ru-RU" dirty="0"/>
          </a:p>
          <a:p>
            <a:pPr fontAlgn="base"/>
            <a:r>
              <a:rPr lang="ru-RU" dirty="0"/>
              <a:t>Более 30 </a:t>
            </a:r>
            <a:r>
              <a:rPr lang="ru-RU" dirty="0" err="1"/>
              <a:t>джихадистских</a:t>
            </a:r>
            <a:r>
              <a:rPr lang="ru-RU" dirty="0"/>
              <a:t> группировок из 18 стран, начиная от Боко </a:t>
            </a:r>
            <a:r>
              <a:rPr lang="ru-RU" dirty="0" err="1"/>
              <a:t>Харам</a:t>
            </a:r>
            <a:r>
              <a:rPr lang="ru-RU" dirty="0"/>
              <a:t> и заканчивая </a:t>
            </a:r>
            <a:r>
              <a:rPr lang="ru-RU" dirty="0" err="1"/>
              <a:t>имаратом</a:t>
            </a:r>
            <a:r>
              <a:rPr lang="ru-RU" dirty="0"/>
              <a:t> Северного Кавказа, присягнули на верность ИГИЛ.</a:t>
            </a:r>
          </a:p>
          <a:p>
            <a:pPr fontAlgn="base"/>
            <a:r>
              <a:rPr lang="ru-RU" dirty="0"/>
              <a:t>Считается, что особое влияние ИГИЛ имеет сейчас в Ливии, где максимально распространены его ячейки.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8577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/>
              <a:t>Выделены страны, в которых местные террористические группировки присягнули на верность ИГИЛ. Данные </a:t>
            </a:r>
            <a:r>
              <a:rPr lang="ru-RU" dirty="0" smtClean="0"/>
              <a:t>NYT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40" y="1643050"/>
            <a:ext cx="8572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/>
              <a:t>Внутренняя политика </a:t>
            </a:r>
            <a:r>
              <a:rPr lang="ru-RU" b="1" dirty="0" smtClean="0"/>
              <a:t>ИГИЛ</a:t>
            </a:r>
          </a:p>
          <a:p>
            <a:pPr algn="ctr" fontAlgn="base"/>
            <a:endParaRPr lang="ru-RU" b="1" dirty="0"/>
          </a:p>
          <a:p>
            <a:pPr algn="ctr" fontAlgn="base"/>
            <a:endParaRPr lang="ru-RU" dirty="0"/>
          </a:p>
          <a:p>
            <a:pPr fontAlgn="base"/>
            <a:r>
              <a:rPr lang="ru-RU" dirty="0"/>
              <a:t>Джихад–джихадом, а многомиллионным населением надо как–то управлять. В основе разумеется шариат с его бесчеловечными методами: отрубание различных частей тела, </a:t>
            </a:r>
            <a:r>
              <a:rPr lang="ru-RU" dirty="0" err="1"/>
              <a:t>побивание</a:t>
            </a:r>
            <a:r>
              <a:rPr lang="ru-RU" dirty="0"/>
              <a:t> камнями, скидывание с крыши зданий, все это обычное наказание за нарушение норм шариата.</a:t>
            </a:r>
          </a:p>
          <a:p>
            <a:pPr fontAlgn="base"/>
            <a:r>
              <a:rPr lang="ru-RU" dirty="0"/>
              <a:t>Невольничьи рынки, наложницы, детская эксплуатация, в том числе сексуальная — норма жизни.</a:t>
            </a:r>
          </a:p>
          <a:p>
            <a:pPr fontAlgn="base"/>
            <a:r>
              <a:rPr lang="ru-RU" dirty="0"/>
              <a:t>При этом в стране работают коммунальные службы, медицина бесплатна и спонсируется, а школы работают.</a:t>
            </a:r>
          </a:p>
          <a:p>
            <a:pPr fontAlgn="base"/>
            <a:r>
              <a:rPr lang="ru-RU" dirty="0"/>
              <a:t>Разумеется, обучение происходит своеобразно: физкультура, психология, искусства, философия - запрещены. В общем, знакомые черты тоталитарного государства.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571612"/>
            <a:ext cx="81439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/>
              <a:t>Враги </a:t>
            </a:r>
            <a:r>
              <a:rPr lang="ru-RU" b="1" dirty="0" smtClean="0"/>
              <a:t>ИГИЛ</a:t>
            </a:r>
          </a:p>
          <a:p>
            <a:pPr algn="ctr" fontAlgn="base"/>
            <a:endParaRPr lang="ru-RU" b="1" dirty="0"/>
          </a:p>
          <a:p>
            <a:pPr algn="ctr" fontAlgn="base"/>
            <a:endParaRPr lang="ru-RU" dirty="0"/>
          </a:p>
          <a:p>
            <a:pPr fontAlgn="base"/>
            <a:r>
              <a:rPr lang="ru-RU" dirty="0"/>
              <a:t>Все!</a:t>
            </a:r>
          </a:p>
          <a:p>
            <a:pPr fontAlgn="base"/>
            <a:r>
              <a:rPr lang="ru-RU" dirty="0"/>
              <a:t>У Халифата не может быть друзей, только подданные и враги. Поэтому с ИГИЛ воюют войска </a:t>
            </a:r>
            <a:r>
              <a:rPr lang="ru-RU" dirty="0" err="1"/>
              <a:t>Башара</a:t>
            </a:r>
            <a:r>
              <a:rPr lang="ru-RU" dirty="0"/>
              <a:t> </a:t>
            </a:r>
            <a:r>
              <a:rPr lang="ru-RU" dirty="0" err="1"/>
              <a:t>Асада</a:t>
            </a:r>
            <a:r>
              <a:rPr lang="ru-RU" dirty="0"/>
              <a:t>, умеренные сирийские повстанцы, курды, иракская армия. Регулярно бомбят ИГИЛ США, Великобритания и все монархии персидского залива.</a:t>
            </a:r>
          </a:p>
          <a:p>
            <a:pPr fontAlgn="base"/>
            <a:r>
              <a:rPr lang="ru-RU" dirty="0"/>
              <a:t>Наиболее эффективно, бодро и весело против ИГИЛ воюют курды. Практически все, что было отбито у ИГИЛ — дело рук </a:t>
            </a:r>
            <a:r>
              <a:rPr lang="ru-RU" dirty="0" err="1"/>
              <a:t>пешмерга</a:t>
            </a:r>
            <a:r>
              <a:rPr lang="ru-RU" dirty="0"/>
              <a:t>, военизированной курдской милиции. Последняя новость — курды выбили ИГИЛ из </a:t>
            </a:r>
            <a:r>
              <a:rPr lang="ru-RU" dirty="0" err="1"/>
              <a:t>Кобани</a:t>
            </a:r>
            <a:r>
              <a:rPr lang="ru-RU" dirty="0"/>
              <a:t>, одного из ключевых городов на границе с Турцией.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3372" y="1071546"/>
            <a:ext cx="1873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Идеология ИГИЛ</a:t>
            </a:r>
            <a:endParaRPr lang="ru-RU" dirty="0"/>
          </a:p>
        </p:txBody>
      </p:sp>
      <p:pic>
        <p:nvPicPr>
          <p:cNvPr id="22530" name="Picture 2" descr="Кто придумал ИГИЛ и зачем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42852"/>
            <a:ext cx="3224631" cy="18573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2333685"/>
            <a:ext cx="8429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/>
              <a:t>Абу–</a:t>
            </a:r>
            <a:r>
              <a:rPr lang="ru-RU" sz="1600" dirty="0" err="1"/>
              <a:t>Бакр</a:t>
            </a:r>
            <a:r>
              <a:rPr lang="ru-RU" sz="1600" dirty="0"/>
              <a:t> аль–</a:t>
            </a:r>
            <a:r>
              <a:rPr lang="ru-RU" sz="1600" dirty="0" err="1"/>
              <a:t>Багдади</a:t>
            </a:r>
            <a:r>
              <a:rPr lang="ru-RU" sz="1600" dirty="0"/>
              <a:t>, глава </a:t>
            </a:r>
            <a:r>
              <a:rPr lang="ru-RU" sz="1600" dirty="0" smtClean="0"/>
              <a:t>ИГ от тут — самое интересное. Год назад Абу </a:t>
            </a:r>
            <a:r>
              <a:rPr lang="ru-RU" sz="1600" dirty="0" err="1" smtClean="0"/>
              <a:t>Бакр</a:t>
            </a:r>
            <a:r>
              <a:rPr lang="ru-RU" sz="1600" dirty="0" smtClean="0"/>
              <a:t> аль–</a:t>
            </a:r>
            <a:r>
              <a:rPr lang="ru-RU" sz="1600" dirty="0" err="1" smtClean="0"/>
              <a:t>Багдади</a:t>
            </a:r>
            <a:r>
              <a:rPr lang="ru-RU" sz="1600" dirty="0" smtClean="0"/>
              <a:t> объявил себя халифом, то есть фактически правителем всего исламского мира, наместником пророка Мухаммеда на земле.</a:t>
            </a:r>
          </a:p>
          <a:p>
            <a:pPr algn="just" fontAlgn="base"/>
            <a:r>
              <a:rPr lang="ru-RU" sz="1600" dirty="0" smtClean="0"/>
              <a:t>Де–юре </a:t>
            </a:r>
            <a:r>
              <a:rPr lang="ru-RU" sz="1600" dirty="0"/>
              <a:t>халифат не существует с 1924 года – с тех пор в Турции свершилась революция и был свергнут последний султан Османской империи, он же последний халиф. Но аль–</a:t>
            </a:r>
            <a:r>
              <a:rPr lang="ru-RU" sz="1600" dirty="0" err="1"/>
              <a:t>Багдади</a:t>
            </a:r>
            <a:r>
              <a:rPr lang="ru-RU" sz="1600" dirty="0"/>
              <a:t> не признает османских султанов настоящими халифами, потому что они жили не по шариату.</a:t>
            </a:r>
          </a:p>
          <a:p>
            <a:pPr fontAlgn="base"/>
            <a:r>
              <a:rPr lang="ru-RU" sz="1600" dirty="0"/>
              <a:t>Себя он считает восьмым халифом в истории. Это значит, что все мусульмане мира после появления халифа должны принести ему клятву верности и повиноваться, а по возможности немедленно эмигрировать в Ирак, где Абу </a:t>
            </a:r>
            <a:r>
              <a:rPr lang="ru-RU" sz="1600" dirty="0" err="1"/>
              <a:t>Бакр</a:t>
            </a:r>
            <a:r>
              <a:rPr lang="ru-RU" sz="1600" dirty="0"/>
              <a:t> аль–</a:t>
            </a:r>
            <a:r>
              <a:rPr lang="ru-RU" sz="1600" dirty="0" err="1"/>
              <a:t>Багдади</a:t>
            </a:r>
            <a:r>
              <a:rPr lang="ru-RU" sz="1600" dirty="0"/>
              <a:t> и проживает.</a:t>
            </a:r>
          </a:p>
          <a:p>
            <a:pPr fontAlgn="base"/>
            <a:r>
              <a:rPr lang="ru-RU" sz="1600" dirty="0"/>
              <a:t>Дальнейшая цель Халифата — максимальное расширение своих границ и подготовка к Судному дню и Последней битвы. Больше ничего.</a:t>
            </a:r>
          </a:p>
          <a:p>
            <a:pPr fontAlgn="base"/>
            <a:r>
              <a:rPr lang="ru-RU" sz="1600" dirty="0"/>
              <a:t>Отсюда следует, что у халифата не может быть союзников, а все мусульмане, которые не поклялись на верность халифу, являются врагами и заслуживают уничтожения.</a:t>
            </a:r>
          </a:p>
          <a:p>
            <a:pPr fontAlgn="base"/>
            <a:r>
              <a:rPr lang="ru-RU" sz="1600" dirty="0"/>
              <a:t>Собственно говоря, эта «фишка» ИГИЛ с расстрелами пленных мусульман во многом поспособствовала укреплению морального духа сирийской армии.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апсулы">
  <a:themeElements>
    <a:clrScheme name="Тема Office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Капсулы</Template>
  <TotalTime>24</TotalTime>
  <Words>1591</Words>
  <Application>Microsoft Office PowerPoint</Application>
  <PresentationFormat>Экран (4:3)</PresentationFormat>
  <Paragraphs>102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Капсулы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3</cp:revision>
  <dcterms:created xsi:type="dcterms:W3CDTF">2015-11-11T17:28:19Z</dcterms:created>
  <dcterms:modified xsi:type="dcterms:W3CDTF">2015-11-11T17:52:49Z</dcterms:modified>
</cp:coreProperties>
</file>