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E0C5A-D160-465D-9AC9-477465B4E062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DE5CF6-2B19-4CEE-8740-B8FE2790A1F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E0C5A-D160-465D-9AC9-477465B4E062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DE5CF6-2B19-4CEE-8740-B8FE2790A1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E0C5A-D160-465D-9AC9-477465B4E062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DE5CF6-2B19-4CEE-8740-B8FE2790A1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E0C5A-D160-465D-9AC9-477465B4E062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DE5CF6-2B19-4CEE-8740-B8FE2790A1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E0C5A-D160-465D-9AC9-477465B4E062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DE5CF6-2B19-4CEE-8740-B8FE2790A1F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E0C5A-D160-465D-9AC9-477465B4E062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DE5CF6-2B19-4CEE-8740-B8FE2790A1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E0C5A-D160-465D-9AC9-477465B4E062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DE5CF6-2B19-4CEE-8740-B8FE2790A1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E0C5A-D160-465D-9AC9-477465B4E062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DE5CF6-2B19-4CEE-8740-B8FE2790A1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E0C5A-D160-465D-9AC9-477465B4E062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DE5CF6-2B19-4CEE-8740-B8FE2790A1F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E0C5A-D160-465D-9AC9-477465B4E062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DE5CF6-2B19-4CEE-8740-B8FE2790A1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E0C5A-D160-465D-9AC9-477465B4E062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DE5CF6-2B19-4CEE-8740-B8FE2790A1F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23E0C5A-D160-465D-9AC9-477465B4E062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CDE5CF6-2B19-4CEE-8740-B8FE2790A1F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Comic Sans MS" pitchFamily="66" charset="0"/>
              </a:rPr>
              <a:t>ВАЖНЕЙШИЕ СОЛИ СЕРНОЙ КИСЛОТЫ</a:t>
            </a:r>
            <a:endParaRPr lang="ru-RU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 algn="r"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pPr algn="r"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pPr algn="r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Учитель химии ГБОУ СОШ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п.Новоспасский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Морозова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Татьяна Александровн</a:t>
            </a:r>
            <a:r>
              <a:rPr lang="ru-RU" dirty="0" smtClean="0">
                <a:solidFill>
                  <a:srgbClr val="002060"/>
                </a:solidFill>
              </a:rPr>
              <a:t>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 l="33451" b="48191"/>
          <a:stretch>
            <a:fillRect/>
          </a:stretch>
        </p:blipFill>
        <p:spPr bwMode="auto">
          <a:xfrm>
            <a:off x="2071670" y="1857364"/>
            <a:ext cx="278608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/>
                <a:latin typeface="Comic Sans MS" pitchFamily="66" charset="0"/>
              </a:rPr>
              <a:t>    Гипс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Comic Sans MS" pitchFamily="66" charset="0"/>
              </a:rPr>
              <a:t> — минерал из класса сульфатов, по составу 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Comic Sans MS" pitchFamily="66" charset="0"/>
              </a:rPr>
              <a:t>CaSO</a:t>
            </a:r>
            <a:r>
              <a:rPr lang="ru-RU" sz="2400" baseline="-25000" dirty="0" smtClean="0">
                <a:solidFill>
                  <a:srgbClr val="002060"/>
                </a:solidFill>
                <a:effectLst/>
                <a:latin typeface="Comic Sans MS" pitchFamily="66" charset="0"/>
              </a:rPr>
              <a:t>4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Comic Sans MS" pitchFamily="66" charset="0"/>
              </a:rPr>
              <a:t>·2H</a:t>
            </a:r>
            <a:r>
              <a:rPr lang="ru-RU" sz="2400" baseline="-25000" dirty="0" smtClean="0">
                <a:solidFill>
                  <a:srgbClr val="002060"/>
                </a:solidFill>
                <a:effectLst/>
                <a:latin typeface="Comic Sans MS" pitchFamily="66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Comic Sans MS" pitchFamily="66" charset="0"/>
              </a:rPr>
              <a:t>O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Comic Sans MS" pitchFamily="66" charset="0"/>
              </a:rPr>
              <a:t>.</a:t>
            </a:r>
            <a:endParaRPr lang="ru-RU" sz="2800" dirty="0">
              <a:solidFill>
                <a:srgbClr val="002060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Волокнистый гипс (селенит) используют для недорогих ювелирных изделий. Из алебастра издревле вытачивали крупные ювелирные изделия — предметы интерьера (вазы, столешницы, чернильницы и т. д.).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В «сыром» виде используется как удобрение и в целлюлозно-бумажной промышленности, в химической для получения красок, эмали, глазури. Обожжённый гипс применяют для отливок и слепков (барельефы, карнизы и т. д.), как </a:t>
            </a: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вяжущий материал</a:t>
            </a: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 в строительном деле, в медицине.</a:t>
            </a:r>
            <a:b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Желтоватые и более плотные разновидности гипса являются хорошим поделочным материалом.</a:t>
            </a:r>
          </a:p>
          <a:p>
            <a:endParaRPr lang="ru-RU" dirty="0"/>
          </a:p>
        </p:txBody>
      </p:sp>
      <p:pic>
        <p:nvPicPr>
          <p:cNvPr id="8" name="Рисунок 7" descr="http://www.x-bikers.ru/foto/all/28181/2.jpg"/>
          <p:cNvPicPr/>
          <p:nvPr/>
        </p:nvPicPr>
        <p:blipFill>
          <a:blip r:embed="rId2" cstate="print"/>
          <a:srcRect l="10903" t="29701" r="16943" b="22008"/>
          <a:stretch>
            <a:fillRect/>
          </a:stretch>
        </p:blipFill>
        <p:spPr bwMode="auto">
          <a:xfrm>
            <a:off x="7000892" y="5357802"/>
            <a:ext cx="1714512" cy="114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ecosystema.ru/08nature/min/1_6_8_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480"/>
            <a:ext cx="200023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Мрамор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35608" y="2285992"/>
            <a:ext cx="7498080" cy="39624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Comic Sans MS" pitchFamily="66" charset="0"/>
              </a:rPr>
              <a:t>Мрамор состоит из кальцита (карбоната кальция) с примесями других </a:t>
            </a:r>
            <a:r>
              <a:rPr lang="ru-RU" sz="1800" dirty="0" smtClean="0">
                <a:solidFill>
                  <a:srgbClr val="002060"/>
                </a:solidFill>
                <a:latin typeface="Comic Sans MS" pitchFamily="66" charset="0"/>
              </a:rPr>
              <a:t>минералов, </a:t>
            </a:r>
            <a:r>
              <a:rPr lang="ru-RU" sz="1800" dirty="0" smtClean="0">
                <a:solidFill>
                  <a:srgbClr val="002060"/>
                </a:solidFill>
                <a:latin typeface="Comic Sans MS" pitchFamily="66" charset="0"/>
              </a:rPr>
              <a:t>а также органических соединений. Примеси различно влияют на качество мрамора, снижая или повышая его декоративность</a:t>
            </a:r>
            <a:r>
              <a:rPr lang="ru-RU" sz="18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Comic Sans MS" pitchFamily="66" charset="0"/>
              </a:rPr>
              <a:t>Мрамор используется как камень для памятников </a:t>
            </a:r>
            <a:r>
              <a:rPr lang="ru-RU" sz="1800" dirty="0" smtClean="0">
                <a:solidFill>
                  <a:srgbClr val="002060"/>
                </a:solidFill>
                <a:latin typeface="Comic Sans MS" pitchFamily="66" charset="0"/>
              </a:rPr>
              <a:t>,как </a:t>
            </a:r>
            <a:r>
              <a:rPr lang="ru-RU" sz="1800" dirty="0" smtClean="0">
                <a:solidFill>
                  <a:srgbClr val="002060"/>
                </a:solidFill>
                <a:latin typeface="Comic Sans MS" pitchFamily="66" charset="0"/>
              </a:rPr>
              <a:t>штучный строительный камень для наружной облицовки и внутренней отделки зданий и в виде дроблёного и молотого камня, а также штучного (пильного) камня. Мраморные доски из чистого кальцитового мрамора применяют в электротехнике (панели приборных, </a:t>
            </a:r>
            <a:r>
              <a:rPr lang="ru-RU" sz="1800" dirty="0" smtClean="0">
                <a:solidFill>
                  <a:srgbClr val="002060"/>
                </a:solidFill>
                <a:latin typeface="Comic Sans MS" pitchFamily="66" charset="0"/>
              </a:rPr>
              <a:t>распределительных, диспетчерских </a:t>
            </a:r>
            <a:r>
              <a:rPr lang="ru-RU" sz="1800" dirty="0" smtClean="0">
                <a:solidFill>
                  <a:srgbClr val="002060"/>
                </a:solidFill>
                <a:latin typeface="Comic Sans MS" pitchFamily="66" charset="0"/>
              </a:rPr>
              <a:t>щитов). </a:t>
            </a:r>
            <a:endParaRPr lang="ru-RU" sz="18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sz="1800" dirty="0" smtClean="0">
                <a:solidFill>
                  <a:srgbClr val="002060"/>
                </a:solidFill>
                <a:latin typeface="Comic Sans MS" pitchFamily="66" charset="0"/>
              </a:rPr>
              <a:t>Мрамор  </a:t>
            </a:r>
            <a:r>
              <a:rPr lang="ru-RU" sz="1800" dirty="0" smtClean="0">
                <a:solidFill>
                  <a:srgbClr val="002060"/>
                </a:solidFill>
                <a:latin typeface="Comic Sans MS" pitchFamily="66" charset="0"/>
              </a:rPr>
              <a:t>используется также для создания мозаичных композиций, рельефов и круглых </a:t>
            </a:r>
            <a:r>
              <a:rPr lang="ru-RU" sz="1800" dirty="0" smtClean="0">
                <a:solidFill>
                  <a:srgbClr val="002060"/>
                </a:solidFill>
                <a:latin typeface="Comic Sans MS" pitchFamily="66" charset="0"/>
              </a:rPr>
              <a:t>изваяний.</a:t>
            </a:r>
            <a:endParaRPr lang="ru-RU" sz="1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Картинки по запросу мрамор камен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57166"/>
            <a:ext cx="228601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khersonstone.com.ua/images/goods/1553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214290"/>
            <a:ext cx="1619250" cy="1266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Comic Sans MS" pitchFamily="66" charset="0"/>
              </a:rPr>
              <a:t>Наиболее известные соли серной кислоты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Na</a:t>
            </a:r>
            <a:r>
              <a:rPr lang="ru-RU" sz="2400" baseline="-25000" dirty="0" smtClean="0">
                <a:solidFill>
                  <a:srgbClr val="002060"/>
                </a:solidFill>
                <a:latin typeface="Comic Sans MS" pitchFamily="66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SO</a:t>
            </a:r>
            <a:r>
              <a:rPr lang="ru-RU" sz="2400" baseline="-25000" dirty="0" smtClean="0">
                <a:solidFill>
                  <a:srgbClr val="002060"/>
                </a:solidFill>
                <a:latin typeface="Comic Sans MS" pitchFamily="66" charset="0"/>
              </a:rPr>
              <a:t>4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 · 10Н</a:t>
            </a:r>
            <a:r>
              <a:rPr lang="ru-RU" sz="2400" baseline="-25000" dirty="0" smtClean="0">
                <a:solidFill>
                  <a:srgbClr val="002060"/>
                </a:solidFill>
                <a:latin typeface="Comic Sans MS" pitchFamily="66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O - </a:t>
            </a:r>
            <a:r>
              <a:rPr lang="ru-RU" sz="2400" dirty="0" err="1" smtClean="0">
                <a:solidFill>
                  <a:srgbClr val="002060"/>
                </a:solidFill>
                <a:latin typeface="Comic Sans MS" pitchFamily="66" charset="0"/>
              </a:rPr>
              <a:t>глауберовая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 соль, или 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мирабилитом.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Глауберова 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соль используется в производстве стекла. Небольшие количества её находят применение в медицине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Сульфат магния, или горькая соль (МgSO</a:t>
            </a:r>
            <a:r>
              <a:rPr lang="ru-RU" sz="2400" baseline="-25000" dirty="0" smtClean="0">
                <a:solidFill>
                  <a:srgbClr val="002060"/>
                </a:solidFill>
                <a:latin typeface="Comic Sans MS" pitchFamily="66" charset="0"/>
              </a:rPr>
              <a:t>4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 * 7Н</a:t>
            </a:r>
            <a:r>
              <a:rPr lang="ru-RU" sz="2400" baseline="-25000" dirty="0" smtClean="0">
                <a:solidFill>
                  <a:srgbClr val="002060"/>
                </a:solidFill>
                <a:latin typeface="Comic Sans MS" pitchFamily="66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О) применяется в медицине как слабительное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Сульфат железа (II), или железный купорос (FеSO</a:t>
            </a:r>
            <a:r>
              <a:rPr lang="ru-RU" sz="2400" baseline="-25000" dirty="0" smtClean="0">
                <a:solidFill>
                  <a:srgbClr val="002060"/>
                </a:solidFill>
                <a:latin typeface="Comic Sans MS" pitchFamily="66" charset="0"/>
              </a:rPr>
              <a:t>4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 * 7Н</a:t>
            </a:r>
            <a:r>
              <a:rPr lang="ru-RU" sz="2400" baseline="-25000" dirty="0" smtClean="0">
                <a:solidFill>
                  <a:srgbClr val="002060"/>
                </a:solidFill>
                <a:latin typeface="Comic Sans MS" pitchFamily="66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О) применяется для приготовления желтой кровяной соли (К</a:t>
            </a:r>
            <a:r>
              <a:rPr lang="ru-RU" sz="2400" baseline="-25000" dirty="0" smtClean="0">
                <a:solidFill>
                  <a:srgbClr val="002060"/>
                </a:solidFill>
                <a:latin typeface="Comic Sans MS" pitchFamily="66" charset="0"/>
              </a:rPr>
              <a:t>4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[</a:t>
            </a:r>
            <a:r>
              <a:rPr lang="ru-RU" sz="2400" dirty="0" err="1" smtClean="0">
                <a:solidFill>
                  <a:srgbClr val="002060"/>
                </a:solidFill>
                <a:latin typeface="Comic Sans MS" pitchFamily="66" charset="0"/>
              </a:rPr>
              <a:t>Fе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(СN)</a:t>
            </a:r>
            <a:r>
              <a:rPr lang="ru-RU" sz="2400" baseline="-25000" dirty="0" smtClean="0">
                <a:solidFill>
                  <a:srgbClr val="002060"/>
                </a:solidFill>
                <a:latin typeface="Comic Sans MS" pitchFamily="66" charset="0"/>
              </a:rPr>
              <a:t>6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]), чернил, для очистки воды и консервирования дерева.</a:t>
            </a:r>
          </a:p>
          <a:p>
            <a:endParaRPr lang="ru-RU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atin typeface="Comic Sans MS" pitchFamily="66" charset="0"/>
              </a:rPr>
              <a:t>Наиболее известные соли серной кислоты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Сульфат меди, или медный купорос (СuSО</a:t>
            </a:r>
            <a:r>
              <a:rPr lang="ru-RU" sz="2400" baseline="-25000" dirty="0" smtClean="0">
                <a:solidFill>
                  <a:srgbClr val="002060"/>
                </a:solidFill>
                <a:latin typeface="Comic Sans MS" pitchFamily="66" charset="0"/>
              </a:rPr>
              <a:t>4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 * 5Н</a:t>
            </a:r>
            <a:r>
              <a:rPr lang="ru-RU" sz="2400" baseline="-25000" dirty="0" smtClean="0">
                <a:solidFill>
                  <a:srgbClr val="002060"/>
                </a:solidFill>
                <a:latin typeface="Comic Sans MS" pitchFamily="66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О) применяется для борьбы с различными грибками - вредителями сельского хозяйства, для производства медных покрытий и получения 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различных 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соединений меди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Двойные  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соли типа К</a:t>
            </a:r>
            <a:r>
              <a:rPr lang="ru-RU" sz="2400" baseline="-25000" dirty="0" smtClean="0">
                <a:solidFill>
                  <a:srgbClr val="002060"/>
                </a:solidFill>
                <a:latin typeface="Comic Sans MS" pitchFamily="66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SO</a:t>
            </a:r>
            <a:r>
              <a:rPr lang="ru-RU" sz="2400" baseline="-25000" dirty="0" smtClean="0">
                <a:solidFill>
                  <a:srgbClr val="002060"/>
                </a:solidFill>
                <a:latin typeface="Comic Sans MS" pitchFamily="66" charset="0"/>
              </a:rPr>
              <a:t>4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 * Al</a:t>
            </a:r>
            <a:r>
              <a:rPr lang="ru-RU" sz="2400" baseline="-25000" dirty="0" smtClean="0">
                <a:solidFill>
                  <a:srgbClr val="002060"/>
                </a:solidFill>
                <a:latin typeface="Comic Sans MS" pitchFamily="66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(SO</a:t>
            </a:r>
            <a:r>
              <a:rPr lang="ru-RU" sz="2400" baseline="-25000" dirty="0" smtClean="0">
                <a:solidFill>
                  <a:srgbClr val="002060"/>
                </a:solidFill>
                <a:latin typeface="Comic Sans MS" pitchFamily="66" charset="0"/>
              </a:rPr>
              <a:t>4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)</a:t>
            </a:r>
            <a:r>
              <a:rPr lang="ru-RU" sz="2400" baseline="-25000" dirty="0" smtClean="0">
                <a:solidFill>
                  <a:srgbClr val="002060"/>
                </a:solidFill>
                <a:latin typeface="Comic Sans MS" pitchFamily="66" charset="0"/>
              </a:rPr>
              <a:t>3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 * 24H</a:t>
            </a:r>
            <a:r>
              <a:rPr lang="ru-RU" sz="2400" baseline="-25000" dirty="0" smtClean="0">
                <a:solidFill>
                  <a:srgbClr val="002060"/>
                </a:solidFill>
                <a:latin typeface="Comic Sans MS" pitchFamily="66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O или </a:t>
            </a:r>
            <a:r>
              <a:rPr lang="ru-RU" sz="2400" dirty="0" err="1" smtClean="0">
                <a:solidFill>
                  <a:srgbClr val="002060"/>
                </a:solidFill>
                <a:latin typeface="Comic Sans MS" pitchFamily="66" charset="0"/>
              </a:rPr>
              <a:t>КАl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(SO</a:t>
            </a:r>
            <a:r>
              <a:rPr lang="ru-RU" sz="2400" baseline="-25000" dirty="0" smtClean="0">
                <a:solidFill>
                  <a:srgbClr val="002060"/>
                </a:solidFill>
                <a:latin typeface="Comic Sans MS" pitchFamily="66" charset="0"/>
              </a:rPr>
              <a:t>4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)</a:t>
            </a:r>
            <a:r>
              <a:rPr lang="ru-RU" sz="2400" baseline="-25000" dirty="0" smtClean="0">
                <a:solidFill>
                  <a:srgbClr val="002060"/>
                </a:solidFill>
                <a:latin typeface="Comic Sans MS" pitchFamily="66" charset="0"/>
              </a:rPr>
              <a:t>3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 * 12Н</a:t>
            </a:r>
            <a:r>
              <a:rPr lang="ru-RU" sz="2400" baseline="-25000" dirty="0" smtClean="0">
                <a:solidFill>
                  <a:srgbClr val="002060"/>
                </a:solidFill>
                <a:latin typeface="Comic Sans MS" pitchFamily="66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О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. 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Эти соединения называются квасцами. Квасцы существуют только в твердом виде. В растворе они ведут себя как 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две 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самостоятельные 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соли.</a:t>
            </a:r>
            <a:endParaRPr lang="ru-RU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9" name="Рисунок 8" descr="http://fb.ru/misc/i/gallery/25789/885678.jpg"/>
          <p:cNvPicPr/>
          <p:nvPr/>
        </p:nvPicPr>
        <p:blipFill>
          <a:blip r:embed="rId2" cstate="print"/>
          <a:srcRect t="45391" r="43543" b="7928"/>
          <a:stretch>
            <a:fillRect/>
          </a:stretch>
        </p:blipFill>
        <p:spPr bwMode="auto">
          <a:xfrm>
            <a:off x="7286644" y="5286388"/>
            <a:ext cx="1857356" cy="1176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Comic Sans MS" pitchFamily="66" charset="0"/>
              </a:rPr>
              <a:t>Наиболее известные соли серной кислоты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Магния </a:t>
            </a:r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сульфат был впервые получен в 1665 г. Как лечебное средство его начали применять в конце XVII в. в Англии, где его добывали из вод эпсомских минеральных источников (отсюда и его первоначальное название — горькая, или английская соль). Сульфат магния широко распространен в природе в виде кизерита или эпсомита (горькой соли), являющихся постоянными спутниками каменной соли. Большие залежи этих солей находятся в Сибири, на Кавказе, Кубани. Богаты сульфатом магния воды Каспийского </a:t>
            </a:r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моря. Магния </a:t>
            </a:r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сульфат широко применяется в медицине. Его принимают </a:t>
            </a:r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внутрь в </a:t>
            </a:r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качестве слабительного по 15—30 г на прием. При парентеральном применении магния сульфат оказывает успокаивающее действие на ЦНС. </a:t>
            </a:r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Применяют </a:t>
            </a:r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магния сульфат </a:t>
            </a:r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также: как </a:t>
            </a:r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спазмолитическое средство при </a:t>
            </a:r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гипертонии,</a:t>
            </a:r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 </a:t>
            </a:r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для </a:t>
            </a:r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обезболивания </a:t>
            </a:r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родов, в качестве</a:t>
            </a:r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 </a:t>
            </a:r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противосудорожного</a:t>
            </a:r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 </a:t>
            </a:r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средства; как</a:t>
            </a:r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 </a:t>
            </a:r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желчегонное</a:t>
            </a:r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 </a:t>
            </a:r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средство.</a:t>
            </a:r>
            <a:endParaRPr lang="ru-RU" sz="14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Магния карбонат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Магния карбонат основной применяется как вяжущее и </a:t>
            </a:r>
            <a:r>
              <a:rPr lang="ru-RU" sz="1400" b="1" dirty="0" err="1" smtClean="0">
                <a:solidFill>
                  <a:srgbClr val="002060"/>
                </a:solidFill>
                <a:latin typeface="Comic Sans MS" pitchFamily="66" charset="0"/>
              </a:rPr>
              <a:t>антацидное</a:t>
            </a:r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 средство. Назначается внутрь по 1—3 г при повышенной кислотности желудочного сока и как легкое слабительное. Входит в состав зубных порошков.</a:t>
            </a:r>
          </a:p>
          <a:p>
            <a:pPr algn="ctr"/>
            <a:endParaRPr lang="ru-RU" sz="1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http://www.gastroscan.ru/handbook/images-dr/mgso4-pulver-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171448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Бария сульфат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Из солей бария в медицине применяется бария сульфат, который практически нерастворим ни в воде, ни в кислотах, ни в органических 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растворителях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, а поэтому не ядовит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Применение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Ва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S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О</a:t>
            </a:r>
            <a:r>
              <a:rPr lang="ru-RU" baseline="-25000" dirty="0" smtClean="0">
                <a:solidFill>
                  <a:srgbClr val="002060"/>
                </a:solidFill>
                <a:latin typeface="Comic Sans MS" pitchFamily="66" charset="0"/>
              </a:rPr>
              <a:t>4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 в медицине основано на его непроницаемости для рентгеновских лучей, что используется в рентгенологии для получения контрастных рентгеновских снимков и при рентгеноскопическом исследовании пищеварительного тракта. Принимают в виде смешанного с водой — бариевой кашицы. Этой массой заполняют желудок для задержки рентгеновских лучей. Через определенное время она полностью выводится из организма.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Для получения препарата используют природный бария карбонат (витерит) или тяжелый шпат.</a:t>
            </a:r>
          </a:p>
          <a:p>
            <a:endParaRPr lang="ru-RU" dirty="0"/>
          </a:p>
        </p:txBody>
      </p:sp>
      <p:pic>
        <p:nvPicPr>
          <p:cNvPr id="6" name="Рисунок 5" descr="http://3.bp.blogspot.com/-TX_ysgmkV3Q/URka5D0ICyI/AAAAAAAAC7U/gFtNJEv0Jck/s200/MagnesiumSulphate.jpg"/>
          <p:cNvPicPr/>
          <p:nvPr/>
        </p:nvPicPr>
        <p:blipFill>
          <a:blip r:embed="rId2" cstate="print"/>
          <a:srcRect l="10500" t="12778" r="11000" b="13333"/>
          <a:stretch>
            <a:fillRect/>
          </a:stretch>
        </p:blipFill>
        <p:spPr bwMode="auto">
          <a:xfrm>
            <a:off x="214282" y="214290"/>
            <a:ext cx="1928826" cy="12668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Спасибо за внимание</a:t>
            </a:r>
            <a:br>
              <a:rPr lang="ru-RU" dirty="0" smtClean="0">
                <a:latin typeface="Comic Sans MS" pitchFamily="66" charset="0"/>
              </a:rPr>
            </a:br>
            <a:endParaRPr lang="ru-RU" dirty="0">
              <a:latin typeface="Comic Sans MS" pitchFamily="66" charset="0"/>
            </a:endParaRPr>
          </a:p>
        </p:txBody>
      </p:sp>
      <p:pic>
        <p:nvPicPr>
          <p:cNvPr id="4" name="Содержимое 3" descr="http://amourgirl.ru/wp-content/uploads/2014/07/9974d430ac4a8deea49cd56467a26151-300x27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3214678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http://voloski.ru/wp-content/uploads/2015/7/kak-pravilno-vybrat-shampun-bez-sulfatov-shampuni_3.jpg"/>
          <p:cNvPicPr/>
          <p:nvPr/>
        </p:nvPicPr>
        <p:blipFill>
          <a:blip r:embed="rId3" cstate="print"/>
          <a:srcRect l="36634"/>
          <a:stretch>
            <a:fillRect/>
          </a:stretch>
        </p:blipFill>
        <p:spPr bwMode="auto">
          <a:xfrm>
            <a:off x="214282" y="3214686"/>
            <a:ext cx="1790700" cy="20383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http://www.od6.ru/uploads/posts/2009-11/1258491922_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928670"/>
            <a:ext cx="1905000" cy="1905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0" name="Picture 2" descr="Применение сульфата кальция в пищевой промышленност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714356"/>
            <a:ext cx="2857500" cy="2857500"/>
          </a:xfrm>
          <a:prstGeom prst="rect">
            <a:avLst/>
          </a:prstGeom>
          <a:noFill/>
        </p:spPr>
      </p:pic>
      <p:pic>
        <p:nvPicPr>
          <p:cNvPr id="8" name="Рисунок 7" descr="http://s13.radikal.ru/i186/1201/8e/bafe8cce63b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3357562"/>
            <a:ext cx="28765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agrocardo.com/wp-content/uploads/2014/04/%D0%A1%D1%83%D0%BB%D1%8C%D1%84%D0%B0%D1%82-%D1%86%D0%B8%D0%BD%D0%BA%D0%B0-120-%D0%B3.jpg"/>
          <p:cNvPicPr/>
          <p:nvPr/>
        </p:nvPicPr>
        <p:blipFill>
          <a:blip r:embed="rId7" cstate="print"/>
          <a:srcRect l="22448" t="19071" r="23036" b="37500"/>
          <a:stretch>
            <a:fillRect/>
          </a:stretch>
        </p:blipFill>
        <p:spPr bwMode="auto">
          <a:xfrm>
            <a:off x="4071934" y="3214686"/>
            <a:ext cx="20002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bigslide.ru/images/24/23228/960/img5.jpg"/>
          <p:cNvPicPr/>
          <p:nvPr/>
        </p:nvPicPr>
        <p:blipFill>
          <a:blip r:embed="rId8" cstate="print"/>
          <a:srcRect l="3848" r="60075" b="24573"/>
          <a:stretch>
            <a:fillRect/>
          </a:stretch>
        </p:blipFill>
        <p:spPr bwMode="auto">
          <a:xfrm>
            <a:off x="2071670" y="4214818"/>
            <a:ext cx="2143125" cy="2371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73</TotalTime>
  <Words>234</Words>
  <Application>Microsoft Office PowerPoint</Application>
  <PresentationFormat>Экран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ВАЖНЕЙШИЕ СОЛИ СЕРНОЙ КИСЛОТЫ</vt:lpstr>
      <vt:lpstr>    Гипс — минерал из класса сульфатов, по составу CaSO4·2H2O.</vt:lpstr>
      <vt:lpstr>Мрамор </vt:lpstr>
      <vt:lpstr>Наиболее известные соли серной кислоты</vt:lpstr>
      <vt:lpstr>Наиболее известные соли серной кислоты</vt:lpstr>
      <vt:lpstr>Наиболее известные соли серной кислоты</vt:lpstr>
      <vt:lpstr>Бария сульфат </vt:lpstr>
      <vt:lpstr>Спасибо за внимание 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ВАЖНЕЙШИЕ СОЛИ СЕРНОЙ КИСЛОТЫ</dc:title>
  <dc:creator>1</dc:creator>
  <cp:lastModifiedBy>1</cp:lastModifiedBy>
  <cp:revision>8</cp:revision>
  <dcterms:created xsi:type="dcterms:W3CDTF">2015-09-25T14:15:38Z</dcterms:created>
  <dcterms:modified xsi:type="dcterms:W3CDTF">2015-09-25T15:29:08Z</dcterms:modified>
</cp:coreProperties>
</file>