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9" r:id="rId4"/>
    <p:sldId id="274" r:id="rId5"/>
    <p:sldId id="257" r:id="rId6"/>
    <p:sldId id="258" r:id="rId7"/>
    <p:sldId id="260" r:id="rId8"/>
    <p:sldId id="261" r:id="rId9"/>
    <p:sldId id="263" r:id="rId10"/>
    <p:sldId id="265" r:id="rId11"/>
    <p:sldId id="275" r:id="rId12"/>
    <p:sldId id="276" r:id="rId13"/>
    <p:sldId id="262" r:id="rId14"/>
    <p:sldId id="264" r:id="rId15"/>
    <p:sldId id="266" r:id="rId16"/>
    <p:sldId id="267" r:id="rId17"/>
    <p:sldId id="268" r:id="rId18"/>
    <p:sldId id="269" r:id="rId19"/>
    <p:sldId id="277" r:id="rId20"/>
    <p:sldId id="270" r:id="rId21"/>
    <p:sldId id="271" r:id="rId22"/>
    <p:sldId id="27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0240-C4CA-4D66-93DB-426CB17C1B33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79E770-9F96-472B-B8D9-2207E1B659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0240-C4CA-4D66-93DB-426CB17C1B33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E770-9F96-472B-B8D9-2207E1B659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0240-C4CA-4D66-93DB-426CB17C1B33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E770-9F96-472B-B8D9-2207E1B659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0240-C4CA-4D66-93DB-426CB17C1B33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79E770-9F96-472B-B8D9-2207E1B659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0240-C4CA-4D66-93DB-426CB17C1B33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E770-9F96-472B-B8D9-2207E1B6595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0240-C4CA-4D66-93DB-426CB17C1B33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E770-9F96-472B-B8D9-2207E1B659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0240-C4CA-4D66-93DB-426CB17C1B33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279E770-9F96-472B-B8D9-2207E1B6595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0240-C4CA-4D66-93DB-426CB17C1B33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E770-9F96-472B-B8D9-2207E1B659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0240-C4CA-4D66-93DB-426CB17C1B33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E770-9F96-472B-B8D9-2207E1B659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0240-C4CA-4D66-93DB-426CB17C1B33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E770-9F96-472B-B8D9-2207E1B659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0240-C4CA-4D66-93DB-426CB17C1B33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E770-9F96-472B-B8D9-2207E1B6595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EEE0240-C4CA-4D66-93DB-426CB17C1B33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79E770-9F96-472B-B8D9-2207E1B6595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692696"/>
            <a:ext cx="6763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НЕПРЕДЕЛЬНЫЕ УГЛЕВОДОРОДЫ.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ЭТИЛЕН И ЕГО ГОМОЛОГИ.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класс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6" y="3789040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ГБОУ ЦО №133</a:t>
            </a:r>
          </a:p>
          <a:p>
            <a:r>
              <a:rPr lang="ru-RU" dirty="0" smtClean="0"/>
              <a:t>Учитель химии </a:t>
            </a:r>
          </a:p>
          <a:p>
            <a:r>
              <a:rPr lang="ru-RU" dirty="0" smtClean="0"/>
              <a:t>Кулагина Татьяна Геннадьевна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198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1130815"/>
            <a:ext cx="7365734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алкенов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Дегидратация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спиртов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Дегидрирование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алканов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Пиролиз и крекинг нефти и природного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газа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Из галогенопроизводных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алканов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144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0" y="326976"/>
            <a:ext cx="7938459" cy="595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451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0" y="1556792"/>
            <a:ext cx="7560840" cy="320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1720" y="332656"/>
            <a:ext cx="50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ГОМОЛОГОВ ЭТИЛЕНА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980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776" y="332656"/>
            <a:ext cx="3620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Химические свойства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24204" y="1597442"/>
            <a:ext cx="2643939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Характерные реакции</a:t>
            </a:r>
            <a:endParaRPr lang="ru-RU" dirty="0"/>
          </a:p>
        </p:txBody>
      </p:sp>
      <p:cxnSp>
        <p:nvCxnSpPr>
          <p:cNvPr id="10" name="Прямая со стрелкой 9"/>
          <p:cNvCxnSpPr>
            <a:stCxn id="7" idx="2"/>
          </p:cNvCxnSpPr>
          <p:nvPr/>
        </p:nvCxnSpPr>
        <p:spPr>
          <a:xfrm flipH="1">
            <a:off x="2051720" y="2054642"/>
            <a:ext cx="11724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7" idx="3"/>
          </p:cNvCxnSpPr>
          <p:nvPr/>
        </p:nvCxnSpPr>
        <p:spPr>
          <a:xfrm flipH="1">
            <a:off x="2483768" y="2377931"/>
            <a:ext cx="1127632" cy="14831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7" idx="5"/>
          </p:cNvCxnSpPr>
          <p:nvPr/>
        </p:nvCxnSpPr>
        <p:spPr>
          <a:xfrm>
            <a:off x="5480947" y="2377931"/>
            <a:ext cx="963261" cy="14831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7" idx="6"/>
          </p:cNvCxnSpPr>
          <p:nvPr/>
        </p:nvCxnSpPr>
        <p:spPr>
          <a:xfrm>
            <a:off x="5868143" y="2054642"/>
            <a:ext cx="115212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67544" y="1597442"/>
            <a:ext cx="161775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/>
              <a:t>Реакции </a:t>
            </a:r>
            <a:r>
              <a:rPr lang="ru-RU" b="1" i="1" dirty="0" smtClean="0"/>
              <a:t>окисления 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448500" y="3861048"/>
            <a:ext cx="177570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Реакции горения 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508104" y="3861048"/>
            <a:ext cx="264259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/>
              <a:t>Реакция полимеризации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732240" y="1620084"/>
            <a:ext cx="216023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/>
              <a:t>реакции присоединения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336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332656"/>
            <a:ext cx="763284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горения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C=CH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+ 3O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→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2CO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+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C=CH─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</a:t>
            </a:r>
            <a:r>
              <a:rPr lang="ru-R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→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+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350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776" y="404664"/>
            <a:ext cx="313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 окисления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26369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554193"/>
              </p:ext>
            </p:extLst>
          </p:nvPr>
        </p:nvGraphicFramePr>
        <p:xfrm>
          <a:off x="755576" y="1988840"/>
          <a:ext cx="8064896" cy="1296144"/>
        </p:xfrm>
        <a:graphic>
          <a:graphicData uri="http://schemas.openxmlformats.org/drawingml/2006/table">
            <a:tbl>
              <a:tblPr/>
              <a:tblGrid>
                <a:gridCol w="8064896"/>
              </a:tblGrid>
              <a:tr h="1296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3H</a:t>
                      </a:r>
                      <a:r>
                        <a:rPr lang="en-US" sz="1600" baseline="-250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C=CH</a:t>
                      </a:r>
                      <a:r>
                        <a:rPr lang="en-US" sz="1600" baseline="-250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+ 2KMnO</a:t>
                      </a:r>
                      <a:r>
                        <a:rPr lang="en-US" sz="1600" baseline="-250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6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+ 4H</a:t>
                      </a:r>
                      <a:r>
                        <a:rPr lang="en-US" sz="1600" baseline="-250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 →3CH</a:t>
                      </a:r>
                      <a:r>
                        <a:rPr lang="en-US" sz="1600" baseline="-250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−CH</a:t>
                      </a:r>
                      <a:r>
                        <a:rPr lang="en-US" sz="1600" baseline="-250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этиленгликоль)</a:t>
                      </a:r>
                      <a:r>
                        <a:rPr lang="ru-RU" sz="16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+ 2</a:t>
                      </a:r>
                      <a:r>
                        <a:rPr lang="en-US" sz="16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MnO</a:t>
                      </a:r>
                      <a:r>
                        <a:rPr lang="en-US" sz="1600" baseline="-250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+ 2KOH</a:t>
                      </a:r>
                      <a:endParaRPr lang="ru-RU" sz="1600" dirty="0" smtClean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</a:t>
                      </a:r>
                      <a:r>
                        <a:rPr lang="en-US" sz="16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I         </a:t>
                      </a:r>
                      <a:r>
                        <a:rPr lang="en-US" sz="160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6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6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</a:t>
                      </a:r>
                      <a:r>
                        <a:rPr lang="en-US" sz="16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OH    </a:t>
                      </a:r>
                      <a:r>
                        <a:rPr lang="en-US" sz="160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OH</a:t>
                      </a:r>
                      <a:r>
                        <a:rPr lang="en-US" sz="16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861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3124" y="185592"/>
            <a:ext cx="4414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 присоединения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286369"/>
            <a:ext cx="105353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Гидрирование ( присоединение водорода)</a:t>
            </a:r>
          </a:p>
          <a:p>
            <a:pPr marL="514350" indent="-514350">
              <a:buAutoNum type="arabicPeriod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 Галогенирование ( присоединение галогенов)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Гидрогалогенирование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присоединение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галогеноводородов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   Гидратация( присоединение воды)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31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5656" y="262389"/>
            <a:ext cx="7259808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Галогенирование (присоединение галогенов)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Гидрирование ( присоединение водорода)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92248" y="1436332"/>
            <a:ext cx="6852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C=CH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+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BrCH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­–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дибром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-этан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1736" y="2816656"/>
            <a:ext cx="6825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–CH=CH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+ 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CH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–CH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–CH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пропан)</a:t>
            </a:r>
          </a:p>
        </p:txBody>
      </p:sp>
    </p:spTree>
    <p:extLst>
      <p:ext uri="{BB962C8B-B14F-4D97-AF65-F5344CB8AC3E}">
        <p14:creationId xmlns:p14="http://schemas.microsoft.com/office/powerpoint/2010/main" val="268969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404664"/>
            <a:ext cx="4469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Гидрогалогенирование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7" y="1412776"/>
            <a:ext cx="5511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C=CH</a:t>
            </a:r>
            <a:r>
              <a:rPr lang="en-US" baseline="-25000" dirty="0"/>
              <a:t>2 </a:t>
            </a:r>
            <a:r>
              <a:rPr lang="en-US" dirty="0"/>
              <a:t>+ </a:t>
            </a:r>
            <a:r>
              <a:rPr lang="en-US" dirty="0" err="1"/>
              <a:t>HBr</a:t>
            </a:r>
            <a:r>
              <a:rPr lang="en-US" dirty="0"/>
              <a:t>  </a:t>
            </a:r>
            <a:r>
              <a:rPr lang="en-US" dirty="0" smtClean="0"/>
              <a:t>→</a:t>
            </a:r>
            <a:r>
              <a:rPr lang="en-US" dirty="0"/>
              <a:t>  </a:t>
            </a:r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–CH</a:t>
            </a:r>
            <a:r>
              <a:rPr lang="en-US" baseline="-25000" dirty="0" smtClean="0"/>
              <a:t>2</a:t>
            </a:r>
            <a:r>
              <a:rPr lang="en-US" dirty="0" smtClean="0"/>
              <a:t>Br</a:t>
            </a:r>
            <a:r>
              <a:rPr lang="ru-RU" dirty="0" smtClean="0"/>
              <a:t> </a:t>
            </a:r>
            <a:r>
              <a:rPr lang="en-US" dirty="0" smtClean="0"/>
              <a:t>(</a:t>
            </a:r>
            <a:r>
              <a:rPr lang="ru-RU" dirty="0"/>
              <a:t>бромистый этил)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787504"/>
              </p:ext>
            </p:extLst>
          </p:nvPr>
        </p:nvGraphicFramePr>
        <p:xfrm>
          <a:off x="1442390" y="2204864"/>
          <a:ext cx="5400600" cy="1216144"/>
        </p:xfrm>
        <a:graphic>
          <a:graphicData uri="http://schemas.openxmlformats.org/drawingml/2006/table">
            <a:tbl>
              <a:tblPr/>
              <a:tblGrid>
                <a:gridCol w="5400600"/>
              </a:tblGrid>
              <a:tr h="1216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−CH=CH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+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HCl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→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CH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−CH−CH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хлор-пропан)</a:t>
                      </a:r>
                      <a:r>
                        <a:rPr lang="ru-RU" sz="14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           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b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пропен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3861048"/>
            <a:ext cx="2547163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Присоединение полярных молекул(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галогеноводородов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воды ) к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пропену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другим высшим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алкенам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в соответствии с правилом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В.В. Марковникова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водород присоединяется к наиболее гидрогенизированному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атому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углерода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двойной связи).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204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04864"/>
            <a:ext cx="61150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404664"/>
            <a:ext cx="69445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Гидратация пропилена с образованием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вторичного спирта  ( пропанол-2)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470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169140"/>
              </p:ext>
            </p:extLst>
          </p:nvPr>
        </p:nvGraphicFramePr>
        <p:xfrm>
          <a:off x="611560" y="764704"/>
          <a:ext cx="6984775" cy="5318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1085"/>
                <a:gridCol w="4712595"/>
                <a:gridCol w="569051"/>
                <a:gridCol w="570391"/>
                <a:gridCol w="681653"/>
              </a:tblGrid>
              <a:tr h="559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№</a:t>
                      </a:r>
                      <a:endParaRPr lang="ru-RU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п/п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Утверждения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До урока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После урока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ошибки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</a:tr>
              <a:tr h="2396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 непредельным  относят углеводороды, содержащие в молекулах кратные связи между атомами углерода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</a:tr>
              <a:tr h="2396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Алкены химически менее  активны, чем алканы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</a:tr>
              <a:tr h="2396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Непредельные углеводороды образуют гомологические ряды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</a:tr>
              <a:tr h="446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 Названия непредельных углеводородов происходит от названий предельных углеводородов путем изменения родового суффикса «ан» на соответствующий родовой суффикс «ен», «ин» и др.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</a:tr>
              <a:tr h="2396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Непредельные углеводороды могут иметь как циклическое строение, так и строение  с открытой углеродной цепью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</a:tr>
              <a:tr h="2396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6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Для непредельных углеводородов характерны различные виды изомерии, например, положения кратной связи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</a:tr>
              <a:tr h="2396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7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Этилен( этен) – представитель  непредельных углеводородов ряда алкенов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</a:tr>
              <a:tr h="2396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Этилен(этен) и его гомологи  можно получить их предельных углеводородов (алканов) и других органических соединений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</a:tr>
              <a:tr h="2396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9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Непредельные углеводороды горят с выделением углекислого газа и воды, и эта реакция характерна и для алканов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</a:tr>
              <a:tr h="2396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Этилен и его гомологи вступают в реакции окисления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</a:tr>
              <a:tr h="2396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Этилен и его гомологи вступают в реакции замещения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</a:tr>
              <a:tr h="2396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Этилен и его гомологи вступают в реакции присоединения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</a:tr>
              <a:tr h="2396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13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Существуют реакции обратные реакциям присоединения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</a:tr>
              <a:tr h="2396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14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Присоединение полярных молекул  к гомологам этилена подчиняется правилу  Марковникова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</a:tr>
              <a:tr h="3594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15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Этилен (этен) и его гомологи  не вступают в реакции полимеризации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</a:tr>
              <a:tr h="3594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16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Непредельные углеводороды не  находят широкого применения в химическом производстве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</a:tr>
              <a:tr h="3594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17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Из пропилена можно получить глицерин и ацетон, а из этилена – этиловый спирт и антифриз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</a:tr>
              <a:tr h="119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21" marR="36321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5536" y="56719"/>
            <a:ext cx="770485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</a:t>
            </a:r>
            <a:r>
              <a:rPr kumimoji="0" lang="ru-RU" alt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Верите ли Вы что</a:t>
            </a:r>
            <a:r>
              <a:rPr kumimoji="0" lang="ru-RU" alt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alt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      ФИО </a:t>
            </a:r>
            <a:r>
              <a:rPr kumimoji="0" lang="ru-RU" alt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___________________класс_____________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32640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246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5" y="272760"/>
            <a:ext cx="74888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полимеризации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6663921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00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461963"/>
            <a:ext cx="7915275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13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620688"/>
            <a:ext cx="4752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доклад о применении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гомологов этилена ( пропилена и др.)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18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3648" y="836712"/>
            <a:ext cx="69541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НЕПРЕДЕЛЬНЫЕ УГЛЕВОДОРОДЫ.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ЭТИЛЕН И ЕГО ГОМОЛОГИ.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5712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161268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урока: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1.Рабочие листы для заполнения-1и2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2.Листы с информацией для каждого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ряда:</a:t>
            </a:r>
          </a:p>
          <a:p>
            <a:pPr marL="285750" indent="-285750">
              <a:buFontTx/>
              <a:buChar char="-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класса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алкенов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номенклатура и классификация</a:t>
            </a:r>
          </a:p>
          <a:p>
            <a:pPr marL="285750" indent="-285750">
              <a:buFontTx/>
              <a:buChar char="-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свойства и получение</a:t>
            </a:r>
          </a:p>
          <a:p>
            <a:pPr marL="285750" indent="-285750">
              <a:buFontTx/>
              <a:buChar char="-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Изомерия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045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332656"/>
            <a:ext cx="3265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углеводородов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76" y="1124744"/>
            <a:ext cx="7627624" cy="474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74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548680"/>
            <a:ext cx="81985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Непредельные, или ненасыщенные,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углеводороды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этилена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алкены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или олефины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)- углеводороды, в молекулах которых между углеродными атомами имеется одна двойная связь и отвечающие общей формуле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Алкены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или олефины (от лат.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olefiant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масло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старое название, но широко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химической литературе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Поводом к такому названию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послужил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хлористый этилен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полученный в XVIII столетии,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жидкое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маслянистое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4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412776"/>
            <a:ext cx="844537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систематической номенклатуре названия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этиленовых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углеводородов производят заменой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суффикса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-ан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соответствующих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алканах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суффикс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алкан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алкен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этан —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этен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пропан —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пропен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т.д.).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главной цепи и порядок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тот же, что и для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алканов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цепи должна обязательно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входить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двойная связь.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Нумерацию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цепи начинают с того конца,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которому ближе расположена эта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15816" y="846648"/>
            <a:ext cx="2481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Номенклатура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74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03519" y="599588"/>
            <a:ext cx="424847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изомерии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3563888" y="1502830"/>
            <a:ext cx="360040" cy="27685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5004048" y="1502831"/>
            <a:ext cx="360040" cy="27685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2195736" y="1502830"/>
            <a:ext cx="360040" cy="1009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6228184" y="1502831"/>
            <a:ext cx="360040" cy="1009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70384" y="2512147"/>
            <a:ext cx="283346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/>
              <a:t>углеродного скелета</a:t>
            </a: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835697" y="4266346"/>
            <a:ext cx="302433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/>
              <a:t>положения кратной связи</a:t>
            </a:r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941860" y="4271391"/>
            <a:ext cx="323054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/>
              <a:t>Изомерия разных гомологических рядов</a:t>
            </a:r>
            <a:r>
              <a:rPr lang="ru-RU" dirty="0"/>
              <a:t>. 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580113" y="2512147"/>
            <a:ext cx="300858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/>
              <a:t>Пространственная или геометрическая изомерия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183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476671"/>
            <a:ext cx="748883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свойства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Алкены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бутен – при обычных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 °С, 1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газы,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до С</a:t>
            </a:r>
            <a:r>
              <a:rPr lang="ru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жидкости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высшие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алкены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твердые вещества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Алкены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нерастворимы в воде,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хорошо растворимы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органических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растворителях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820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389</TotalTime>
  <Words>620</Words>
  <Application>Microsoft Office PowerPoint</Application>
  <PresentationFormat>Экран (4:3)</PresentationFormat>
  <Paragraphs>190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33</cp:revision>
  <dcterms:created xsi:type="dcterms:W3CDTF">2015-10-25T15:22:41Z</dcterms:created>
  <dcterms:modified xsi:type="dcterms:W3CDTF">2015-11-07T19:45:15Z</dcterms:modified>
</cp:coreProperties>
</file>