
<file path=[Content_Types].xml><?xml version="1.0" encoding="utf-8"?>
<Types xmlns="http://schemas.openxmlformats.org/package/2006/content-types">
  <Default Extension="png" ContentType="image/png"/>
  <Default Extension="jpeg" ContentType="image/jpeg"/>
  <Default Extension="3gp" ContentType="video/unknown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8" r:id="rId3"/>
    <p:sldId id="263" r:id="rId4"/>
    <p:sldId id="259" r:id="rId5"/>
    <p:sldId id="260" r:id="rId6"/>
    <p:sldId id="261" r:id="rId7"/>
    <p:sldId id="262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4.xml"/><Relationship Id="rId3" Type="http://schemas.openxmlformats.org/officeDocument/2006/relationships/slide" Target="slide4.xml"/><Relationship Id="rId7" Type="http://schemas.openxmlformats.org/officeDocument/2006/relationships/slide" Target="slide8.xml"/><Relationship Id="rId12" Type="http://schemas.openxmlformats.org/officeDocument/2006/relationships/slide" Target="slide13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11" Type="http://schemas.openxmlformats.org/officeDocument/2006/relationships/slide" Target="slide12.xml"/><Relationship Id="rId5" Type="http://schemas.openxmlformats.org/officeDocument/2006/relationships/slide" Target="slide6.xml"/><Relationship Id="rId15" Type="http://schemas.openxmlformats.org/officeDocument/2006/relationships/slide" Target="slide16.xml"/><Relationship Id="rId10" Type="http://schemas.openxmlformats.org/officeDocument/2006/relationships/slide" Target="slide11.xml"/><Relationship Id="rId4" Type="http://schemas.openxmlformats.org/officeDocument/2006/relationships/slide" Target="slide5.xml"/><Relationship Id="rId9" Type="http://schemas.openxmlformats.org/officeDocument/2006/relationships/slide" Target="slide10.xml"/><Relationship Id="rId14" Type="http://schemas.openxmlformats.org/officeDocument/2006/relationships/slide" Target="slide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3gp"/><Relationship Id="rId1" Type="http://schemas.microsoft.com/office/2007/relationships/media" Target="../media/media1.3gp"/><Relationship Id="rId5" Type="http://schemas.openxmlformats.org/officeDocument/2006/relationships/image" Target="../media/image3.png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 txBox="1">
            <a:spLocks noGrp="1"/>
          </p:cNvSpPr>
          <p:nvPr>
            <p:ph type="ctrTitle"/>
          </p:nvPr>
        </p:nvSpPr>
        <p:spPr>
          <a:xfrm>
            <a:off x="160851" y="188640"/>
            <a:ext cx="898314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 smtClean="0">
                <a:solidFill>
                  <a:schemeClr val="bg1"/>
                </a:solidFill>
              </a:rPr>
              <a:t>ОБЛАСТНОЕ </a:t>
            </a:r>
            <a:r>
              <a:rPr lang="ru-RU" sz="1800" b="1" dirty="0">
                <a:solidFill>
                  <a:schemeClr val="bg1"/>
                </a:solidFill>
              </a:rPr>
              <a:t>ГОСУДАРСТВЕННОЕ БЮДЖЕТНОЕ ОБРАЗОВАТЕЛЬНОЕ УЧРЕЖДЕНИЕ</a:t>
            </a:r>
            <a:endParaRPr lang="ru-RU" sz="1800" dirty="0">
              <a:solidFill>
                <a:schemeClr val="bg1"/>
              </a:solidFill>
            </a:endParaRPr>
          </a:p>
          <a:p>
            <a:pPr algn="ctr"/>
            <a:r>
              <a:rPr lang="ru-RU" sz="1800" b="1" i="1" dirty="0">
                <a:solidFill>
                  <a:schemeClr val="bg1"/>
                </a:solidFill>
              </a:rPr>
              <a:t>НАЧАЛЬНОЕ ПРОФЕССИОНАЛЬНОЕ ОБРАЗОВАНИЕ</a:t>
            </a:r>
            <a:endParaRPr lang="ru-RU" sz="1800" dirty="0">
              <a:solidFill>
                <a:schemeClr val="bg1"/>
              </a:solidFill>
            </a:endParaRPr>
          </a:p>
          <a:p>
            <a:pPr algn="ctr"/>
            <a:r>
              <a:rPr lang="ru-RU" sz="1800" b="1" i="1" dirty="0">
                <a:solidFill>
                  <a:schemeClr val="bg1"/>
                </a:solidFill>
              </a:rPr>
              <a:t>ПРОФЕССИОНАЛЬНОЕ УЧИЛИЩЕ № 15</a:t>
            </a:r>
            <a:endParaRPr lang="ru-RU" sz="1800" dirty="0">
              <a:solidFill>
                <a:schemeClr val="bg1"/>
              </a:solidFill>
            </a:endParaRPr>
          </a:p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0656" y="2780928"/>
            <a:ext cx="8305800" cy="1143000"/>
          </a:xfrm>
        </p:spPr>
        <p:txBody>
          <a:bodyPr/>
          <a:lstStyle/>
          <a:p>
            <a:r>
              <a:rPr lang="ru-RU" sz="6000" dirty="0" smtClean="0"/>
              <a:t>Щелочные металлы</a:t>
            </a:r>
            <a:endParaRPr lang="ru-RU" sz="6000" dirty="0"/>
          </a:p>
        </p:txBody>
      </p:sp>
      <p:sp>
        <p:nvSpPr>
          <p:cNvPr id="7" name="TextBox 6"/>
          <p:cNvSpPr txBox="1"/>
          <p:nvPr/>
        </p:nvSpPr>
        <p:spPr>
          <a:xfrm>
            <a:off x="5436096" y="4653136"/>
            <a:ext cx="324036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n w="50800"/>
                <a:solidFill>
                  <a:schemeClr val="bg1">
                    <a:lumMod val="85000"/>
                    <a:lumOff val="15000"/>
                  </a:schemeClr>
                </a:solidFill>
              </a:rPr>
              <a:t>Разработал: </a:t>
            </a:r>
            <a:r>
              <a:rPr lang="ru-RU" sz="2000" b="1" dirty="0">
                <a:ln w="50800"/>
                <a:solidFill>
                  <a:schemeClr val="bg1">
                    <a:lumMod val="85000"/>
                    <a:lumOff val="15000"/>
                  </a:schemeClr>
                </a:solidFill>
              </a:rPr>
              <a:t>преподаватель химии </a:t>
            </a:r>
            <a:r>
              <a:rPr lang="ru-RU" sz="2000" b="1" dirty="0" err="1">
                <a:ln w="50800"/>
                <a:solidFill>
                  <a:schemeClr val="bg1">
                    <a:lumMod val="85000"/>
                    <a:lumOff val="15000"/>
                  </a:schemeClr>
                </a:solidFill>
              </a:rPr>
              <a:t>Гузаирова</a:t>
            </a:r>
            <a:r>
              <a:rPr lang="ru-RU" sz="2000" b="1" dirty="0">
                <a:ln w="50800"/>
                <a:solidFill>
                  <a:schemeClr val="bg1">
                    <a:lumMod val="85000"/>
                    <a:lumOff val="15000"/>
                  </a:schemeClr>
                </a:solidFill>
              </a:rPr>
              <a:t> Л. Х.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924130" y="6134351"/>
            <a:ext cx="26640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г</a:t>
            </a:r>
            <a:r>
              <a:rPr lang="ru-RU" sz="2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 Стрежевой</a:t>
            </a:r>
            <a:r>
              <a:rPr lang="ru-RU" sz="2400" dirty="0" smtClean="0"/>
              <a:t> </a:t>
            </a:r>
            <a:r>
              <a:rPr lang="ru-RU" sz="2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2014 г.</a:t>
            </a:r>
            <a:endParaRPr lang="ru-RU" sz="22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04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77630" y="0"/>
            <a:ext cx="4269160" cy="684967"/>
          </a:xfrm>
          <a:solidFill>
            <a:schemeClr val="tx2">
              <a:lumMod val="40000"/>
              <a:lumOff val="60000"/>
            </a:schemeClr>
          </a:solidFill>
        </p:spPr>
        <p:txBody>
          <a:bodyPr vert="horz" anchor="ctr">
            <a:normAutofit fontScale="9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dirty="0">
                <a:solidFill>
                  <a:srgbClr val="C00000"/>
                </a:solidFill>
                <a:hlinkClick r:id="rId2" action="ppaction://hlinksldjump"/>
              </a:rPr>
              <a:t>Биология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620688"/>
            <a:ext cx="8712968" cy="6048672"/>
          </a:xfrm>
        </p:spPr>
        <p:txBody>
          <a:bodyPr/>
          <a:lstStyle/>
          <a:p>
            <a:r>
              <a:rPr lang="ru-RU" sz="2000" dirty="0" smtClean="0"/>
              <a:t>Недостаток </a:t>
            </a:r>
            <a:r>
              <a:rPr lang="ru-RU" sz="2000" b="1" i="1" dirty="0" smtClean="0"/>
              <a:t>К </a:t>
            </a:r>
            <a:r>
              <a:rPr lang="ru-RU" sz="2000" dirty="0" smtClean="0"/>
              <a:t>снижает способность растений синтезировать </a:t>
            </a:r>
            <a:r>
              <a:rPr lang="ru-RU" sz="2000" dirty="0" smtClean="0"/>
              <a:t>углеводы </a:t>
            </a:r>
            <a:r>
              <a:rPr lang="ru-RU" sz="2000" dirty="0" smtClean="0"/>
              <a:t>и как следствие заболевают, не плодоносят.</a:t>
            </a:r>
          </a:p>
          <a:p>
            <a:endParaRPr lang="ru-RU" sz="2000" dirty="0" smtClean="0"/>
          </a:p>
          <a:p>
            <a:endParaRPr lang="ru-RU" sz="2000" dirty="0"/>
          </a:p>
          <a:p>
            <a:endParaRPr lang="ru-RU" sz="2000" dirty="0" smtClean="0"/>
          </a:p>
          <a:p>
            <a:endParaRPr lang="ru-RU" sz="2000" dirty="0"/>
          </a:p>
          <a:p>
            <a:r>
              <a:rPr lang="ru-RU" sz="2000" dirty="0" smtClean="0"/>
              <a:t>90% соединений калия – удобрения.</a:t>
            </a:r>
          </a:p>
          <a:p>
            <a:endParaRPr lang="ru-RU" sz="2000" dirty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/>
          </a:p>
          <a:p>
            <a:r>
              <a:rPr lang="ru-RU" sz="2000" dirty="0" smtClean="0"/>
              <a:t>Регенерация кислорода в подводных лодках производятся перекисными соединениями щелочных металлов. </a:t>
            </a:r>
          </a:p>
          <a:p>
            <a:endParaRPr lang="ru-RU" dirty="0"/>
          </a:p>
          <a:p>
            <a:endParaRPr lang="ru-RU" dirty="0" smtClean="0"/>
          </a:p>
          <a:p>
            <a:endParaRPr lang="ru-RU" b="1" i="1" dirty="0"/>
          </a:p>
          <a:p>
            <a:endParaRPr lang="ru-RU" b="1" i="1" dirty="0" smtClean="0"/>
          </a:p>
          <a:p>
            <a:endParaRPr lang="ru-RU" b="1" i="1" dirty="0"/>
          </a:p>
          <a:p>
            <a:endParaRPr lang="ru-RU" b="1" i="1" dirty="0"/>
          </a:p>
        </p:txBody>
      </p:sp>
      <p:pic>
        <p:nvPicPr>
          <p:cNvPr id="3074" name="Picture 2" descr="C:\Users\Jagodka\Desktop\щ\1685043420da0dcd6575dccab522f563005ae2f14f_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980728"/>
            <a:ext cx="1447328" cy="2080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Jagodka\Desktop\щ\fertilis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212976"/>
            <a:ext cx="1781709" cy="1303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Jagodka\Desktop\щ\d3d3LmNrYi1ydWJpbi5ydS90eXBvM3RlbXAvcGljcy9lYTQxMTI5YTM0LmpwZw==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5013176"/>
            <a:ext cx="3429500" cy="1572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805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824" y="26126"/>
            <a:ext cx="3477072" cy="634082"/>
          </a:xfrm>
          <a:solidFill>
            <a:schemeClr val="tx2">
              <a:lumMod val="40000"/>
              <a:lumOff val="60000"/>
            </a:schemeClr>
          </a:solidFill>
        </p:spPr>
        <p:txBody>
          <a:bodyPr vert="horz" anchor="ctr">
            <a:normAutofit fontScale="9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dirty="0">
                <a:solidFill>
                  <a:srgbClr val="C00000"/>
                </a:solidFill>
                <a:hlinkClick r:id="rId2" action="ppaction://hlinksldjump"/>
              </a:rPr>
              <a:t>История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692696"/>
            <a:ext cx="8856984" cy="5904656"/>
          </a:xfrm>
        </p:spPr>
        <p:txBody>
          <a:bodyPr/>
          <a:lstStyle/>
          <a:p>
            <a:r>
              <a:rPr lang="ru-RU" dirty="0" smtClean="0"/>
              <a:t>В прошлом из-за соли возникали соляные бунты.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Соль служила разменной монетой.</a:t>
            </a:r>
          </a:p>
          <a:p>
            <a:endParaRPr lang="ru-RU" dirty="0"/>
          </a:p>
        </p:txBody>
      </p:sp>
      <p:pic>
        <p:nvPicPr>
          <p:cNvPr id="4098" name="Picture 2" descr="C:\Users\Jagodka\Desktop\щ\Soljanoj-bunt-1648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196752"/>
            <a:ext cx="3828355" cy="276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Jagodka\Desktop\щ\1245705829_baskunchak-mertvoe-more-po-russki_1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203" y="4869160"/>
            <a:ext cx="2851408" cy="1846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805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13063"/>
            <a:ext cx="4125144" cy="634082"/>
          </a:xfrm>
          <a:solidFill>
            <a:schemeClr val="tx2">
              <a:lumMod val="40000"/>
              <a:lumOff val="60000"/>
            </a:schemeClr>
          </a:solidFill>
        </p:spPr>
        <p:txBody>
          <a:bodyPr vert="horz" anchor="ctr">
            <a:normAutofit fontScale="9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dirty="0">
                <a:solidFill>
                  <a:srgbClr val="C00000"/>
                </a:solidFill>
                <a:hlinkClick r:id="rId2" action="ppaction://hlinksldjump"/>
              </a:rPr>
              <a:t>География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836712"/>
            <a:ext cx="8712968" cy="5688632"/>
          </a:xfrm>
        </p:spPr>
        <p:txBody>
          <a:bodyPr/>
          <a:lstStyle/>
          <a:p>
            <a:r>
              <a:rPr lang="ru-RU" dirty="0" smtClean="0"/>
              <a:t>Калийная соль добывается в Соликамске, Солигорске, </a:t>
            </a:r>
            <a:r>
              <a:rPr lang="ru-RU" dirty="0" err="1" smtClean="0"/>
              <a:t>Страстфурте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en-US" dirty="0" err="1" smtClean="0"/>
              <a:t>NaCl</a:t>
            </a:r>
            <a:r>
              <a:rPr lang="en-US" dirty="0" smtClean="0"/>
              <a:t> – </a:t>
            </a:r>
            <a:r>
              <a:rPr lang="ru-RU" dirty="0" smtClean="0"/>
              <a:t>Илецк, Озера Эльтон, Баскунчак</a:t>
            </a:r>
            <a:endParaRPr lang="ru-RU" dirty="0"/>
          </a:p>
        </p:txBody>
      </p:sp>
      <p:pic>
        <p:nvPicPr>
          <p:cNvPr id="5122" name="Picture 2" descr="C:\Users\Jagodka\Desktop\щ\1291399242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262932"/>
            <a:ext cx="2283544" cy="2283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Jagodka\Desktop\щ\big15262image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581128"/>
            <a:ext cx="2082455" cy="1952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805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824" y="116632"/>
            <a:ext cx="3826768" cy="648072"/>
          </a:xfrm>
          <a:solidFill>
            <a:schemeClr val="tx2">
              <a:lumMod val="40000"/>
              <a:lumOff val="60000"/>
            </a:schemeClr>
          </a:solidFill>
        </p:spPr>
        <p:txBody>
          <a:bodyPr vert="horz" anchor="ctr">
            <a:normAutofit fontScale="9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dirty="0">
                <a:solidFill>
                  <a:srgbClr val="C00000"/>
                </a:solidFill>
                <a:hlinkClick r:id="rId2" action="ppaction://hlinksldjump"/>
              </a:rPr>
              <a:t>Сварка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NaCl</a:t>
            </a:r>
            <a:r>
              <a:rPr lang="ru-RU" dirty="0" smtClean="0"/>
              <a:t> – флюсы при газовой сварке </a:t>
            </a:r>
            <a:r>
              <a:rPr lang="en-US" dirty="0" smtClean="0"/>
              <a:t>Al</a:t>
            </a:r>
            <a:r>
              <a:rPr lang="ru-RU" dirty="0" smtClean="0"/>
              <a:t>, они снимают оксидную плёнку.</a:t>
            </a:r>
            <a:endParaRPr lang="ru-RU" dirty="0"/>
          </a:p>
        </p:txBody>
      </p:sp>
      <p:pic>
        <p:nvPicPr>
          <p:cNvPr id="6146" name="Picture 2" descr="C:\Users\Jagodka\Desktop\щ\luxfon.com-65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760602"/>
            <a:ext cx="5259682" cy="394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805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706090"/>
          </a:xfrm>
          <a:solidFill>
            <a:schemeClr val="tx2">
              <a:lumMod val="40000"/>
              <a:lumOff val="60000"/>
            </a:schemeClr>
          </a:solidFill>
        </p:spPr>
        <p:txBody>
          <a:bodyPr vert="horz" anchor="ctr">
            <a:normAutofit fontScale="9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dirty="0">
                <a:solidFill>
                  <a:srgbClr val="C00000"/>
                </a:solidFill>
                <a:hlinkClick r:id="rId2" action="ppaction://hlinksldjump"/>
              </a:rPr>
              <a:t>Материаловедение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052736"/>
            <a:ext cx="8784976" cy="561662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Жидкостная цементация металлов производится погружением изделия в расплавленные соляные ванны, содержащие 75-85 </a:t>
            </a:r>
            <a:r>
              <a:rPr lang="en-US" sz="2400" dirty="0" smtClean="0"/>
              <a:t>Na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CO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, 10-15% </a:t>
            </a:r>
            <a:r>
              <a:rPr lang="en-US" sz="2400" dirty="0" err="1" smtClean="0"/>
              <a:t>NaCl</a:t>
            </a:r>
            <a:r>
              <a:rPr lang="en-US" sz="2400" dirty="0" smtClean="0"/>
              <a:t>, 6-10% </a:t>
            </a:r>
            <a:r>
              <a:rPr lang="en-US" sz="2400" dirty="0" err="1" smtClean="0"/>
              <a:t>SiC</a:t>
            </a:r>
            <a:endParaRPr lang="en-US" sz="2400" dirty="0" smtClean="0"/>
          </a:p>
          <a:p>
            <a:r>
              <a:rPr lang="ru-RU" sz="2400" dirty="0" smtClean="0"/>
              <a:t>Обезжиривание при пайке </a:t>
            </a:r>
            <a:r>
              <a:rPr lang="en-US" sz="2400" dirty="0" smtClean="0"/>
              <a:t>Al</a:t>
            </a:r>
            <a:r>
              <a:rPr lang="ru-RU" sz="2400" dirty="0" smtClean="0"/>
              <a:t>, </a:t>
            </a:r>
            <a:r>
              <a:rPr lang="en-US" sz="2400" dirty="0" smtClean="0"/>
              <a:t>ZnCl</a:t>
            </a:r>
            <a:r>
              <a:rPr lang="en-US" sz="2400" baseline="-25000" dirty="0" smtClean="0"/>
              <a:t>2</a:t>
            </a:r>
            <a:r>
              <a:rPr lang="ru-RU" sz="2400" dirty="0" smtClean="0"/>
              <a:t> – 38г., </a:t>
            </a:r>
            <a:r>
              <a:rPr lang="en-US" sz="2400" dirty="0" err="1" smtClean="0"/>
              <a:t>KCl</a:t>
            </a:r>
            <a:r>
              <a:rPr lang="en-US" sz="2400" dirty="0" smtClean="0"/>
              <a:t>- 50</a:t>
            </a:r>
            <a:r>
              <a:rPr lang="ru-RU" sz="2400" dirty="0" smtClean="0"/>
              <a:t>г.</a:t>
            </a:r>
          </a:p>
          <a:p>
            <a:r>
              <a:rPr lang="ru-RU" sz="2400" dirty="0" smtClean="0"/>
              <a:t>Обезжиривание подшипников  производится кипячением в течение 2-3 минут в 10%-ом растворе </a:t>
            </a:r>
            <a:r>
              <a:rPr lang="en-US" sz="2400" dirty="0" err="1" smtClean="0"/>
              <a:t>NaOH</a:t>
            </a:r>
            <a:r>
              <a:rPr lang="ru-RU" sz="2400" dirty="0" smtClean="0"/>
              <a:t>.</a:t>
            </a:r>
          </a:p>
          <a:p>
            <a:endParaRPr lang="ru-RU" sz="2400" dirty="0" smtClean="0"/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/>
          </a:p>
          <a:p>
            <a:r>
              <a:rPr lang="ru-RU" sz="2400" dirty="0" smtClean="0"/>
              <a:t>Литий повышает прочность, твердость чугуна и стали.</a:t>
            </a:r>
            <a:endParaRPr lang="ru-RU" sz="2400" dirty="0"/>
          </a:p>
        </p:txBody>
      </p:sp>
      <p:pic>
        <p:nvPicPr>
          <p:cNvPr id="7170" name="Picture 2" descr="C:\Users\Jagodka\Desktop\щ\36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518450"/>
            <a:ext cx="2232248" cy="1991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805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604448" cy="980728"/>
          </a:xfrm>
          <a:solidFill>
            <a:schemeClr val="tx2">
              <a:lumMod val="40000"/>
              <a:lumOff val="60000"/>
            </a:schemeClr>
          </a:solidFill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z="2800" dirty="0" smtClean="0">
                <a:solidFill>
                  <a:srgbClr val="C00000"/>
                </a:solidFill>
                <a:hlinkClick r:id="rId2" action="ppaction://hlinksldjump"/>
              </a:rPr>
              <a:t>Закрепление материала. Домашнее задание. Итог урока</a:t>
            </a:r>
            <a:endParaRPr lang="ru-RU" sz="2800" dirty="0">
              <a:solidFill>
                <a:srgbClr val="C00000"/>
              </a:solidFill>
              <a:hlinkClick r:id="rId2" action="ppaction://hlinksldjump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Осуществить превращения</a:t>
            </a:r>
            <a:r>
              <a:rPr lang="ru-RU" dirty="0" smtClean="0"/>
              <a:t>: </a:t>
            </a:r>
          </a:p>
          <a:p>
            <a:pPr marL="137160" indent="0" algn="ctr">
              <a:buNone/>
            </a:pPr>
            <a:r>
              <a:rPr lang="ru-RU" dirty="0"/>
              <a:t> </a:t>
            </a:r>
            <a:r>
              <a:rPr lang="ru-RU" dirty="0" smtClean="0"/>
              <a:t>    </a:t>
            </a:r>
            <a:r>
              <a:rPr lang="en-US" dirty="0" smtClean="0"/>
              <a:t>Na   </a:t>
            </a:r>
            <a:r>
              <a:rPr lang="en-US" dirty="0" smtClean="0">
                <a:sym typeface="Symbol"/>
              </a:rPr>
              <a:t>   </a:t>
            </a:r>
            <a:r>
              <a:rPr lang="en-US" dirty="0" err="1" smtClean="0">
                <a:sym typeface="Symbol"/>
              </a:rPr>
              <a:t>NaOH</a:t>
            </a:r>
            <a:r>
              <a:rPr lang="en-US" dirty="0" smtClean="0">
                <a:sym typeface="Symbol"/>
              </a:rPr>
              <a:t>      </a:t>
            </a:r>
            <a:r>
              <a:rPr lang="en-US" dirty="0" err="1" smtClean="0">
                <a:sym typeface="Symbol"/>
              </a:rPr>
              <a:t>NaCl</a:t>
            </a:r>
            <a:endParaRPr lang="en-US" dirty="0" smtClean="0">
              <a:sym typeface="Symbol"/>
            </a:endParaRPr>
          </a:p>
          <a:p>
            <a:pPr marL="137160" indent="0">
              <a:buNone/>
            </a:pPr>
            <a:r>
              <a:rPr lang="en-US" dirty="0" smtClean="0"/>
              <a:t>                         </a:t>
            </a:r>
            <a:r>
              <a:rPr lang="en-US" dirty="0" smtClean="0">
                <a:sym typeface="Symbol"/>
              </a:rPr>
              <a:t></a:t>
            </a:r>
            <a:r>
              <a:rPr lang="en-US" dirty="0" smtClean="0"/>
              <a:t>          </a:t>
            </a:r>
            <a:r>
              <a:rPr lang="ru-RU" dirty="0" smtClean="0"/>
              <a:t>    </a:t>
            </a:r>
            <a:r>
              <a:rPr lang="en-US" dirty="0" smtClean="0"/>
              <a:t> </a:t>
            </a:r>
            <a:r>
              <a:rPr lang="en-US" dirty="0" smtClean="0">
                <a:sym typeface="Symbol"/>
              </a:rPr>
              <a:t>               </a:t>
            </a:r>
            <a:r>
              <a:rPr lang="ru-RU" dirty="0" smtClean="0">
                <a:sym typeface="Symbol"/>
              </a:rPr>
              <a:t> </a:t>
            </a:r>
            <a:r>
              <a:rPr lang="en-US" dirty="0" smtClean="0">
                <a:sym typeface="Symbol"/>
              </a:rPr>
              <a:t>  </a:t>
            </a:r>
          </a:p>
          <a:p>
            <a:pPr marL="137160" indent="0">
              <a:buNone/>
            </a:pPr>
            <a:r>
              <a:rPr lang="en-US" dirty="0">
                <a:sym typeface="Symbol"/>
              </a:rPr>
              <a:t> </a:t>
            </a:r>
            <a:r>
              <a:rPr lang="en-US" dirty="0" smtClean="0">
                <a:sym typeface="Symbol"/>
              </a:rPr>
              <a:t>                       Na</a:t>
            </a:r>
            <a:r>
              <a:rPr lang="en-US" baseline="-25000" dirty="0" smtClean="0">
                <a:sym typeface="Symbol"/>
              </a:rPr>
              <a:t>2</a:t>
            </a:r>
            <a:r>
              <a:rPr lang="en-US" dirty="0" smtClean="0">
                <a:sym typeface="Symbol"/>
              </a:rPr>
              <a:t>O    Na</a:t>
            </a:r>
            <a:r>
              <a:rPr lang="en-US" baseline="-25000" dirty="0" smtClean="0">
                <a:sym typeface="Symbol"/>
              </a:rPr>
              <a:t>3</a:t>
            </a:r>
            <a:r>
              <a:rPr lang="en-US" dirty="0" smtClean="0">
                <a:sym typeface="Symbol"/>
              </a:rPr>
              <a:t>PO</a:t>
            </a:r>
            <a:r>
              <a:rPr lang="en-US" baseline="-25000" dirty="0" smtClean="0">
                <a:sym typeface="Symbol"/>
              </a:rPr>
              <a:t>4</a:t>
            </a:r>
            <a:r>
              <a:rPr lang="en-US" dirty="0" smtClean="0">
                <a:sym typeface="Symbol"/>
              </a:rPr>
              <a:t>       </a:t>
            </a:r>
            <a:r>
              <a:rPr lang="ru-RU" dirty="0" smtClean="0">
                <a:sym typeface="Symbol"/>
              </a:rPr>
              <a:t> </a:t>
            </a:r>
            <a:r>
              <a:rPr lang="en-US" dirty="0" smtClean="0">
                <a:sym typeface="Symbol"/>
              </a:rPr>
              <a:t>  Na  </a:t>
            </a:r>
          </a:p>
          <a:p>
            <a:pPr algn="just"/>
            <a:r>
              <a:rPr lang="ru-RU" dirty="0" smtClean="0"/>
              <a:t>Задача: </a:t>
            </a:r>
            <a:r>
              <a:rPr lang="ru-RU" dirty="0"/>
              <a:t>Вычислите  объем водорода, который выделится при взаимодействии </a:t>
            </a:r>
            <a:r>
              <a:rPr lang="ru-RU" dirty="0" smtClean="0"/>
              <a:t>4,6 г. натрия с 3 г. </a:t>
            </a:r>
            <a:r>
              <a:rPr lang="ru-RU" dirty="0" smtClean="0"/>
              <a:t>воды.</a:t>
            </a:r>
            <a:endParaRPr lang="ru-RU" dirty="0" smtClean="0"/>
          </a:p>
          <a:p>
            <a:pPr marL="137160" indent="0" algn="just">
              <a:buNone/>
            </a:pPr>
            <a:endParaRPr lang="ru-RU" dirty="0" smtClean="0"/>
          </a:p>
          <a:p>
            <a:pPr algn="just"/>
            <a:r>
              <a:rPr lang="ru-RU" dirty="0"/>
              <a:t>В конце урока подводится его итог. Оцениваются работы обучающихся.</a:t>
            </a:r>
          </a:p>
        </p:txBody>
      </p:sp>
    </p:spTree>
    <p:extLst>
      <p:ext uri="{BB962C8B-B14F-4D97-AF65-F5344CB8AC3E}">
        <p14:creationId xmlns:p14="http://schemas.microsoft.com/office/powerpoint/2010/main" val="283805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0"/>
            <a:ext cx="7355160" cy="1224136"/>
          </a:xfrm>
          <a:solidFill>
            <a:schemeClr val="tx2">
              <a:lumMod val="40000"/>
              <a:lumOff val="60000"/>
            </a:schemeClr>
          </a:solidFill>
        </p:spPr>
        <p:txBody>
          <a:bodyPr vert="horz" anchor="ctr">
            <a:normAutofit fontScale="9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dirty="0">
                <a:solidFill>
                  <a:srgbClr val="C00000"/>
                </a:solidFill>
                <a:hlinkClick r:id="rId2" action="ppaction://hlinksldjump"/>
              </a:rPr>
              <a:t>Список использованной литературы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i="1" dirty="0"/>
              <a:t>Габриелян О.С</a:t>
            </a:r>
            <a:r>
              <a:rPr lang="ru-RU" dirty="0"/>
              <a:t>. Химия. Методическое пособие. </a:t>
            </a:r>
            <a:r>
              <a:rPr lang="ru-RU" dirty="0" smtClean="0"/>
              <a:t>11 </a:t>
            </a:r>
            <a:r>
              <a:rPr lang="ru-RU" dirty="0"/>
              <a:t>класс. – М.: Дрофа, </a:t>
            </a:r>
            <a:r>
              <a:rPr lang="ru-RU" dirty="0" smtClean="0"/>
              <a:t>2010.</a:t>
            </a:r>
            <a:endParaRPr lang="ru-RU" dirty="0"/>
          </a:p>
          <a:p>
            <a:r>
              <a:rPr lang="ru-RU" dirty="0" smtClean="0"/>
              <a:t>Сайты </a:t>
            </a:r>
            <a:r>
              <a:rPr lang="ru-RU" dirty="0"/>
              <a:t>интернета.</a:t>
            </a:r>
          </a:p>
        </p:txBody>
      </p:sp>
    </p:spTree>
    <p:extLst>
      <p:ext uri="{BB962C8B-B14F-4D97-AF65-F5344CB8AC3E}">
        <p14:creationId xmlns:p14="http://schemas.microsoft.com/office/powerpoint/2010/main" val="283805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7729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Содержание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0323212"/>
              </p:ext>
            </p:extLst>
          </p:nvPr>
        </p:nvGraphicFramePr>
        <p:xfrm>
          <a:off x="179388" y="908050"/>
          <a:ext cx="8785226" cy="5562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81044"/>
                <a:gridCol w="504182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  </a:t>
                      </a:r>
                      <a:r>
                        <a:rPr lang="ru-RU" dirty="0" smtClean="0">
                          <a:hlinkClick r:id="rId2" action="ppaction://hlinksldjump"/>
                        </a:rPr>
                        <a:t>Цели урока.</a:t>
                      </a: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1. </a:t>
                      </a:r>
                      <a:r>
                        <a:rPr lang="ru-RU" dirty="0" smtClean="0">
                          <a:hlinkClick r:id="rId3" action="ppaction://hlinksldjump"/>
                        </a:rPr>
                        <a:t>Физические свойства.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2. </a:t>
                      </a:r>
                      <a:r>
                        <a:rPr lang="ru-RU" dirty="0" smtClean="0">
                          <a:hlinkClick r:id="rId4" action="ppaction://hlinksldjump"/>
                        </a:rPr>
                        <a:t>Реакции</a:t>
                      </a:r>
                      <a:r>
                        <a:rPr lang="ru-RU" baseline="0" dirty="0" smtClean="0">
                          <a:hlinkClick r:id="rId4" action="ppaction://hlinksldjump"/>
                        </a:rPr>
                        <a:t> с водой.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3. </a:t>
                      </a:r>
                      <a:r>
                        <a:rPr lang="ru-RU" dirty="0" smtClean="0">
                          <a:hlinkClick r:id="rId5" action="ppaction://hlinksldjump"/>
                        </a:rPr>
                        <a:t>Оксиды.</a:t>
                      </a:r>
                      <a:r>
                        <a:rPr lang="ru-RU" baseline="0" dirty="0" smtClean="0">
                          <a:hlinkClick r:id="rId5" action="ppaction://hlinksldjump"/>
                        </a:rPr>
                        <a:t> Гидроксиды.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4. </a:t>
                      </a:r>
                      <a:r>
                        <a:rPr lang="ru-RU" dirty="0" smtClean="0">
                          <a:hlinkClick r:id="rId6" action="ppaction://hlinksldjump"/>
                        </a:rPr>
                        <a:t>Реакции с кислотами, солями, кислотными оксидами.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5. </a:t>
                      </a:r>
                      <a:r>
                        <a:rPr lang="ru-RU" dirty="0" err="1" smtClean="0"/>
                        <a:t>Межпредметные</a:t>
                      </a:r>
                      <a:r>
                        <a:rPr lang="ru-RU" dirty="0" smtClean="0"/>
                        <a:t> связи.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   5.1 </a:t>
                      </a:r>
                      <a:r>
                        <a:rPr lang="ru-RU" dirty="0" smtClean="0">
                          <a:hlinkClick r:id="rId7" action="ppaction://hlinksldjump"/>
                        </a:rPr>
                        <a:t>Электротехника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   5.2  </a:t>
                      </a:r>
                      <a:r>
                        <a:rPr lang="ru-RU" dirty="0" smtClean="0">
                          <a:hlinkClick r:id="rId8" action="ppaction://hlinksldjump"/>
                        </a:rPr>
                        <a:t>Физика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   5.3 </a:t>
                      </a:r>
                      <a:r>
                        <a:rPr lang="ru-RU" dirty="0" smtClean="0">
                          <a:hlinkClick r:id="rId9" action="ppaction://hlinksldjump"/>
                        </a:rPr>
                        <a:t>Биология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   5.4 </a:t>
                      </a:r>
                      <a:r>
                        <a:rPr lang="ru-RU" dirty="0" smtClean="0">
                          <a:hlinkClick r:id="rId10" action="ppaction://hlinksldjump"/>
                        </a:rPr>
                        <a:t>История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11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   5.5 </a:t>
                      </a:r>
                      <a:r>
                        <a:rPr lang="ru-RU" dirty="0" smtClean="0">
                          <a:hlinkClick r:id="rId11" action="ppaction://hlinksldjump"/>
                        </a:rPr>
                        <a:t>География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   5.6 </a:t>
                      </a:r>
                      <a:r>
                        <a:rPr lang="ru-RU" dirty="0" smtClean="0">
                          <a:hlinkClick r:id="rId12" action="ppaction://hlinksldjump"/>
                        </a:rPr>
                        <a:t>Сварка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13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   5.7 </a:t>
                      </a:r>
                      <a:r>
                        <a:rPr lang="ru-RU" dirty="0" smtClean="0">
                          <a:hlinkClick r:id="rId13" action="ppaction://hlinksldjump"/>
                        </a:rPr>
                        <a:t>Материаловедение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14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hlinkClick r:id="rId14" action="ppaction://hlinksldjump"/>
                        </a:rPr>
                        <a:t>Вывод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15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hlinkClick r:id="rId15" action="ppaction://hlinksldjump"/>
                        </a:rPr>
                        <a:t>Список использованной литературы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16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805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832688"/>
          </a:xfrm>
        </p:spPr>
        <p:txBody>
          <a:bodyPr>
            <a:normAutofit fontScale="92500" lnSpcReduction="20000"/>
          </a:bodyPr>
          <a:lstStyle/>
          <a:p>
            <a:pPr marL="137160" indent="0">
              <a:buNone/>
            </a:pPr>
            <a:r>
              <a:rPr lang="ru-RU" dirty="0" smtClean="0">
                <a:solidFill>
                  <a:srgbClr val="FF0000"/>
                </a:solidFill>
                <a:hlinkClick r:id="rId2" action="ppaction://hlinksldjump"/>
              </a:rPr>
              <a:t>Цель урока: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sz="2400" dirty="0" smtClean="0"/>
              <a:t>Познавательная: познакомить учащихся с физическими, химическими свойствами щелочных металлов, </a:t>
            </a:r>
            <a:r>
              <a:rPr lang="ru-RU" sz="2400" dirty="0"/>
              <a:t>областью </a:t>
            </a:r>
            <a:r>
              <a:rPr lang="ru-RU" sz="2400" dirty="0" smtClean="0"/>
              <a:t> применения их </a:t>
            </a:r>
            <a:r>
              <a:rPr lang="ru-RU" sz="2400" dirty="0"/>
              <a:t>и </a:t>
            </a:r>
            <a:r>
              <a:rPr lang="ru-RU" sz="2400" dirty="0" smtClean="0"/>
              <a:t>их соединений.</a:t>
            </a:r>
          </a:p>
          <a:p>
            <a:r>
              <a:rPr lang="ru-RU" sz="2400" dirty="0" smtClean="0"/>
              <a:t>Развивающая: продолжать формировать умение сопоставлять, делать выводы, развивать коммуникативные </a:t>
            </a:r>
            <a:r>
              <a:rPr lang="ru-RU" sz="2400" dirty="0" smtClean="0"/>
              <a:t>качества.</a:t>
            </a:r>
            <a:endParaRPr lang="ru-RU" sz="2400" dirty="0" smtClean="0"/>
          </a:p>
          <a:p>
            <a:r>
              <a:rPr lang="ru-RU" sz="2400" dirty="0" smtClean="0"/>
              <a:t>Воспитательная: продолжать формирование интереса к предмету.</a:t>
            </a:r>
          </a:p>
          <a:p>
            <a:pPr marL="137160" indent="0">
              <a:buNone/>
            </a:pPr>
            <a:r>
              <a:rPr lang="ru-RU" sz="2400" dirty="0" smtClean="0">
                <a:solidFill>
                  <a:srgbClr val="FF0000"/>
                </a:solidFill>
              </a:rPr>
              <a:t>Методическая цель:</a:t>
            </a:r>
          </a:p>
          <a:p>
            <a:r>
              <a:rPr lang="ru-RU" sz="2400" dirty="0" smtClean="0"/>
              <a:t>Показать использование на уроке </a:t>
            </a:r>
            <a:r>
              <a:rPr lang="ru-RU" sz="2400" dirty="0" err="1" smtClean="0"/>
              <a:t>межпредметных</a:t>
            </a:r>
            <a:r>
              <a:rPr lang="ru-RU" sz="2400" dirty="0" smtClean="0"/>
              <a:t> связей, </a:t>
            </a:r>
            <a:r>
              <a:rPr lang="ru-RU" sz="2400" dirty="0" err="1" smtClean="0"/>
              <a:t>профнаправленности</a:t>
            </a:r>
            <a:r>
              <a:rPr lang="ru-RU" sz="2400" dirty="0" smtClean="0"/>
              <a:t>, дополнительного материала с целью привития любви к предмету.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Оснащение: </a:t>
            </a:r>
          </a:p>
          <a:p>
            <a:r>
              <a:rPr lang="ru-RU" sz="2400" dirty="0" smtClean="0"/>
              <a:t>Компьютер </a:t>
            </a:r>
            <a:r>
              <a:rPr lang="ru-RU" sz="2400" dirty="0"/>
              <a:t>,мультимедиа проектор ,презентации ,образцы щелочных металлов и их </a:t>
            </a:r>
            <a:r>
              <a:rPr lang="ru-RU" sz="2400" dirty="0" smtClean="0"/>
              <a:t>соединений, </a:t>
            </a:r>
            <a:r>
              <a:rPr lang="ru-RU" sz="2400" dirty="0"/>
              <a:t>периодическая таблица, ряд напряжений металлов.</a:t>
            </a:r>
          </a:p>
          <a:p>
            <a:pPr marL="137160" indent="0">
              <a:buNone/>
            </a:pPr>
            <a:r>
              <a:rPr lang="ru-RU" sz="2400" dirty="0" smtClean="0">
                <a:solidFill>
                  <a:srgbClr val="FF0000"/>
                </a:solidFill>
              </a:rPr>
              <a:t>Метод ведения урока:</a:t>
            </a:r>
          </a:p>
          <a:p>
            <a:r>
              <a:rPr lang="ru-RU" sz="2400" dirty="0" smtClean="0"/>
              <a:t>Урок-лекция с элементами беседы.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83805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490"/>
            <a:ext cx="8229600" cy="724942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hlinkClick r:id="rId2" action="ppaction://hlinksldjump"/>
              </a:rPr>
              <a:t>Физические</a:t>
            </a:r>
            <a:r>
              <a:rPr lang="ru-RU" dirty="0" smtClean="0">
                <a:hlinkClick r:id="rId2" action="ppaction://hlinksldjump"/>
              </a:rPr>
              <a:t> свойства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980728"/>
            <a:ext cx="8229600" cy="4167433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sz="2600" dirty="0"/>
              <a:t>Все металлы этой подгруппы имеют серебристо-белый цвет (кроме серебристо-жёлтого цезия), они очень мягкие, их можно резать скальпелем</a:t>
            </a:r>
            <a:r>
              <a:rPr lang="ru-RU" sz="2600" dirty="0" smtClean="0"/>
              <a:t>..</a:t>
            </a:r>
          </a:p>
          <a:p>
            <a:pPr algn="just"/>
            <a:r>
              <a:rPr lang="ru-RU" sz="2600" dirty="0"/>
              <a:t>Щелочные металлы — чрезвычайно легкие металлы. Калий и натрий легче воды; литий плавает в керосине; литий самый легкий среди всех твердых при обычной температуре элементов. Точки плавления и кипения щелочных металлов лежат очень низко</a:t>
            </a:r>
            <a:r>
              <a:rPr lang="ru-RU" sz="2600" dirty="0" smtClean="0"/>
              <a:t>.</a:t>
            </a:r>
          </a:p>
          <a:p>
            <a:pPr algn="just"/>
            <a:r>
              <a:rPr lang="ru-RU" sz="2600" dirty="0"/>
              <a:t>Щелочные металлы обладают высокой электропроводностью. При 0 °С удельная электропроводность лития в 10,9 раза, натрия в 22 раза, калия в 15 раз, рубидия в 8 раз и цезия в 5,2 раза больше электропроводности ртути</a:t>
            </a:r>
            <a:endParaRPr lang="ru-RU" sz="2600" dirty="0" smtClean="0"/>
          </a:p>
          <a:p>
            <a:endParaRPr lang="ru-RU" dirty="0"/>
          </a:p>
        </p:txBody>
      </p:sp>
      <p:pic>
        <p:nvPicPr>
          <p:cNvPr id="1026" name="Picture 2" descr="C:\Users\Jagodka\Desktop\щ\таблиц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5791" y="5085184"/>
            <a:ext cx="3638550" cy="1618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805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6612" y="116632"/>
            <a:ext cx="8229600" cy="706090"/>
          </a:xfrm>
          <a:solidFill>
            <a:schemeClr val="tx2">
              <a:lumMod val="40000"/>
              <a:lumOff val="60000"/>
            </a:schemeClr>
          </a:solidFill>
        </p:spPr>
        <p:txBody>
          <a:bodyPr vert="horz" anchor="ctr">
            <a:normAutofit fontScale="9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dirty="0" smtClean="0">
                <a:solidFill>
                  <a:srgbClr val="C00000"/>
                </a:solidFill>
                <a:hlinkClick r:id="rId4" action="ppaction://hlinksldjump"/>
              </a:rPr>
              <a:t>Реакции </a:t>
            </a:r>
            <a:r>
              <a:rPr lang="ru-RU" dirty="0">
                <a:solidFill>
                  <a:srgbClr val="C00000"/>
                </a:solidFill>
                <a:hlinkClick r:id="rId4" action="ppaction://hlinksldjump"/>
              </a:rPr>
              <a:t>с водой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19256" cy="3124944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Взаимодействие с водой. Важное свойство щелочных металлов — их высокая активность по отношению к воде. Наиболее спокойно (без взрыва) реагирует с водой </a:t>
            </a:r>
            <a:r>
              <a:rPr lang="ru-RU" dirty="0" smtClean="0"/>
              <a:t>литий:</a:t>
            </a:r>
          </a:p>
          <a:p>
            <a:pPr marL="137160" indent="0" algn="ctr">
              <a:buNone/>
            </a:pPr>
            <a:r>
              <a:rPr lang="ru-RU" dirty="0" smtClean="0"/>
              <a:t>2</a:t>
            </a:r>
            <a:r>
              <a:rPr lang="en-US" dirty="0" smtClean="0"/>
              <a:t>Li</a:t>
            </a:r>
            <a:r>
              <a:rPr lang="ru-RU" dirty="0" smtClean="0"/>
              <a:t> </a:t>
            </a:r>
            <a:r>
              <a:rPr lang="ru-RU" dirty="0"/>
              <a:t>+ </a:t>
            </a:r>
            <a:r>
              <a:rPr lang="en-US" dirty="0"/>
              <a:t>2H</a:t>
            </a:r>
            <a:r>
              <a:rPr lang="en-US" baseline="-25000" dirty="0"/>
              <a:t>2</a:t>
            </a:r>
            <a:r>
              <a:rPr lang="en-US" dirty="0"/>
              <a:t>O = </a:t>
            </a:r>
            <a:r>
              <a:rPr lang="en-US" dirty="0" smtClean="0"/>
              <a:t>2LiOH </a:t>
            </a:r>
            <a:r>
              <a:rPr lang="en-US" dirty="0"/>
              <a:t>+ H</a:t>
            </a:r>
            <a:r>
              <a:rPr lang="en-US" baseline="-25000" dirty="0"/>
              <a:t>2</a:t>
            </a:r>
          </a:p>
          <a:p>
            <a:r>
              <a:rPr lang="ru-RU" dirty="0" smtClean="0"/>
              <a:t>При </a:t>
            </a:r>
            <a:r>
              <a:rPr lang="ru-RU" dirty="0"/>
              <a:t>проведении аналогичной реакции натрий горит жёлтым пламенем и происходит небольшой взрыв. Калий ещё более активен: в этом случае взрыв гораздо сильнее, а пламя окрашено в фиолетовый </a:t>
            </a:r>
            <a:r>
              <a:rPr lang="ru-RU" dirty="0" smtClean="0"/>
              <a:t>цвет:</a:t>
            </a:r>
          </a:p>
          <a:p>
            <a:pPr marL="137160" indent="0" algn="ctr">
              <a:buNone/>
            </a:pPr>
            <a:r>
              <a:rPr lang="en-US" dirty="0"/>
              <a:t>2K +   2H</a:t>
            </a:r>
            <a:r>
              <a:rPr lang="en-US" baseline="-25000" dirty="0"/>
              <a:t>2</a:t>
            </a:r>
            <a:r>
              <a:rPr lang="en-US" dirty="0"/>
              <a:t>O = 2KOH + H</a:t>
            </a:r>
            <a:r>
              <a:rPr lang="en-US" baseline="-25000" dirty="0"/>
              <a:t>2</a:t>
            </a:r>
          </a:p>
          <a:p>
            <a:pPr marL="137160" indent="0">
              <a:buNone/>
            </a:pPr>
            <a:endParaRPr lang="ru-RU" dirty="0"/>
          </a:p>
        </p:txBody>
      </p:sp>
      <p:pic>
        <p:nvPicPr>
          <p:cNvPr id="5" name="Реакция калия с водой.3gp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057412" y="4293096"/>
            <a:ext cx="3048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055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76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34035"/>
          </a:xfrm>
          <a:solidFill>
            <a:schemeClr val="tx2">
              <a:lumMod val="40000"/>
              <a:lumOff val="60000"/>
            </a:schemeClr>
          </a:solidFill>
        </p:spPr>
        <p:txBody>
          <a:bodyPr vert="horz" anchor="ctr">
            <a:normAutofit fontScale="9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dirty="0">
                <a:solidFill>
                  <a:srgbClr val="C00000"/>
                </a:solidFill>
                <a:hlinkClick r:id="rId2" action="ppaction://hlinksldjump"/>
              </a:rPr>
              <a:t>Оксиды. </a:t>
            </a:r>
            <a:r>
              <a:rPr lang="ru-RU" dirty="0" smtClean="0">
                <a:solidFill>
                  <a:srgbClr val="C00000"/>
                </a:solidFill>
                <a:hlinkClick r:id="rId2" action="ppaction://hlinksldjump"/>
              </a:rPr>
              <a:t>Гидроксиды.</a:t>
            </a:r>
            <a:endParaRPr lang="ru-RU" dirty="0">
              <a:solidFill>
                <a:srgbClr val="C00000"/>
              </a:solidFill>
              <a:hlinkClick r:id="rId2" action="ppaction://hlinksldjump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/>
              <a:t>Оксиды щелочных металлов – соединения их с О вида Ме</a:t>
            </a:r>
            <a:r>
              <a:rPr lang="ru-RU" baseline="-25000" dirty="0"/>
              <a:t>2</a:t>
            </a:r>
            <a:r>
              <a:rPr lang="ru-RU" dirty="0"/>
              <a:t>О</a:t>
            </a:r>
            <a:r>
              <a:rPr lang="ru-RU" dirty="0" smtClean="0"/>
              <a:t>: 2</a:t>
            </a:r>
            <a:r>
              <a:rPr lang="en-US" dirty="0" smtClean="0"/>
              <a:t>Li</a:t>
            </a:r>
            <a:r>
              <a:rPr lang="ru-RU" baseline="-25000" dirty="0" smtClean="0"/>
              <a:t>2</a:t>
            </a:r>
            <a:r>
              <a:rPr lang="ru-RU" dirty="0" smtClean="0"/>
              <a:t>О, </a:t>
            </a:r>
            <a:r>
              <a:rPr lang="en-US" dirty="0" smtClean="0"/>
              <a:t>Na</a:t>
            </a:r>
            <a:r>
              <a:rPr lang="ru-RU" baseline="-25000" dirty="0" smtClean="0"/>
              <a:t>2</a:t>
            </a:r>
            <a:r>
              <a:rPr lang="ru-RU" dirty="0" smtClean="0"/>
              <a:t>О</a:t>
            </a:r>
            <a:r>
              <a:rPr lang="ru-RU" baseline="-25000" dirty="0" smtClean="0"/>
              <a:t>2</a:t>
            </a:r>
            <a:r>
              <a:rPr lang="ru-RU" dirty="0" smtClean="0"/>
              <a:t>.</a:t>
            </a:r>
          </a:p>
          <a:p>
            <a:pPr algn="just"/>
            <a:r>
              <a:rPr lang="ru-RU" dirty="0" smtClean="0"/>
              <a:t>Гидроксиды </a:t>
            </a:r>
            <a:r>
              <a:rPr lang="ru-RU" dirty="0"/>
              <a:t>щелочных металлов, кроме </a:t>
            </a:r>
            <a:r>
              <a:rPr lang="en-US" dirty="0"/>
              <a:t>Li</a:t>
            </a:r>
            <a:r>
              <a:rPr lang="ru-RU" dirty="0"/>
              <a:t>, термостойки и не разрушаются от температуры</a:t>
            </a:r>
            <a:r>
              <a:rPr lang="ru-RU" dirty="0" smtClean="0"/>
              <a:t>.</a:t>
            </a:r>
          </a:p>
          <a:p>
            <a:pPr algn="just"/>
            <a:r>
              <a:rPr lang="ru-RU" dirty="0"/>
              <a:t>Для получения гидроксидов щелочных металлов в основном используют электролитические методы. </a:t>
            </a:r>
            <a:endParaRPr lang="ru-RU" dirty="0" smtClean="0"/>
          </a:p>
          <a:p>
            <a:pPr algn="just">
              <a:defRPr/>
            </a:pPr>
            <a:r>
              <a:rPr lang="ru-RU" dirty="0"/>
              <a:t>Обратная реакция: </a:t>
            </a:r>
            <a:r>
              <a:rPr lang="ru-RU" dirty="0" err="1"/>
              <a:t>оксид+вода</a:t>
            </a:r>
            <a:r>
              <a:rPr lang="ru-RU" dirty="0"/>
              <a:t>=гидроксид</a:t>
            </a:r>
          </a:p>
          <a:p>
            <a:pPr algn="ctr">
              <a:buNone/>
              <a:defRPr/>
            </a:pPr>
            <a:r>
              <a:rPr lang="en-US" dirty="0"/>
              <a:t>K</a:t>
            </a:r>
            <a:r>
              <a:rPr lang="en-US" baseline="-25000" dirty="0"/>
              <a:t>2</a:t>
            </a:r>
            <a:r>
              <a:rPr lang="en-US" dirty="0"/>
              <a:t>O + H</a:t>
            </a:r>
            <a:r>
              <a:rPr lang="en-US" baseline="-25000" dirty="0"/>
              <a:t>2</a:t>
            </a:r>
            <a:r>
              <a:rPr lang="en-US" dirty="0"/>
              <a:t>O= </a:t>
            </a:r>
            <a:r>
              <a:rPr lang="ru-RU" dirty="0"/>
              <a:t>2</a:t>
            </a:r>
            <a:r>
              <a:rPr lang="en-US" dirty="0"/>
              <a:t>KOH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805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 vert="horz" anchor="ctr">
            <a:normAutofit fontScale="9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dirty="0">
                <a:solidFill>
                  <a:srgbClr val="C00000"/>
                </a:solidFill>
                <a:hlinkClick r:id="rId2" action="ppaction://hlinksldjump"/>
              </a:rPr>
              <a:t>Реакции с кислотами, солями, кислотными оксидами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199" y="1600200"/>
            <a:ext cx="8686799" cy="470916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С кислотами: </a:t>
            </a:r>
            <a:endParaRPr lang="en-US" dirty="0" smtClean="0"/>
          </a:p>
          <a:p>
            <a:pPr marL="137160" indent="0" algn="ctr">
              <a:buNone/>
            </a:pPr>
            <a:r>
              <a:rPr lang="en-US" dirty="0"/>
              <a:t> 2LiOH+ H</a:t>
            </a:r>
            <a:r>
              <a:rPr lang="en-US" baseline="-25000" dirty="0"/>
              <a:t>2</a:t>
            </a:r>
            <a:r>
              <a:rPr lang="en-US" dirty="0"/>
              <a:t>SO</a:t>
            </a:r>
            <a:r>
              <a:rPr lang="en-US" baseline="-25000" dirty="0"/>
              <a:t>4</a:t>
            </a:r>
            <a:r>
              <a:rPr lang="en-US" dirty="0"/>
              <a:t> = Li</a:t>
            </a:r>
            <a:r>
              <a:rPr lang="en-US" baseline="-25000" dirty="0"/>
              <a:t>2</a:t>
            </a:r>
            <a:r>
              <a:rPr lang="en-US" dirty="0"/>
              <a:t>SO</a:t>
            </a:r>
            <a:r>
              <a:rPr lang="en-US" baseline="-25000" dirty="0"/>
              <a:t>4</a:t>
            </a:r>
            <a:r>
              <a:rPr lang="en-US" dirty="0"/>
              <a:t> + 2H</a:t>
            </a:r>
            <a:r>
              <a:rPr lang="en-US" baseline="-25000" dirty="0"/>
              <a:t>2</a:t>
            </a:r>
            <a:r>
              <a:rPr lang="en-US" dirty="0"/>
              <a:t>O</a:t>
            </a:r>
          </a:p>
          <a:p>
            <a:pPr marL="137160" indent="0">
              <a:buNone/>
            </a:pPr>
            <a:endParaRPr lang="ru-RU" dirty="0" smtClean="0"/>
          </a:p>
          <a:p>
            <a:pPr marL="137160" indent="0">
              <a:buNone/>
            </a:pPr>
            <a:endParaRPr lang="en-US" dirty="0" smtClean="0"/>
          </a:p>
          <a:p>
            <a:r>
              <a:rPr lang="ru-RU" dirty="0" smtClean="0"/>
              <a:t>С солями:</a:t>
            </a:r>
          </a:p>
          <a:p>
            <a:pPr marL="137160" indent="0" algn="ctr">
              <a:buNone/>
            </a:pPr>
            <a:r>
              <a:rPr lang="ru-RU" dirty="0"/>
              <a:t> 2</a:t>
            </a:r>
            <a:r>
              <a:rPr lang="en-US" dirty="0" err="1"/>
              <a:t>NaOH</a:t>
            </a:r>
            <a:r>
              <a:rPr lang="en-US" dirty="0"/>
              <a:t> + CuSO</a:t>
            </a:r>
            <a:r>
              <a:rPr lang="en-US" baseline="-25000" dirty="0"/>
              <a:t>4</a:t>
            </a:r>
            <a:r>
              <a:rPr lang="en-US" dirty="0"/>
              <a:t> </a:t>
            </a:r>
            <a:r>
              <a:rPr lang="ru-RU" dirty="0" smtClean="0"/>
              <a:t>=  </a:t>
            </a:r>
            <a:r>
              <a:rPr lang="en-US" dirty="0"/>
              <a:t>Cu(OH)</a:t>
            </a:r>
            <a:r>
              <a:rPr lang="en-US" baseline="-25000" dirty="0"/>
              <a:t>2</a:t>
            </a:r>
            <a:r>
              <a:rPr lang="en-US" dirty="0"/>
              <a:t> + </a:t>
            </a:r>
            <a:r>
              <a:rPr lang="en-US" dirty="0" smtClean="0"/>
              <a:t>Na</a:t>
            </a:r>
            <a:r>
              <a:rPr lang="en-US" baseline="-25000" dirty="0" smtClean="0"/>
              <a:t>2</a:t>
            </a:r>
            <a:r>
              <a:rPr lang="en-US" dirty="0" smtClean="0"/>
              <a:t>SO</a:t>
            </a:r>
            <a:r>
              <a:rPr lang="en-US" baseline="-25000" dirty="0" smtClean="0"/>
              <a:t>4</a:t>
            </a:r>
            <a:endParaRPr lang="ru-RU" baseline="-25000" dirty="0" smtClean="0"/>
          </a:p>
          <a:p>
            <a:pPr marL="137160" indent="0" algn="ctr">
              <a:buNone/>
            </a:pPr>
            <a:endParaRPr lang="ru-RU" baseline="-25000" dirty="0"/>
          </a:p>
          <a:p>
            <a:pPr marL="137160" indent="0" algn="ctr">
              <a:buNone/>
            </a:pPr>
            <a:endParaRPr lang="en-US" baseline="-25000" dirty="0"/>
          </a:p>
          <a:p>
            <a:pPr marL="137160" indent="0">
              <a:buNone/>
            </a:pPr>
            <a:endParaRPr lang="ru-RU" dirty="0" smtClean="0"/>
          </a:p>
          <a:p>
            <a:pPr marL="137160" indent="0">
              <a:buNone/>
            </a:pPr>
            <a:endParaRPr lang="en-US" dirty="0" smtClean="0"/>
          </a:p>
          <a:p>
            <a:r>
              <a:rPr lang="ru-RU" dirty="0" smtClean="0"/>
              <a:t>С кислотными оксидами:</a:t>
            </a:r>
          </a:p>
          <a:p>
            <a:pPr marL="137160" indent="0" algn="ctr">
              <a:buNone/>
            </a:pPr>
            <a:r>
              <a:rPr lang="ru-RU" dirty="0"/>
              <a:t> </a:t>
            </a:r>
            <a:r>
              <a:rPr lang="en-US" dirty="0"/>
              <a:t>2KOH + SiO</a:t>
            </a:r>
            <a:r>
              <a:rPr lang="en-US" baseline="-25000" dirty="0"/>
              <a:t>2</a:t>
            </a:r>
            <a:r>
              <a:rPr lang="en-US" dirty="0"/>
              <a:t> = K</a:t>
            </a:r>
            <a:r>
              <a:rPr lang="en-US" baseline="-25000" dirty="0"/>
              <a:t>2</a:t>
            </a:r>
            <a:r>
              <a:rPr lang="en-US" dirty="0"/>
              <a:t>SiO</a:t>
            </a:r>
            <a:r>
              <a:rPr lang="en-US" baseline="-25000" dirty="0"/>
              <a:t>3</a:t>
            </a:r>
            <a:r>
              <a:rPr lang="en-US" dirty="0"/>
              <a:t> + H</a:t>
            </a:r>
            <a:r>
              <a:rPr lang="en-US" baseline="-25000" dirty="0"/>
              <a:t>2</a:t>
            </a:r>
            <a:r>
              <a:rPr lang="en-US" dirty="0"/>
              <a:t>O</a:t>
            </a:r>
          </a:p>
          <a:p>
            <a:pPr marL="137160" indent="0">
              <a:buNone/>
            </a:pPr>
            <a:endParaRPr lang="ru-RU" dirty="0" smtClean="0"/>
          </a:p>
          <a:p>
            <a:pPr marL="137160" indent="0">
              <a:buNone/>
            </a:pPr>
            <a:r>
              <a:rPr lang="ru-RU" dirty="0"/>
              <a:t> </a:t>
            </a:r>
            <a:endParaRPr lang="en-US" dirty="0" smtClean="0"/>
          </a:p>
          <a:p>
            <a:endParaRPr lang="ru-RU" dirty="0" smtClean="0"/>
          </a:p>
          <a:p>
            <a:pPr marL="137160" indent="0"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3074" name="Picture 2" descr="C:\Users\Jagodka\Desktop\щ\2530479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916832"/>
            <a:ext cx="1691679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Jagodka\Desktop\щ\Sodium_sulfat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789040"/>
            <a:ext cx="1691679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Jagodka\Desktop\щ\metasilikat-natriy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373216"/>
            <a:ext cx="1691680" cy="1243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805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2155" y="0"/>
            <a:ext cx="5288721" cy="418058"/>
          </a:xfrm>
          <a:solidFill>
            <a:schemeClr val="tx2">
              <a:lumMod val="40000"/>
              <a:lumOff val="60000"/>
            </a:schemeClr>
          </a:solidFill>
        </p:spPr>
        <p:txBody>
          <a:bodyPr vert="horz" anchor="ctr">
            <a:normAutofit fontScale="9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dirty="0">
                <a:solidFill>
                  <a:srgbClr val="C00000"/>
                </a:solidFill>
                <a:hlinkClick r:id="rId2" action="ppaction://hlinksldjump"/>
              </a:rPr>
              <a:t>Электротехника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476672"/>
            <a:ext cx="8435280" cy="6264696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В качестве изолятора применяют электроизолирующие резины, которые получают в присутствие катализатора </a:t>
            </a:r>
            <a:r>
              <a:rPr lang="en-US" sz="2000" dirty="0" smtClean="0"/>
              <a:t>Na</a:t>
            </a:r>
            <a:r>
              <a:rPr lang="ru-RU" sz="2000" dirty="0" smtClean="0"/>
              <a:t>:</a:t>
            </a:r>
          </a:p>
          <a:p>
            <a:pPr marL="137160" indent="0">
              <a:buNone/>
            </a:pPr>
            <a:endParaRPr lang="ru-RU" sz="2000" dirty="0" smtClean="0"/>
          </a:p>
          <a:p>
            <a:pPr marL="137160" indent="0">
              <a:buNone/>
            </a:pPr>
            <a:endParaRPr lang="ru-RU" sz="2000" dirty="0" smtClean="0"/>
          </a:p>
          <a:p>
            <a:endParaRPr lang="ru-RU" sz="2000" dirty="0"/>
          </a:p>
          <a:p>
            <a:endParaRPr lang="ru-RU" sz="2000" dirty="0" smtClean="0"/>
          </a:p>
          <a:p>
            <a:r>
              <a:rPr lang="ru-RU" sz="2000" dirty="0" smtClean="0"/>
              <a:t>Используют в качестве теплоносителя в атомных реакторах</a:t>
            </a:r>
          </a:p>
          <a:p>
            <a:pPr marL="137160" indent="0">
              <a:buNone/>
            </a:pPr>
            <a:endParaRPr lang="ru-RU" sz="2000" dirty="0" smtClean="0"/>
          </a:p>
          <a:p>
            <a:pPr marL="137160" indent="0">
              <a:buNone/>
            </a:pPr>
            <a:endParaRPr lang="ru-RU" sz="2000" dirty="0" smtClean="0"/>
          </a:p>
          <a:p>
            <a:pPr marL="137160" indent="0">
              <a:buNone/>
            </a:pPr>
            <a:endParaRPr lang="ru-RU" sz="2000" dirty="0"/>
          </a:p>
          <a:p>
            <a:pPr marL="137160" indent="0">
              <a:buNone/>
            </a:pPr>
            <a:endParaRPr lang="ru-RU" sz="2000" dirty="0" smtClean="0"/>
          </a:p>
          <a:p>
            <a:pPr marL="137160" indent="0">
              <a:buNone/>
            </a:pPr>
            <a:endParaRPr lang="ru-RU" sz="2000" dirty="0" smtClean="0"/>
          </a:p>
          <a:p>
            <a:r>
              <a:rPr lang="ru-RU" sz="2000" dirty="0" smtClean="0"/>
              <a:t>Пары </a:t>
            </a:r>
            <a:r>
              <a:rPr lang="en-US" sz="2000" dirty="0" smtClean="0"/>
              <a:t>Na</a:t>
            </a:r>
            <a:r>
              <a:rPr lang="ru-RU" sz="2000" dirty="0" smtClean="0"/>
              <a:t>, </a:t>
            </a:r>
            <a:r>
              <a:rPr lang="en-US" sz="2000" dirty="0" err="1" smtClean="0"/>
              <a:t>Rb</a:t>
            </a:r>
            <a:r>
              <a:rPr lang="ru-RU" sz="2000" dirty="0" smtClean="0"/>
              <a:t>,</a:t>
            </a:r>
            <a:r>
              <a:rPr lang="en-US" sz="2000" dirty="0" smtClean="0"/>
              <a:t> Cs</a:t>
            </a:r>
            <a:r>
              <a:rPr lang="ru-RU" sz="2000" dirty="0" smtClean="0"/>
              <a:t> используются для заполнения газоразрядных ламп, фотоэлементов для телескопов, телевидения. </a:t>
            </a:r>
            <a:endParaRPr lang="ru-RU" sz="2000" dirty="0"/>
          </a:p>
        </p:txBody>
      </p:sp>
      <p:pic>
        <p:nvPicPr>
          <p:cNvPr id="1026" name="Picture 2" descr="C:\Users\Jagodka\Desktop\щ\3488_2c40d9a78bca9e3be0177f4d2a298f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722" y="1168274"/>
            <a:ext cx="2524124" cy="155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Jagodka\Desktop\щ\GteBLF1yrF4eA0vA76jY2sq7ipbaN6slU7Nx6RaTXBalU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5538169"/>
            <a:ext cx="991170" cy="991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Jagodka\Desktop\щ\b78e908ec6a30f64c3d047733820952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5359226"/>
            <a:ext cx="973257" cy="1349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Jagodka\Desktop\щ\1373710916_1732119444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068960"/>
            <a:ext cx="3567609" cy="1843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805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0"/>
            <a:ext cx="3673475" cy="634082"/>
          </a:xfrm>
          <a:solidFill>
            <a:schemeClr val="tx2">
              <a:lumMod val="40000"/>
              <a:lumOff val="60000"/>
            </a:schemeClr>
          </a:solidFill>
        </p:spPr>
        <p:txBody>
          <a:bodyPr vert="horz" anchor="ctr">
            <a:normAutofit fontScale="9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dirty="0">
                <a:solidFill>
                  <a:srgbClr val="C00000"/>
                </a:solidFill>
                <a:hlinkClick r:id="rId2" action="ppaction://hlinksldjump"/>
              </a:rPr>
              <a:t>Физика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92696"/>
            <a:ext cx="9144000" cy="5976664"/>
          </a:xfrm>
        </p:spPr>
        <p:txBody>
          <a:bodyPr/>
          <a:lstStyle/>
          <a:p>
            <a:r>
              <a:rPr lang="ru-RU" sz="2400" dirty="0" smtClean="0"/>
              <a:t>облако </a:t>
            </a:r>
            <a:r>
              <a:rPr lang="ru-RU" sz="2400" dirty="0"/>
              <a:t>паров </a:t>
            </a:r>
            <a:r>
              <a:rPr lang="ru-RU" sz="2400" dirty="0" smtClean="0"/>
              <a:t>натрия </a:t>
            </a:r>
            <a:r>
              <a:rPr lang="ru-RU" sz="2400" dirty="0" smtClean="0"/>
              <a:t>служит </a:t>
            </a:r>
            <a:r>
              <a:rPr lang="ru-RU" sz="2400" dirty="0"/>
              <a:t>для осуществления оптических наблюдений за полетом ракеты и определения параметров ее </a:t>
            </a:r>
            <a:r>
              <a:rPr lang="ru-RU" sz="2400" dirty="0" smtClean="0"/>
              <a:t>траектории.</a:t>
            </a:r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/>
          </a:p>
          <a:p>
            <a:r>
              <a:rPr lang="ru-RU" sz="2400" dirty="0" smtClean="0"/>
              <a:t>Ионный двигатель на космическом корабле работает с помощью щелочных металлов</a:t>
            </a:r>
          </a:p>
          <a:p>
            <a:pPr marL="137160" indent="0">
              <a:buNone/>
            </a:pPr>
            <a:endParaRPr lang="ru-RU" dirty="0"/>
          </a:p>
        </p:txBody>
      </p:sp>
      <p:pic>
        <p:nvPicPr>
          <p:cNvPr id="2050" name="Picture 2" descr="C:\Users\Jagodka\Desktop\щ\ares1_1252945545_fu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628800"/>
            <a:ext cx="2539901" cy="253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Jagodka\Desktop\щ\ne23678-94322-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653136"/>
            <a:ext cx="2595380" cy="1950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805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348</TotalTime>
  <Words>772</Words>
  <Application>Microsoft Office PowerPoint</Application>
  <PresentationFormat>Экран (4:3)</PresentationFormat>
  <Paragraphs>154</Paragraphs>
  <Slides>16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Апекс</vt:lpstr>
      <vt:lpstr>ОБЛАСТНОЕ ГОСУДАРСТВЕННОЕ БЮДЖЕТНОЕ ОБРАЗОВАТЕЛЬНОЕ УЧРЕЖДЕНИЕ НАЧАЛЬНОЕ ПРОФЕССИОНАЛЬНОЕ ОБРАЗОВАНИЕ ПРОФЕССИОНАЛЬНОЕ УЧИЛИЩЕ № 15 </vt:lpstr>
      <vt:lpstr>Содержание</vt:lpstr>
      <vt:lpstr>Презентация PowerPoint</vt:lpstr>
      <vt:lpstr>Физические свойства</vt:lpstr>
      <vt:lpstr>Реакции с водой</vt:lpstr>
      <vt:lpstr>Оксиды. Гидроксиды.</vt:lpstr>
      <vt:lpstr>Реакции с кислотами, солями, кислотными оксидами</vt:lpstr>
      <vt:lpstr>Электротехника</vt:lpstr>
      <vt:lpstr>Физика</vt:lpstr>
      <vt:lpstr>Биология </vt:lpstr>
      <vt:lpstr>История</vt:lpstr>
      <vt:lpstr>География</vt:lpstr>
      <vt:lpstr>Сварка</vt:lpstr>
      <vt:lpstr>Материаловедение</vt:lpstr>
      <vt:lpstr>Закрепление материала. Домашнее задание. Итог урока</vt:lpstr>
      <vt:lpstr>Список использованной литературы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ОБЛАСТНОЕ ГОСУДАРСТВЕННОЕ БЮДЖЕТНОЕ ОБРАЗОВАТЕЛЬНОЕ УЧРЕЖДЕНИЕ НАЧАЛЬНОЕ ПРОФЕССИОНАЛЬНОЕ ОБРАЗОВАНИЕ ПРОФЕССИОНАЛЬНОЕ УЧИЛИЩЕ № 15 </dc:title>
  <dc:creator>Jagodka</dc:creator>
  <cp:lastModifiedBy>айгульчонок</cp:lastModifiedBy>
  <cp:revision>41</cp:revision>
  <dcterms:created xsi:type="dcterms:W3CDTF">2014-03-22T16:48:51Z</dcterms:created>
  <dcterms:modified xsi:type="dcterms:W3CDTF">2014-03-26T15:18:41Z</dcterms:modified>
</cp:coreProperties>
</file>