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9" r:id="rId4"/>
    <p:sldId id="260" r:id="rId5"/>
    <p:sldId id="261" r:id="rId6"/>
    <p:sldId id="263" r:id="rId7"/>
    <p:sldId id="262" r:id="rId8"/>
    <p:sldId id="278" r:id="rId9"/>
    <p:sldId id="265" r:id="rId10"/>
    <p:sldId id="264" r:id="rId11"/>
    <p:sldId id="283" r:id="rId12"/>
    <p:sldId id="266" r:id="rId13"/>
    <p:sldId id="268" r:id="rId14"/>
    <p:sldId id="272" r:id="rId15"/>
    <p:sldId id="269" r:id="rId16"/>
    <p:sldId id="267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14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700" y="479424"/>
            <a:ext cx="7251700" cy="1122363"/>
          </a:xfrm>
          <a:noFill/>
          <a:ln>
            <a:noFill/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4"/>
          </a:effectRef>
          <a:fontRef idx="none"/>
        </p:style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550" y="1601787"/>
            <a:ext cx="6858000" cy="70326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>
              <a:buNone/>
              <a:defRPr sz="2400" b="1" cap="none" spc="0">
                <a:ln/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99C2-1E3A-4FD4-A777-909934D840E4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70072-B292-4483-9AA1-2984801BC6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C3B2-5B90-46A0-B0CA-B05FE0F1F504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216E6-56F7-43FF-BFD4-3DE707C01D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C5CF-6C35-464C-879C-FDA456B0017A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03352-1F32-4B6F-ACD8-C832F42657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725" y="198439"/>
            <a:ext cx="6940550" cy="904874"/>
          </a:xfr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725" y="1103313"/>
            <a:ext cx="6940550" cy="37084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52C6-D4F0-40B8-AE61-AAE7A9B8EA44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A8E52-E1EA-493C-B0AF-553D8CCA26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2D82-5889-4129-9F3E-FB19067457C0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F820A-2997-4DD0-8B33-605A4B2016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9773-D1E1-4706-A38F-7EC3B7F1753F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B05DD-5BF6-4C58-80A6-62B90B31ED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D63E7-BA78-4010-956B-E8EC76D6BFA1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2B793-5D83-4AA7-9C1E-78BCF53B32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C49C-8F70-4AB0-A98A-64EA79810611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04B66-C77E-4949-9A38-15A989DB1A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19E2F-D615-4C03-B265-025D5EC6218F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492A5-9543-49F6-8B13-B025851A7D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3491D-0793-4162-A09B-FF88C7D37F78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54315-A914-4183-AFA6-76403B741D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1786E-A02A-4AE9-82AA-821A2BE5E26A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77355-3FE7-4B24-B94D-C63DF44010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1EB5B7-CBA2-45ED-98C6-C81312D67457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98CF7C2-C91C-4EFB-8253-C4E262B78A1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290" y="307975"/>
            <a:ext cx="6504709" cy="300326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баллады В.А. Жуковского  «Светлана»</a:t>
            </a:r>
            <a:endParaRPr lang="ru-RU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2182" y="3713017"/>
            <a:ext cx="4398817" cy="1177637"/>
          </a:xfrm>
        </p:spPr>
        <p:txBody>
          <a:bodyPr rtlCol="0">
            <a:normAutofit fontScale="62500" lnSpcReduction="20000"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Шапошникова Лариса Борисовна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русского языка и литературы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МКОУ « Средняя школа с углубленным изучением отдельных  предметов г. Жирновска»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82" y="1"/>
            <a:ext cx="7808767" cy="1482436"/>
          </a:xfrm>
        </p:spPr>
        <p:txBody>
          <a:bodyPr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Пространственный образ в балладах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8318x18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9745" y="1814947"/>
            <a:ext cx="1731819" cy="205047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15345" y="1537856"/>
            <a:ext cx="3089564" cy="872836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30435" y="2743200"/>
            <a:ext cx="1787238" cy="83127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жизнь</a:t>
            </a:r>
            <a:endParaRPr lang="ru-RU" sz="3200" dirty="0"/>
          </a:p>
        </p:txBody>
      </p:sp>
      <p:sp>
        <p:nvSpPr>
          <p:cNvPr id="7" name="Овал 6"/>
          <p:cNvSpPr/>
          <p:nvPr/>
        </p:nvSpPr>
        <p:spPr>
          <a:xfrm>
            <a:off x="6234546" y="3879273"/>
            <a:ext cx="1801090" cy="70658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смерть</a:t>
            </a:r>
            <a:endParaRPr lang="ru-RU" sz="2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5472546" y="2299855"/>
            <a:ext cx="775855" cy="3602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>
            <a:off x="6359236" y="3366655"/>
            <a:ext cx="775855" cy="5126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1" y="1"/>
            <a:ext cx="7602140" cy="1108363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Степь, покрытая снегом ; вьюга, метель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28255" y="651164"/>
            <a:ext cx="3657599" cy="17179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Белое покрывало , белое полотно , саван, под которым лежит мертвец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29150" y="817418"/>
            <a:ext cx="3572741" cy="108065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демонических сил, злых мертвецов, бесов и ведьм</a:t>
            </a:r>
            <a:endParaRPr lang="ru-RU" dirty="0"/>
          </a:p>
        </p:txBody>
      </p:sp>
      <p:pic>
        <p:nvPicPr>
          <p:cNvPr id="10" name="Содержимое 7" descr="Mongolskie-stepi-Altay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24544" y="2590800"/>
            <a:ext cx="1136073" cy="1482438"/>
          </a:xfrm>
        </p:spPr>
      </p:pic>
      <p:pic>
        <p:nvPicPr>
          <p:cNvPr id="11" name="Содержимое 4" descr="13386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436" y="2687783"/>
            <a:ext cx="1856509" cy="146858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3-208x3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4436" y="1565565"/>
            <a:ext cx="1731819" cy="218901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782" y="471055"/>
            <a:ext cx="4336473" cy="47244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со смирением и робостью молит  о счастье.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награду Бог спасает Светлану: во сне она видит , как к ней прилетел посланный Богом « белоснежный голубок», светлый дух, который защитил ее от мертвеца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4" y="207818"/>
            <a:ext cx="7739495" cy="928256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Пространственный образ в « Светлане»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2583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0073" y="2105891"/>
            <a:ext cx="1302327" cy="185650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29150" y="1039091"/>
            <a:ext cx="3886200" cy="5137872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дорога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44291" y="2064327"/>
            <a:ext cx="2382982" cy="130232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тревожной пугающей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5721928" y="3754582"/>
            <a:ext cx="2466108" cy="130232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Новой счастливой радостной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5694218" y="1620981"/>
            <a:ext cx="1510146" cy="387927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39346" y="3255818"/>
            <a:ext cx="942109" cy="45720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7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207819"/>
            <a:ext cx="2258292" cy="188421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66110" y="2202873"/>
            <a:ext cx="6303818" cy="4378036"/>
          </a:xfrm>
        </p:spPr>
        <p:txBody>
          <a:bodyPr/>
          <a:lstStyle/>
          <a:p>
            <a:pPr lvl="1">
              <a:lnSpc>
                <a:spcPct val="100000"/>
              </a:lnSpc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друг нам в жизни сей</a:t>
            </a:r>
          </a:p>
          <a:p>
            <a:pPr lvl="1">
              <a:lnSpc>
                <a:spcPct val="100000"/>
              </a:lnSpc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Вера в провиденье.</a:t>
            </a:r>
          </a:p>
          <a:p>
            <a:pPr lvl="1">
              <a:lnSpc>
                <a:spcPct val="100000"/>
              </a:lnSpc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 зиждителя закон:</a:t>
            </a:r>
          </a:p>
          <a:p>
            <a:pPr lvl="1">
              <a:lnSpc>
                <a:spcPct val="100000"/>
              </a:lnSpc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несчастье –</a:t>
            </a:r>
          </a:p>
          <a:p>
            <a:pPr lvl="1">
              <a:lnSpc>
                <a:spcPct val="100000"/>
              </a:lnSpc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лживый сон;</a:t>
            </a:r>
          </a:p>
          <a:p>
            <a:pPr lvl="1">
              <a:lnSpc>
                <a:spcPct val="100000"/>
              </a:lnSpc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Счастье – пробужденье.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37855" y="0"/>
            <a:ext cx="6504420" cy="775855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Поразмышляем о прочитанном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86691" y="706582"/>
            <a:ext cx="7509164" cy="4378036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романтические образы-символы встречаются в балладе?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почему героиней своей баллады В.А.Жуковский выбрал девушку-крестьянку?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Какими качествами национального характера русской женщины восхищается поэт?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почему для передачи сокровенных движений души В.А.Жуковский       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выбрал сон?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76400" y="0"/>
            <a:ext cx="6838950" cy="80356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Новаторства поэта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d4d6f9e4b2d1c6a7d9fa9e482smr-655x4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61309" y="1440873"/>
            <a:ext cx="1607127" cy="2022763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837710" y="762000"/>
            <a:ext cx="4558146" cy="54149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Нарушает фантастические чары и меняет художественное время и пространство.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Понял характер человека:  личность- неотрывная часть народа, а народ- совокупность личностей.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Показал национальный тип русской девушки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01725" y="198439"/>
            <a:ext cx="6940550" cy="660543"/>
          </a:xfrm>
        </p:spPr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87235" y="900545"/>
            <a:ext cx="6255039" cy="391116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балладу Жуковского  «Людмила».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 баллады  «Людмила»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«Светлана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свои выводы в сочинении на тему « Две романтические баллады В.А.Жуковского»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8909" y="1565563"/>
            <a:ext cx="6033366" cy="324614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Проанализировать балладу В.А.Жуковского  «Светлана»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выделить новаторство Жуковского в области жанра баллады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5127" y="290945"/>
            <a:ext cx="7772401" cy="433647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Баллада</a:t>
            </a:r>
            <a:r>
              <a:rPr lang="ru-RU" dirty="0" smtClean="0"/>
              <a:t> 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небольшое стихотворное произведение исторического, мифического и героического содержания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219200" y="2978727"/>
            <a:ext cx="3352800" cy="27709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932218" y="2978727"/>
            <a:ext cx="3048000" cy="27709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676400" y="3659189"/>
            <a:ext cx="3172691" cy="2612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725" y="198438"/>
            <a:ext cx="6940550" cy="167192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Баллада « Светлана» В.А.Жуковского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Novoskoltsev-Aleksandr-Nikonorovich-Svetlana-650x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2691" y="2230581"/>
            <a:ext cx="1607127" cy="2008909"/>
          </a:xfrm>
        </p:spPr>
      </p:pic>
      <p:sp>
        <p:nvSpPr>
          <p:cNvPr id="4" name="Прямоугольник 3"/>
          <p:cNvSpPr/>
          <p:nvPr/>
        </p:nvSpPr>
        <p:spPr>
          <a:xfrm>
            <a:off x="6373091" y="2563091"/>
            <a:ext cx="228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 баллады Бюргера  «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Ленора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RAE-3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68436" y="637309"/>
            <a:ext cx="2105891" cy="174567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022764" y="2563091"/>
            <a:ext cx="6428510" cy="314498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Баллада «Светлана» посвящена племяннице В.А Жуковского Александре Андреевне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Воейковой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урождённой Протасовой,   и преподнесена автором  в качестве свадебного подарка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6255"/>
            <a:ext cx="7886700" cy="858981"/>
          </a:xfrm>
        </p:spPr>
        <p:txBody>
          <a:bodyPr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поверья  :  гадание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Содержимое 12" descr="170f581d2372727ea00895d9cf7f26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93817" y="2036618"/>
            <a:ext cx="1676401" cy="2092037"/>
          </a:xfrm>
        </p:spPr>
      </p:pic>
      <p:pic>
        <p:nvPicPr>
          <p:cNvPr id="14" name="Содержимое 13" descr="i (8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64728" y="2092037"/>
            <a:ext cx="1593272" cy="203661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47855" y="365125"/>
            <a:ext cx="2798618" cy="13255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  ожидания суженого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153892" y="1828799"/>
            <a:ext cx="3144982" cy="43481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погружена в раздумья о женихе, от которого « вести нет», и томится в  разлуке с ним.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Содержимое 15" descr="ycilBooXw_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9236" y="1288472"/>
            <a:ext cx="1898073" cy="25492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6" y="1"/>
            <a:ext cx="7517823" cy="1011381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национального характера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898073" y="845128"/>
            <a:ext cx="3657600" cy="5331836"/>
          </a:xfrm>
        </p:spPr>
        <p:txBody>
          <a:bodyPr/>
          <a:lstStyle/>
          <a:p>
            <a:r>
              <a:rPr lang="ru-RU" dirty="0" smtClean="0"/>
              <a:t>Молчалива</a:t>
            </a:r>
          </a:p>
          <a:p>
            <a:r>
              <a:rPr lang="ru-RU" dirty="0" smtClean="0"/>
              <a:t>Грустна</a:t>
            </a:r>
          </a:p>
          <a:p>
            <a:r>
              <a:rPr lang="ru-RU" dirty="0" smtClean="0"/>
              <a:t>Ждет своего суженого</a:t>
            </a:r>
          </a:p>
          <a:p>
            <a:r>
              <a:rPr lang="ru-RU" dirty="0" smtClean="0"/>
              <a:t>Просит ангела-хранителя утолить ее печаль</a:t>
            </a:r>
          </a:p>
          <a:p>
            <a:r>
              <a:rPr lang="ru-RU" dirty="0" smtClean="0"/>
              <a:t>Пытается заглянуть в будущее</a:t>
            </a:r>
            <a:endParaRPr lang="ru-RU" dirty="0"/>
          </a:p>
        </p:txBody>
      </p:sp>
      <p:pic>
        <p:nvPicPr>
          <p:cNvPr id="8" name="Содержимое 3" descr="5038035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8802" y="1731818"/>
            <a:ext cx="2092034" cy="231370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13709" y="1759527"/>
            <a:ext cx="2327564" cy="249381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день</a:t>
            </a:r>
            <a:endParaRPr lang="ru-RU" sz="4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44837" y="1773382"/>
            <a:ext cx="2313708" cy="241069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Ночь</a:t>
            </a:r>
          </a:p>
          <a:p>
            <a:pPr algn="ctr"/>
            <a:r>
              <a:rPr lang="ru-RU" sz="3200" dirty="0" smtClean="0"/>
              <a:t>Луна</a:t>
            </a:r>
          </a:p>
          <a:p>
            <a:pPr algn="ctr"/>
            <a:r>
              <a:rPr lang="ru-RU" sz="3200" dirty="0" smtClean="0"/>
              <a:t>Сумрак</a:t>
            </a:r>
          </a:p>
          <a:p>
            <a:pPr algn="ctr"/>
            <a:r>
              <a:rPr lang="ru-RU" sz="3200" dirty="0" smtClean="0"/>
              <a:t>туман</a:t>
            </a:r>
            <a:endParaRPr lang="ru-RU" sz="3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992583" y="1122218"/>
            <a:ext cx="1288473" cy="554182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15345" y="1108364"/>
            <a:ext cx="1343891" cy="58189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hablon3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40861D8-65F1-49E8-895E-38D0465CDAE0}" vid="{A9F4279F-7CFA-4EE6-8D9D-8C5BD3B474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shablon37</Template>
  <TotalTime>602</TotalTime>
  <Words>361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shablon37</vt:lpstr>
      <vt:lpstr>Анализ баллады В.А. Жуковского  «Светлана»</vt:lpstr>
      <vt:lpstr>Цель:</vt:lpstr>
      <vt:lpstr>Баллада – это небольшое стихотворное произведение исторического, мифического и героического содержания</vt:lpstr>
      <vt:lpstr>Баллада « Светлана» В.А.Жуковского </vt:lpstr>
      <vt:lpstr>Слайд 5</vt:lpstr>
      <vt:lpstr>Народные поверья  :  гадание</vt:lpstr>
      <vt:lpstr>Мотив  ожидания суженого</vt:lpstr>
      <vt:lpstr>Черты национального характера </vt:lpstr>
      <vt:lpstr>Время</vt:lpstr>
      <vt:lpstr>Пространственный образ в балладах</vt:lpstr>
      <vt:lpstr>Степь, покрытая снегом ; вьюга, метель</vt:lpstr>
      <vt:lpstr>Слайд 12</vt:lpstr>
      <vt:lpstr>Пространственный образ в « Светлане»</vt:lpstr>
      <vt:lpstr>Слайд 14</vt:lpstr>
      <vt:lpstr>Поразмышляем о прочитанном</vt:lpstr>
      <vt:lpstr>Новаторства поэта</vt:lpstr>
      <vt:lpstr>Домашнее задание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баллады В.А. Жуковского  «Светлана»</dc:title>
  <dc:creator>Comp</dc:creator>
  <cp:lastModifiedBy>Comp</cp:lastModifiedBy>
  <cp:revision>63</cp:revision>
  <dcterms:created xsi:type="dcterms:W3CDTF">2015-10-18T13:21:46Z</dcterms:created>
  <dcterms:modified xsi:type="dcterms:W3CDTF">2015-10-25T13:41:40Z</dcterms:modified>
</cp:coreProperties>
</file>