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00" r:id="rId3"/>
    <p:sldId id="257" r:id="rId4"/>
    <p:sldId id="262" r:id="rId5"/>
    <p:sldId id="269" r:id="rId6"/>
    <p:sldId id="273" r:id="rId7"/>
    <p:sldId id="275" r:id="rId8"/>
    <p:sldId id="271" r:id="rId9"/>
    <p:sldId id="276" r:id="rId10"/>
    <p:sldId id="280" r:id="rId11"/>
    <p:sldId id="282" r:id="rId12"/>
    <p:sldId id="281" r:id="rId13"/>
    <p:sldId id="268" r:id="rId14"/>
    <p:sldId id="283" r:id="rId15"/>
    <p:sldId id="288" r:id="rId16"/>
    <p:sldId id="277" r:id="rId17"/>
    <p:sldId id="293" r:id="rId18"/>
    <p:sldId id="294" r:id="rId19"/>
    <p:sldId id="289" r:id="rId20"/>
    <p:sldId id="295" r:id="rId21"/>
    <p:sldId id="284" r:id="rId22"/>
    <p:sldId id="297" r:id="rId23"/>
    <p:sldId id="299" r:id="rId24"/>
    <p:sldId id="261" r:id="rId25"/>
    <p:sldId id="301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8EAD3-3733-4767-A8BC-795D82F6C0A9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D2A56-D31A-441E-8381-F8D934EAD2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468AA-F554-4AC6-97B5-A0ED1B166C0A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02EAC-2503-45A2-A8FD-0BD72CA8C4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16507-0E11-437D-BF00-7852559F6EC1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DB76D-5EFC-4AE8-8941-F90FAAE1D4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9A5B6-3E30-4B59-86BA-76846814FF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D748D-E021-4B62-A34D-998BEEB418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F7462-843D-4501-8607-E0B824F34ED1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FF235-31D0-450B-A576-67C9197940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372A7-AD36-4692-9698-4CF946771A56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09E8A-2870-4D56-B159-E387B31279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06728-9659-4D06-B6D2-AAA37520F3E6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FFE96-3345-42E5-B1CA-C18297D145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82C49-1E57-409E-A893-4F2EFD814161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684B6-B312-46B2-B4A7-8F3CFC8B1C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A17C7-9FEB-4D13-9B84-AC630A534386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3D3AB-B272-4437-A5EA-7F270FB4BF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C0858-5768-4AD6-B1F9-34EACFDBC7F1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6EABB-C07D-4653-907B-65CE4AC110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4D0EF-D6EF-483D-9E08-BA30D21935B1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121E9-3E5F-4ADD-A119-53345DE98B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CB18D-E545-475E-98CD-85AC1C19F2E4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868E6-F0B1-41D8-899F-67DF384658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3AA2EE-4E20-4E7F-873A-57FBB2DD328C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3155C4-13C6-49F9-857E-01D00C83DE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2" r:id="rId4"/>
    <p:sldLayoutId id="2147483748" r:id="rId5"/>
    <p:sldLayoutId id="2147483743" r:id="rId6"/>
    <p:sldLayoutId id="2147483749" r:id="rId7"/>
    <p:sldLayoutId id="2147483750" r:id="rId8"/>
    <p:sldLayoutId id="2147483751" r:id="rId9"/>
    <p:sldLayoutId id="2147483744" r:id="rId10"/>
    <p:sldLayoutId id="2147483752" r:id="rId11"/>
    <p:sldLayoutId id="2147483753" r:id="rId12"/>
    <p:sldLayoutId id="2147483754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tpl15.ru/modules/photo/gallery/pe_41.jpg" TargetMode="Externa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Vol_nye-uprazhneniya-Katalina-Ponor-2012-Muzyka(muzofon.com).mp3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9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g.fromuz.com/forum/uploads/post-3369-1141660033.jpg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692697"/>
            <a:ext cx="8458200" cy="2160239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dirty="0" smtClean="0"/>
              <a:t>Путешествие </a:t>
            </a:r>
            <a:br>
              <a:rPr lang="ru-RU" sz="5400" dirty="0" smtClean="0"/>
            </a:br>
            <a:r>
              <a:rPr lang="ru-RU" sz="5400" dirty="0" smtClean="0"/>
              <a:t>в мир материаловедения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3644900"/>
            <a:ext cx="8458200" cy="2736850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1" dirty="0" smtClean="0"/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Швейное дело 5 класс</a:t>
            </a:r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Учитель трудового обучения </a:t>
            </a:r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Григорьева Наталья Анатольевна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ГКОУ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Горбатовская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школа-интернат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вида» </a:t>
            </a:r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1" dirty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3573463"/>
            <a:ext cx="30956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251520" y="332656"/>
            <a:ext cx="8686800" cy="720080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ОСТАНОВКА 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пРЯДЕНИЕ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Из истории</a:t>
            </a:r>
          </a:p>
        </p:txBody>
      </p:sp>
      <p:pic>
        <p:nvPicPr>
          <p:cNvPr id="9221" name="Picture 5" descr="прялка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 t="5519" r="50937" b="5519"/>
          <a:stretch>
            <a:fillRect/>
          </a:stretch>
        </p:blipFill>
        <p:spPr bwMode="auto">
          <a:xfrm>
            <a:off x="179512" y="1628800"/>
            <a:ext cx="254635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прялка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54120" t="5519" b="5519"/>
          <a:stretch>
            <a:fillRect/>
          </a:stretch>
        </p:blipFill>
        <p:spPr bwMode="auto">
          <a:xfrm>
            <a:off x="3132138" y="1628775"/>
            <a:ext cx="2700337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250825" y="4221088"/>
            <a:ext cx="24733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Ручное веретено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3419475" y="4724400"/>
            <a:ext cx="20145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Самопрялка </a:t>
            </a:r>
          </a:p>
        </p:txBody>
      </p:sp>
      <p:pic>
        <p:nvPicPr>
          <p:cNvPr id="9225" name="Picture 9" descr="станок"/>
          <p:cNvPicPr>
            <a:picLocks noChangeAspect="1" noChangeArrowheads="1"/>
          </p:cNvPicPr>
          <p:nvPr/>
        </p:nvPicPr>
        <p:blipFill>
          <a:blip r:embed="rId3" cstate="print"/>
          <a:srcRect l="46286"/>
          <a:stretch>
            <a:fillRect/>
          </a:stretch>
        </p:blipFill>
        <p:spPr bwMode="auto">
          <a:xfrm>
            <a:off x="6227763" y="2276475"/>
            <a:ext cx="2719387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5508625" y="5013325"/>
            <a:ext cx="3635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Ручной ткацкий станок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7950" y="5516563"/>
            <a:ext cx="8856663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Прядение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  это процесс,  в результате которого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волокон получают нить (пряжа).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/>
      <p:bldP spid="9224" grpId="0"/>
      <p:bldP spid="92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Основная профессия </a:t>
            </a:r>
            <a:br>
              <a:rPr lang="ru-RU" sz="3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3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прядильного производства</a:t>
            </a:r>
            <a:endParaRPr lang="ru-RU" sz="30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250825" y="1557338"/>
            <a:ext cx="457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8376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196975"/>
            <a:ext cx="3600450" cy="4419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b="1" smtClean="0">
              <a:solidFill>
                <a:schemeClr val="folHlink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b="1" smtClean="0">
              <a:solidFill>
                <a:schemeClr val="folHlink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b="1" smtClean="0">
              <a:solidFill>
                <a:schemeClr val="folHlink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b="1" smtClean="0">
              <a:solidFill>
                <a:schemeClr val="folHlink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b="1" smtClean="0">
              <a:solidFill>
                <a:schemeClr val="folHlink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b="1" smtClean="0">
              <a:solidFill>
                <a:schemeClr val="folHlink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b="1" smtClean="0">
                <a:solidFill>
                  <a:srgbClr val="800000"/>
                </a:solidFill>
                <a:latin typeface="Times New Roman" pitchFamily="18" charset="0"/>
              </a:rPr>
              <a:t>Прядильщица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b="1" smtClean="0">
              <a:solidFill>
                <a:srgbClr val="800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b="1" smtClean="0">
              <a:solidFill>
                <a:srgbClr val="800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b="1" smtClean="0">
              <a:solidFill>
                <a:schemeClr val="folHlink"/>
              </a:solidFill>
              <a:latin typeface="Times New Roman" pitchFamily="18" charset="0"/>
            </a:endParaRPr>
          </a:p>
        </p:txBody>
      </p:sp>
      <p:pic>
        <p:nvPicPr>
          <p:cNvPr id="29701" name="Picture 13" descr="Картинка 1 из 1486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59113" y="1700213"/>
            <a:ext cx="5627687" cy="444658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3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6732588" y="3789363"/>
            <a:ext cx="2087562" cy="100806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356100" y="1989138"/>
            <a:ext cx="2232025" cy="93503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55875" y="3860800"/>
            <a:ext cx="2016125" cy="93662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0825" y="1989138"/>
            <a:ext cx="2017713" cy="93503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Процесс получения ткани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50825" y="2133600"/>
            <a:ext cx="20177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Растение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700338" y="3933825"/>
            <a:ext cx="18716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Волокно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356100" y="2060575"/>
            <a:ext cx="22320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Пряжа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6732588" y="3933825"/>
            <a:ext cx="20875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Ткань</a:t>
            </a:r>
          </a:p>
        </p:txBody>
      </p:sp>
      <p:sp>
        <p:nvSpPr>
          <p:cNvPr id="23" name="Стрелка вниз 22"/>
          <p:cNvSpPr/>
          <p:nvPr/>
        </p:nvSpPr>
        <p:spPr>
          <a:xfrm rot="19291269">
            <a:off x="1589088" y="2979738"/>
            <a:ext cx="358775" cy="10366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 rot="19485589">
            <a:off x="6929438" y="2836863"/>
            <a:ext cx="287337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Стрелка вверх 25"/>
          <p:cNvSpPr/>
          <p:nvPr/>
        </p:nvSpPr>
        <p:spPr>
          <a:xfrm rot="2204927">
            <a:off x="4041775" y="2916238"/>
            <a:ext cx="288925" cy="9509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C:\Users\WIN7USER\AppData\Local\Microsoft\Windows\Temporary Internet Files\Content.IE5\OT74S391\MC90043265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1700213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Овал 12"/>
          <p:cNvSpPr/>
          <p:nvPr/>
        </p:nvSpPr>
        <p:spPr>
          <a:xfrm>
            <a:off x="7740650" y="1916113"/>
            <a:ext cx="576263" cy="5762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740650" y="3141663"/>
            <a:ext cx="576263" cy="57467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СТАНОВКА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мУЗЫКАЛЬНАЯ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/>
          </a:p>
        </p:txBody>
      </p:sp>
      <p:pic>
        <p:nvPicPr>
          <p:cNvPr id="5" name="Picture 2" descr="C:\Program Files\Microsoft Office\MEDIA\CAGCAT10\j0183328.wmf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827088" y="1196975"/>
            <a:ext cx="5632450" cy="5362575"/>
          </a:xfrm>
        </p:spPr>
      </p:pic>
      <p:pic>
        <p:nvPicPr>
          <p:cNvPr id="15" name="Vol_nye-uprazhneniya-Katalina-Ponor-2012-Muzyk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2813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20449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3" grpId="0" animBg="1"/>
      <p:bldP spid="13" grpId="1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СТАНОВКА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тКАЧЕСТВО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5300663"/>
            <a:ext cx="8569325" cy="1223962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dirty="0" smtClean="0"/>
              <a:t>   </a:t>
            </a: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Ткачество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это процесс получения ткани из пряжи.</a:t>
            </a:r>
          </a:p>
        </p:txBody>
      </p:sp>
      <p:pic>
        <p:nvPicPr>
          <p:cNvPr id="11273" name="Picture 9" descr="стан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1412875"/>
            <a:ext cx="5543550" cy="357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нт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 l="4129" r="4129"/>
          <a:stretch>
            <a:fillRect/>
          </a:stretch>
        </p:blipFill>
        <p:spPr bwMode="auto">
          <a:xfrm>
            <a:off x="755650" y="404813"/>
            <a:ext cx="7920038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971550" y="5216525"/>
            <a:ext cx="79216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Основа  - 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нити, идущие вдоль ткани.</a:t>
            </a:r>
            <a:endParaRPr lang="ru-RU" sz="2800" b="1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Уток  - 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оперечные нити в ткани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Кромка  - 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узкая полоса по краю ткани.</a:t>
            </a:r>
            <a:endParaRPr lang="ru-RU" sz="2800" b="1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Основная профессия </a:t>
            </a:r>
            <a:br>
              <a:rPr 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ткацкого производства</a:t>
            </a:r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35843" name="Picture 2" descr="C:\Users\WIN7USER\Desktop\21183_486e2730bf9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59113" y="1989138"/>
            <a:ext cx="5570537" cy="3902075"/>
          </a:xfrm>
          <a:noFill/>
        </p:spPr>
      </p:pic>
      <p:sp>
        <p:nvSpPr>
          <p:cNvPr id="6" name="Прямоугольник 5"/>
          <p:cNvSpPr/>
          <p:nvPr/>
        </p:nvSpPr>
        <p:spPr>
          <a:xfrm>
            <a:off x="468313" y="2708275"/>
            <a:ext cx="2087562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Ткачиха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СТАНОВКА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«Тканевая»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Хлопчато-бумажные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ткани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WIN7USER\Desktop\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87824" y="1988840"/>
            <a:ext cx="5362469" cy="3600400"/>
          </a:xfrm>
          <a:noFill/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971550" y="2420888"/>
            <a:ext cx="588645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Ситец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Сатин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Бязь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Фланель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Батист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Вельвет</a:t>
            </a:r>
            <a:endParaRPr lang="ru-RU" sz="2400" dirty="0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Льняные ткани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WIN7USER\Desktop\лен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640" y="1340768"/>
            <a:ext cx="6000750" cy="3924300"/>
          </a:xfrm>
          <a:noFill/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267744" y="5445125"/>
            <a:ext cx="4590256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Льняное полотно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Брезент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rgbClr val="6600CC"/>
                </a:solidFill>
              </a:rPr>
              <a:t>Признаки определения лицевой стороны ткани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205038"/>
            <a:ext cx="4038600" cy="3921125"/>
          </a:xfrm>
        </p:spPr>
        <p:txBody>
          <a:bodyPr/>
          <a:lstStyle/>
          <a:p>
            <a:pPr eaLnBrk="1" hangingPunct="1"/>
            <a:r>
              <a:rPr lang="ru-RU" b="1" i="1" smtClean="0"/>
              <a:t>Яркость рисунка</a:t>
            </a:r>
          </a:p>
          <a:p>
            <a:pPr eaLnBrk="1" hangingPunct="1"/>
            <a:r>
              <a:rPr lang="ru-RU" b="1" i="1" smtClean="0"/>
              <a:t>Четкость переплетения</a:t>
            </a:r>
          </a:p>
          <a:p>
            <a:pPr eaLnBrk="1" hangingPunct="1"/>
            <a:r>
              <a:rPr lang="ru-RU" b="1" i="1" smtClean="0"/>
              <a:t>Гладкость поверхности</a:t>
            </a:r>
          </a:p>
        </p:txBody>
      </p:sp>
      <p:pic>
        <p:nvPicPr>
          <p:cNvPr id="14342" name="Picture 6" descr="т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989138"/>
            <a:ext cx="3960813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Рисунок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2500313"/>
            <a:ext cx="2590800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7" descr="AG00317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75" y="3571875"/>
            <a:ext cx="163195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6" descr="AG00315_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75" y="2857500"/>
            <a:ext cx="1443038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Прямоугольник 6"/>
          <p:cNvSpPr>
            <a:spLocks noChangeArrowheads="1"/>
          </p:cNvSpPr>
          <p:nvPr/>
        </p:nvSpPr>
        <p:spPr bwMode="auto">
          <a:xfrm>
            <a:off x="1033463" y="4500563"/>
            <a:ext cx="10906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грустное</a:t>
            </a:r>
          </a:p>
        </p:txBody>
      </p:sp>
      <p:sp>
        <p:nvSpPr>
          <p:cNvPr id="17414" name="Прямоугольник 7"/>
          <p:cNvSpPr>
            <a:spLocks noChangeArrowheads="1"/>
          </p:cNvSpPr>
          <p:nvPr/>
        </p:nvSpPr>
        <p:spPr bwMode="auto">
          <a:xfrm>
            <a:off x="3673475" y="5929313"/>
            <a:ext cx="13827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задумчивое</a:t>
            </a:r>
          </a:p>
        </p:txBody>
      </p:sp>
      <p:sp>
        <p:nvSpPr>
          <p:cNvPr id="17415" name="Прямоугольник 8"/>
          <p:cNvSpPr>
            <a:spLocks noChangeArrowheads="1"/>
          </p:cNvSpPr>
          <p:nvPr/>
        </p:nvSpPr>
        <p:spPr bwMode="auto">
          <a:xfrm>
            <a:off x="6596063" y="4500563"/>
            <a:ext cx="9667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весёлое</a:t>
            </a:r>
          </a:p>
        </p:txBody>
      </p:sp>
      <p:sp>
        <p:nvSpPr>
          <p:cNvPr id="17416" name="Прямоугольник 8"/>
          <p:cNvSpPr>
            <a:spLocks noChangeArrowheads="1"/>
          </p:cNvSpPr>
          <p:nvPr/>
        </p:nvSpPr>
        <p:spPr bwMode="auto">
          <a:xfrm>
            <a:off x="1857375" y="357188"/>
            <a:ext cx="492918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FF9900"/>
                </a:solidFill>
                <a:latin typeface="Times New Roman" pitchFamily="18" charset="0"/>
              </a:rPr>
              <a:t>Ваше настроение</a:t>
            </a:r>
          </a:p>
        </p:txBody>
      </p:sp>
      <p:sp>
        <p:nvSpPr>
          <p:cNvPr id="17417" name="Прямоугольник 9"/>
          <p:cNvSpPr>
            <a:spLocks noChangeArrowheads="1"/>
          </p:cNvSpPr>
          <p:nvPr/>
        </p:nvSpPr>
        <p:spPr bwMode="auto">
          <a:xfrm>
            <a:off x="1285875" y="1214438"/>
            <a:ext cx="70008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Какая из картинок соответствует Вашему настроению до урока?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4" grpId="0"/>
      <p:bldP spid="17415" grpId="0"/>
      <p:bldP spid="17416" grpId="0"/>
      <p:bldP spid="174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Изделия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 хлопчатобумажных тканей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3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17410" name="Picture 2" descr="C:\Users\WIN7USER\Desktop\tsp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458913"/>
            <a:ext cx="3463925" cy="3625850"/>
          </a:xfrm>
          <a:noFill/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79388" y="5013325"/>
            <a:ext cx="17287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Халаты</a:t>
            </a:r>
          </a:p>
        </p:txBody>
      </p:sp>
      <p:pic>
        <p:nvPicPr>
          <p:cNvPr id="17411" name="Picture 3" descr="C:\Users\WIN7USER\Desktop\20120427_154724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2565400"/>
            <a:ext cx="5100638" cy="369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908175" y="6237288"/>
            <a:ext cx="1368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Пижамы</a:t>
            </a:r>
          </a:p>
        </p:txBody>
      </p:sp>
      <p:pic>
        <p:nvPicPr>
          <p:cNvPr id="17412" name="Picture 4" descr="C:\Users\WIN7USER\Desktop\5e4303f7c8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275" y="1412875"/>
            <a:ext cx="5095875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6372225" y="4508500"/>
            <a:ext cx="2520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Постельное бельё</a:t>
            </a:r>
          </a:p>
        </p:txBody>
      </p:sp>
      <p:pic>
        <p:nvPicPr>
          <p:cNvPr id="17413" name="Picture 5" descr="C:\Users\WIN7USER\Desktop\IMGP209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8400" y="3789363"/>
            <a:ext cx="2540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4067175" y="4724400"/>
            <a:ext cx="1873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Носовой платок</a:t>
            </a:r>
          </a:p>
        </p:txBody>
      </p:sp>
      <p:pic>
        <p:nvPicPr>
          <p:cNvPr id="17414" name="Picture 6" descr="C:\Users\WIN7USER\Desktop\49954B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363" y="2825750"/>
            <a:ext cx="403225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5148263" y="6453188"/>
            <a:ext cx="3095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Вельветовые брюки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Изделия из льняных тканей</a:t>
            </a:r>
          </a:p>
        </p:txBody>
      </p:sp>
      <p:pic>
        <p:nvPicPr>
          <p:cNvPr id="11267" name="Picture 5" descr="Льняные изделия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4149725"/>
            <a:ext cx="3816350" cy="2532063"/>
          </a:xfrm>
          <a:noFill/>
        </p:spPr>
      </p:pic>
      <p:pic>
        <p:nvPicPr>
          <p:cNvPr id="16386" name="Picture 2" descr="C:\Users\WIN7USER\Desktop\OWEyNjQ4Z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1484313"/>
            <a:ext cx="3475038" cy="2606675"/>
          </a:xfrm>
          <a:noFill/>
        </p:spPr>
      </p:pic>
      <p:pic>
        <p:nvPicPr>
          <p:cNvPr id="16387" name="Picture 3" descr="C:\Users\WIN7USER\Desktop\home4us5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1844675"/>
            <a:ext cx="4457700" cy="418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C:\Users\WIN7USER\Desktop\data-kostum-svarwika-brezent-500x5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4438" y="1341438"/>
            <a:ext cx="3892550" cy="389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323850" y="3429000"/>
            <a:ext cx="2663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Скатерть и салфетки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611188" y="6021388"/>
            <a:ext cx="50688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Льняное полотенце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6588125" y="5661025"/>
            <a:ext cx="23764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Постельное бельё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3370263" y="4149725"/>
            <a:ext cx="24034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Брезентовый костюм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Это интересно!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1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3012" name="Picture 2" descr="C:\Users\WIN7USER\Desktop\7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412875"/>
            <a:ext cx="8097838" cy="3311525"/>
          </a:xfrm>
          <a:noFill/>
        </p:spPr>
      </p:pic>
      <p:sp>
        <p:nvSpPr>
          <p:cNvPr id="6" name="Прямоугольник 5"/>
          <p:cNvSpPr/>
          <p:nvPr/>
        </p:nvSpPr>
        <p:spPr>
          <a:xfrm>
            <a:off x="323850" y="4941888"/>
            <a:ext cx="8569325" cy="18145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Для изготовления банкнот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используют бумагу,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содержащую большое количество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хлопковых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льняных волокон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7581" y="260649"/>
            <a:ext cx="7175351" cy="1872208"/>
          </a:xfrm>
        </p:spPr>
        <p:txBody>
          <a:bodyPr>
            <a:normAutofit fontScale="90000"/>
          </a:bodyPr>
          <a:lstStyle/>
          <a:p>
            <a:pPr marL="182880"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ОСТАНОВКА  «Школьная»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Практические  работы</a:t>
            </a:r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sz="4000" i="1" dirty="0" smtClean="0"/>
              <a:t/>
            </a:r>
            <a:br>
              <a:rPr lang="ru-RU" sz="4000" i="1" dirty="0" smtClean="0"/>
            </a:br>
            <a:endParaRPr lang="ru-RU" sz="4000" b="1" i="1" dirty="0" smtClean="0"/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2276475"/>
            <a:ext cx="7993062" cy="3816350"/>
          </a:xfrm>
        </p:spPr>
        <p:txBody>
          <a:bodyPr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Задание № 1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Изучение строения ткани, изготовление полотняного переплетения.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Задание № 2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Выполнить аппликацию из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хлопчато-бумажных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тканей.</a:t>
            </a: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Кроссворд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179388" y="3500438"/>
          <a:ext cx="8686799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9709"/>
                <a:gridCol w="789709"/>
                <a:gridCol w="789709"/>
                <a:gridCol w="789709"/>
                <a:gridCol w="789709"/>
                <a:gridCol w="789709"/>
                <a:gridCol w="789709"/>
                <a:gridCol w="789709"/>
                <a:gridCol w="789709"/>
                <a:gridCol w="789709"/>
                <a:gridCol w="789709"/>
              </a:tblGrid>
              <a:tr h="370840">
                <a:tc rowSpan="2" gridSpan="2">
                  <a:txBody>
                    <a:bodyPr/>
                    <a:lstStyle/>
                    <a:p>
                      <a:pPr algn="ctr"/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mpd="sng">
                      <a:noFill/>
                    </a:lnR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gridSpan="2" vMerge="1">
                  <a:txBody>
                    <a:bodyPr/>
                    <a:lstStyle/>
                    <a:p>
                      <a:pPr algn="ctr"/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sz="2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381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38100" cmpd="sng">
                      <a:noFill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mpd="sng">
                      <a:noFill/>
                    </a:lnT>
                  </a:tcPr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Ц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Ц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ru-RU" sz="2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6151" name="Picture 2" descr="C:\Users\WIN7USER\Desktop\Рисунок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115252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152" name="TextBox 13"/>
          <p:cNvSpPr txBox="1">
            <a:spLocks noChangeArrowheads="1"/>
          </p:cNvSpPr>
          <p:nvPr/>
        </p:nvSpPr>
        <p:spPr bwMode="auto">
          <a:xfrm>
            <a:off x="3492500" y="42926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46153" name="Прямоугольник 14"/>
          <p:cNvSpPr>
            <a:spLocks noChangeArrowheads="1"/>
          </p:cNvSpPr>
          <p:nvPr/>
        </p:nvSpPr>
        <p:spPr bwMode="auto">
          <a:xfrm>
            <a:off x="1187450" y="1268413"/>
            <a:ext cx="5688013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1. Нить, расположенная поперек ткани. 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2. Узкая полоса по краю ткани.                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3. Тонкая, гибкая, прочная нить.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4. Яркая сторона ткани.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5. Хлопчатобумажная ткань.</a:t>
            </a: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7092950" y="1268413"/>
            <a:ext cx="18002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УТОК</a:t>
            </a: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7092950" y="1628775"/>
            <a:ext cx="1800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КРОМКА</a:t>
            </a: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7092950" y="1989138"/>
            <a:ext cx="18002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ВОЛОКНО</a:t>
            </a: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7092950" y="2349500"/>
            <a:ext cx="18002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ЛИЦЕВАЯ</a:t>
            </a: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7092950" y="2708275"/>
            <a:ext cx="1800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СИТЕЦ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 descr="Рисунок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2571750"/>
            <a:ext cx="2590800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7" descr="AG00317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75" y="3571875"/>
            <a:ext cx="163195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6" descr="AG00315_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50" y="2928938"/>
            <a:ext cx="1443038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Прямоугольник 6"/>
          <p:cNvSpPr>
            <a:spLocks noChangeArrowheads="1"/>
          </p:cNvSpPr>
          <p:nvPr/>
        </p:nvSpPr>
        <p:spPr bwMode="auto">
          <a:xfrm>
            <a:off x="819150" y="4786313"/>
            <a:ext cx="10906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грустное</a:t>
            </a:r>
          </a:p>
        </p:txBody>
      </p:sp>
      <p:sp>
        <p:nvSpPr>
          <p:cNvPr id="49158" name="Прямоугольник 7"/>
          <p:cNvSpPr>
            <a:spLocks noChangeArrowheads="1"/>
          </p:cNvSpPr>
          <p:nvPr/>
        </p:nvSpPr>
        <p:spPr bwMode="auto">
          <a:xfrm>
            <a:off x="3673475" y="5929313"/>
            <a:ext cx="13827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задумчивое</a:t>
            </a:r>
          </a:p>
        </p:txBody>
      </p:sp>
      <p:sp>
        <p:nvSpPr>
          <p:cNvPr id="49159" name="Прямоугольник 8"/>
          <p:cNvSpPr>
            <a:spLocks noChangeArrowheads="1"/>
          </p:cNvSpPr>
          <p:nvPr/>
        </p:nvSpPr>
        <p:spPr bwMode="auto">
          <a:xfrm>
            <a:off x="6810375" y="4714875"/>
            <a:ext cx="9667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весёлое</a:t>
            </a:r>
          </a:p>
        </p:txBody>
      </p:sp>
      <p:sp>
        <p:nvSpPr>
          <p:cNvPr id="49160" name="Прямоугольник 8"/>
          <p:cNvSpPr>
            <a:spLocks noChangeArrowheads="1"/>
          </p:cNvSpPr>
          <p:nvPr/>
        </p:nvSpPr>
        <p:spPr bwMode="auto">
          <a:xfrm>
            <a:off x="1214438" y="928688"/>
            <a:ext cx="678656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Какая из картинок соответствует Вашему настроению после</a:t>
            </a:r>
            <a:r>
              <a:rPr lang="ru-RU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урока? </a:t>
            </a:r>
          </a:p>
          <a:p>
            <a:pPr algn="ctr"/>
            <a:r>
              <a:rPr lang="ru-RU" sz="28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Объясните почему.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071688" y="214313"/>
            <a:ext cx="4598987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Ваше настроение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/>
      <p:bldP spid="49158" grpId="0"/>
      <p:bldP spid="49159" grpId="0"/>
      <p:bldP spid="4916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38762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Урок - путешествие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Program Files\Microsoft Office\MEDIA\CAGCAT10\j0183328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79712" y="3356992"/>
            <a:ext cx="4838700" cy="4608512"/>
          </a:xfrm>
        </p:spPr>
      </p:pic>
      <p:sp>
        <p:nvSpPr>
          <p:cNvPr id="12" name="Прямоугольник 11"/>
          <p:cNvSpPr/>
          <p:nvPr/>
        </p:nvSpPr>
        <p:spPr>
          <a:xfrm>
            <a:off x="0" y="2132856"/>
            <a:ext cx="90364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«Ткани из растительных волокон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4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трелка вправо 21"/>
          <p:cNvSpPr/>
          <p:nvPr/>
        </p:nvSpPr>
        <p:spPr>
          <a:xfrm>
            <a:off x="3132138" y="1844675"/>
            <a:ext cx="4248150" cy="64770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Стрелка углом 20"/>
          <p:cNvSpPr/>
          <p:nvPr/>
        </p:nvSpPr>
        <p:spPr>
          <a:xfrm>
            <a:off x="684213" y="1700213"/>
            <a:ext cx="1511300" cy="1512887"/>
          </a:xfrm>
          <a:prstGeom prst="ben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Стрелка углом 25"/>
          <p:cNvSpPr/>
          <p:nvPr/>
        </p:nvSpPr>
        <p:spPr>
          <a:xfrm rot="10800000">
            <a:off x="5435600" y="5229225"/>
            <a:ext cx="2592388" cy="1368425"/>
          </a:xfrm>
          <a:prstGeom prst="bentArrow">
            <a:avLst>
              <a:gd name="adj1" fmla="val 25000"/>
              <a:gd name="adj2" fmla="val 25000"/>
              <a:gd name="adj3" fmla="val 26337"/>
              <a:gd name="adj4" fmla="val 43750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Стрелка углом 24"/>
          <p:cNvSpPr/>
          <p:nvPr/>
        </p:nvSpPr>
        <p:spPr>
          <a:xfrm rot="10800000" flipH="1">
            <a:off x="4500563" y="3860800"/>
            <a:ext cx="3024187" cy="1296988"/>
          </a:xfrm>
          <a:prstGeom prst="ben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Стрелка углом 22"/>
          <p:cNvSpPr/>
          <p:nvPr/>
        </p:nvSpPr>
        <p:spPr>
          <a:xfrm rot="10800000">
            <a:off x="5508625" y="2781300"/>
            <a:ext cx="2735263" cy="1295400"/>
          </a:xfrm>
          <a:prstGeom prst="ben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Маршрут путешествия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92" name="Picture 2" descr="C:\Users\WIN7USER\Desktop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846638"/>
            <a:ext cx="2592387" cy="189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288" y="2524125"/>
            <a:ext cx="1152525" cy="1625600"/>
          </a:xfrm>
          <a:noFill/>
        </p:spPr>
      </p:pic>
      <p:pic>
        <p:nvPicPr>
          <p:cNvPr id="1639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1252538"/>
            <a:ext cx="1223962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8863" y="1196975"/>
            <a:ext cx="11239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3605213"/>
            <a:ext cx="1150938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2708275"/>
            <a:ext cx="1211262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5013325"/>
            <a:ext cx="112236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9" name="Прямоугольник 14"/>
          <p:cNvSpPr>
            <a:spLocks noChangeArrowheads="1"/>
          </p:cNvSpPr>
          <p:nvPr/>
        </p:nvSpPr>
        <p:spPr bwMode="auto">
          <a:xfrm>
            <a:off x="250825" y="3573463"/>
            <a:ext cx="24495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«Классификация»</a:t>
            </a:r>
            <a:endParaRPr lang="ru-RU" sz="2000">
              <a:latin typeface="Franklin Gothic Book" pitchFamily="34" charset="0"/>
            </a:endParaRPr>
          </a:p>
        </p:txBody>
      </p:sp>
      <p:sp>
        <p:nvSpPr>
          <p:cNvPr id="16400" name="Прямоугольник 15"/>
          <p:cNvSpPr>
            <a:spLocks noChangeArrowheads="1"/>
          </p:cNvSpPr>
          <p:nvPr/>
        </p:nvSpPr>
        <p:spPr bwMode="auto">
          <a:xfrm>
            <a:off x="1908175" y="2492375"/>
            <a:ext cx="32400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 «Растительная»</a:t>
            </a:r>
            <a:endParaRPr lang="ru-RU" sz="2000">
              <a:latin typeface="Franklin Gothic Book" pitchFamily="34" charset="0"/>
            </a:endParaRPr>
          </a:p>
        </p:txBody>
      </p:sp>
      <p:sp>
        <p:nvSpPr>
          <p:cNvPr id="16401" name="Прямоугольник 16"/>
          <p:cNvSpPr>
            <a:spLocks noChangeArrowheads="1"/>
          </p:cNvSpPr>
          <p:nvPr/>
        </p:nvSpPr>
        <p:spPr bwMode="auto">
          <a:xfrm>
            <a:off x="7380288" y="2205038"/>
            <a:ext cx="16557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«Прядение»</a:t>
            </a:r>
            <a:endParaRPr lang="ru-RU" sz="2000">
              <a:latin typeface="Franklin Gothic Book" pitchFamily="34" charset="0"/>
            </a:endParaRPr>
          </a:p>
        </p:txBody>
      </p:sp>
      <p:sp>
        <p:nvSpPr>
          <p:cNvPr id="16402" name="Прямоугольник 17"/>
          <p:cNvSpPr>
            <a:spLocks noChangeArrowheads="1"/>
          </p:cNvSpPr>
          <p:nvPr/>
        </p:nvSpPr>
        <p:spPr bwMode="auto">
          <a:xfrm>
            <a:off x="3779838" y="3933825"/>
            <a:ext cx="21605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«Музыкальная»</a:t>
            </a:r>
            <a:endParaRPr lang="ru-RU" sz="2000">
              <a:latin typeface="Franklin Gothic Book" pitchFamily="34" charset="0"/>
            </a:endParaRPr>
          </a:p>
        </p:txBody>
      </p:sp>
      <p:sp>
        <p:nvSpPr>
          <p:cNvPr id="16403" name="Прямоугольник 18"/>
          <p:cNvSpPr>
            <a:spLocks noChangeArrowheads="1"/>
          </p:cNvSpPr>
          <p:nvPr/>
        </p:nvSpPr>
        <p:spPr bwMode="auto">
          <a:xfrm>
            <a:off x="7451725" y="4724400"/>
            <a:ext cx="169227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«Ткачество»</a:t>
            </a:r>
            <a:endParaRPr lang="ru-RU" sz="2000">
              <a:latin typeface="Franklin Gothic Book" pitchFamily="34" charset="0"/>
            </a:endParaRPr>
          </a:p>
        </p:txBody>
      </p:sp>
      <p:sp>
        <p:nvSpPr>
          <p:cNvPr id="16404" name="Прямоугольник 19"/>
          <p:cNvSpPr>
            <a:spLocks noChangeArrowheads="1"/>
          </p:cNvSpPr>
          <p:nvPr/>
        </p:nvSpPr>
        <p:spPr bwMode="auto">
          <a:xfrm>
            <a:off x="3995738" y="6165850"/>
            <a:ext cx="17287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«Тканевая»</a:t>
            </a:r>
            <a:endParaRPr lang="ru-RU" sz="2000">
              <a:latin typeface="Franklin Gothic Book" pitchFamily="34" charset="0"/>
            </a:endParaRPr>
          </a:p>
        </p:txBody>
      </p:sp>
      <p:sp>
        <p:nvSpPr>
          <p:cNvPr id="24" name="Стрелка вверх 23"/>
          <p:cNvSpPr/>
          <p:nvPr/>
        </p:nvSpPr>
        <p:spPr>
          <a:xfrm>
            <a:off x="468313" y="4149725"/>
            <a:ext cx="574675" cy="719138"/>
          </a:xfrm>
          <a:prstGeom prst="up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Стрелка влево 27"/>
          <p:cNvSpPr/>
          <p:nvPr/>
        </p:nvSpPr>
        <p:spPr>
          <a:xfrm>
            <a:off x="2771775" y="5445125"/>
            <a:ext cx="1439863" cy="647700"/>
          </a:xfrm>
          <a:prstGeom prst="lef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Овал 21"/>
          <p:cNvSpPr/>
          <p:nvPr/>
        </p:nvSpPr>
        <p:spPr>
          <a:xfrm>
            <a:off x="250825" y="4868863"/>
            <a:ext cx="2160588" cy="720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 flipV="1">
            <a:off x="2555875" y="4941888"/>
            <a:ext cx="1800225" cy="5746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84213" y="4005263"/>
            <a:ext cx="2374900" cy="503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203575" y="4005263"/>
            <a:ext cx="1800225" cy="503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148263" y="4005263"/>
            <a:ext cx="2376487" cy="503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11188" y="2781300"/>
            <a:ext cx="4176712" cy="576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795963" y="2781300"/>
            <a:ext cx="2736850" cy="576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484438" y="1484313"/>
            <a:ext cx="4608512" cy="649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СТАНОВКА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кЛАССИФИКАЦИЯ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Текстильные волокна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Натуральные                   Химические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Растительные  Животные  Минеральные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Хлопок            Лён</a:t>
            </a:r>
            <a:endParaRPr lang="ru-RU" sz="2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трелка вниз 28"/>
          <p:cNvSpPr/>
          <p:nvPr/>
        </p:nvSpPr>
        <p:spPr>
          <a:xfrm>
            <a:off x="3132138" y="2205038"/>
            <a:ext cx="71437" cy="503237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>
            <a:off x="6227763" y="2205038"/>
            <a:ext cx="46037" cy="503237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>
            <a:off x="1476375" y="3429000"/>
            <a:ext cx="71438" cy="504825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>
            <a:off x="3851275" y="3429000"/>
            <a:ext cx="73025" cy="504825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Стрелка вниз 35"/>
          <p:cNvSpPr/>
          <p:nvPr/>
        </p:nvSpPr>
        <p:spPr>
          <a:xfrm>
            <a:off x="1476375" y="4508500"/>
            <a:ext cx="44450" cy="288925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Стрелка вниз 37"/>
          <p:cNvSpPr/>
          <p:nvPr/>
        </p:nvSpPr>
        <p:spPr>
          <a:xfrm>
            <a:off x="2843213" y="4508500"/>
            <a:ext cx="46037" cy="360363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6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188565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СТАНОВКА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рАСТИТЕЛЬНАЯ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Получение </a:t>
            </a:r>
            <a:r>
              <a:rPr lang="ru-RU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волокон хлопка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7013" cy="44561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>
                <a:solidFill>
                  <a:srgbClr val="990033"/>
                </a:solidFill>
                <a:latin typeface="Arial Narrow" pitchFamily="34" charset="0"/>
              </a:rPr>
              <a:t>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>
                <a:latin typeface="Times New Roman" pitchFamily="18" charset="0"/>
              </a:rPr>
              <a:t>        </a:t>
            </a:r>
            <a:r>
              <a:rPr lang="ru-RU" sz="2400" smtClean="0">
                <a:solidFill>
                  <a:srgbClr val="A50021"/>
                </a:solidFill>
                <a:latin typeface="Times New Roman" pitchFamily="18" charset="0"/>
              </a:rPr>
              <a:t>Хлопок получают из растения </a:t>
            </a:r>
            <a:r>
              <a:rPr lang="ru-RU" sz="2400" b="1" smtClean="0">
                <a:solidFill>
                  <a:srgbClr val="A50021"/>
                </a:solidFill>
                <a:latin typeface="Times New Roman" pitchFamily="18" charset="0"/>
              </a:rPr>
              <a:t>хлопчатника-</a:t>
            </a:r>
            <a:r>
              <a:rPr lang="ru-RU" sz="2400" smtClean="0">
                <a:solidFill>
                  <a:srgbClr val="A50021"/>
                </a:solidFill>
                <a:latin typeface="Times New Roman" pitchFamily="18" charset="0"/>
              </a:rPr>
              <a:t> однолетнего  растения.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smtClean="0">
                <a:solidFill>
                  <a:srgbClr val="A50021"/>
                </a:solidFill>
                <a:latin typeface="Times New Roman" pitchFamily="18" charset="0"/>
              </a:rPr>
              <a:t>         После цветения хлопчатника образуется коробочка, внутри которой находятся семена.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smtClean="0">
                <a:solidFill>
                  <a:srgbClr val="A50021"/>
                </a:solidFill>
                <a:latin typeface="Times New Roman" pitchFamily="18" charset="0"/>
              </a:rPr>
              <a:t>        В период созревания коробочка раскрывается и из нее пушистой массой выходит волокно.</a:t>
            </a:r>
          </a:p>
        </p:txBody>
      </p:sp>
      <p:pic>
        <p:nvPicPr>
          <p:cNvPr id="8200" name="i-main-pic" descr="Картинка 1 из 887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27984" y="2204864"/>
            <a:ext cx="4316413" cy="41052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8048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Получение волокон льна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700213"/>
            <a:ext cx="4319588" cy="42497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1800" b="1" smtClean="0"/>
              <a:t>         </a:t>
            </a:r>
            <a: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  <a:t>Лён </a:t>
            </a:r>
            <a:r>
              <a:rPr lang="ru-RU" sz="2400" smtClean="0">
                <a:solidFill>
                  <a:srgbClr val="800000"/>
                </a:solidFill>
                <a:latin typeface="Times New Roman" pitchFamily="18" charset="0"/>
              </a:rPr>
              <a:t>– однолетнее травянистое растение, дающее волокно такого же названия.</a:t>
            </a:r>
          </a:p>
          <a:p>
            <a:pPr eaLnBrk="1" hangingPunct="1">
              <a:buFontTx/>
              <a:buNone/>
            </a:pPr>
            <a:r>
              <a:rPr lang="ru-RU" sz="2400" smtClean="0">
                <a:solidFill>
                  <a:srgbClr val="800000"/>
                </a:solidFill>
                <a:latin typeface="Times New Roman" pitchFamily="18" charset="0"/>
              </a:rPr>
              <a:t>       Для получения волокон используют стебель растения </a:t>
            </a:r>
            <a: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  <a:t>льна – долгунец</a:t>
            </a:r>
            <a:r>
              <a:rPr lang="ru-RU" sz="2400" smtClean="0">
                <a:solidFill>
                  <a:srgbClr val="800000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13324" name="Picture 12" descr="лен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59338" y="1344613"/>
            <a:ext cx="4171950" cy="41306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Ответь на вопросы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304800" y="1844675"/>
            <a:ext cx="8686800" cy="4235450"/>
          </a:xfrm>
        </p:spPr>
        <p:txBody>
          <a:bodyPr/>
          <a:lstStyle/>
          <a:p>
            <a:pPr eaLnBrk="1" hangingPunct="1"/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Что такое хлопчатник?</a:t>
            </a:r>
          </a:p>
          <a:p>
            <a:pPr eaLnBrk="1" hangingPunct="1"/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Что такое лён-долгунец?</a:t>
            </a:r>
          </a:p>
          <a:p>
            <a:pPr eaLnBrk="1" hangingPunct="1"/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Показать на табличках:</a:t>
            </a:r>
          </a:p>
          <a:p>
            <a:pPr eaLnBrk="1" hangingPunct="1"/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               - где волокно хлопка?</a:t>
            </a:r>
          </a:p>
          <a:p>
            <a:pPr eaLnBrk="1" hangingPunct="1"/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               - где волокно льна?</a:t>
            </a:r>
          </a:p>
        </p:txBody>
      </p:sp>
      <p:pic>
        <p:nvPicPr>
          <p:cNvPr id="4" name="Picture 10" descr="Без имени-1"/>
          <p:cNvPicPr>
            <a:picLocks noChangeAspect="1" noChangeArrowheads="1"/>
          </p:cNvPicPr>
          <p:nvPr/>
        </p:nvPicPr>
        <p:blipFill>
          <a:blip r:embed="rId2" cstate="print">
            <a:lum bright="8000"/>
          </a:blip>
          <a:srcRect/>
          <a:stretch>
            <a:fillRect/>
          </a:stretch>
        </p:blipFill>
        <p:spPr bwMode="auto">
          <a:xfrm>
            <a:off x="468313" y="3933825"/>
            <a:ext cx="1844675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хл"/>
          <p:cNvPicPr>
            <a:picLocks noChangeAspect="1" noChangeArrowheads="1"/>
          </p:cNvPicPr>
          <p:nvPr/>
        </p:nvPicPr>
        <p:blipFill>
          <a:blip r:embed="rId3" cstate="print">
            <a:lum bright="12000"/>
          </a:blip>
          <a:srcRect/>
          <a:stretch>
            <a:fillRect/>
          </a:stretch>
        </p:blipFill>
        <p:spPr bwMode="auto">
          <a:xfrm>
            <a:off x="6948488" y="1412875"/>
            <a:ext cx="2087562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Свойства волокон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Хлопковое волокно                Льняное волокно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белый цвет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серый цвет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мягкие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жёсткие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прохладные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тёплые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хорошо горит (как бумага)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прочные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1012</TotalTime>
  <Words>460</Words>
  <Application>Microsoft Office PowerPoint</Application>
  <PresentationFormat>Экран (4:3)</PresentationFormat>
  <Paragraphs>169</Paragraphs>
  <Slides>25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Трек</vt:lpstr>
      <vt:lpstr>Путешествие  в мир материаловедения</vt:lpstr>
      <vt:lpstr>Слайд 2</vt:lpstr>
      <vt:lpstr>Урок - путешествие</vt:lpstr>
      <vt:lpstr>Маршрут путешествия</vt:lpstr>
      <vt:lpstr>ОСТАНОВКА  «кЛАССИФИКАЦИЯ»</vt:lpstr>
      <vt:lpstr>ОСТАНОВКА  «рАСТИТЕЛЬНАЯ» Получение волокон хлопка</vt:lpstr>
      <vt:lpstr>Получение волокон льна</vt:lpstr>
      <vt:lpstr>Ответь на вопросы</vt:lpstr>
      <vt:lpstr>Свойства волокон</vt:lpstr>
      <vt:lpstr>ОСТАНОВКА  «пРЯДЕНИЕ» Из истории</vt:lpstr>
      <vt:lpstr>Основная профессия  прядильного производства</vt:lpstr>
      <vt:lpstr>Процесс получения ткани</vt:lpstr>
      <vt:lpstr>ОСТАНОВКА  «мУЗЫКАЛЬНАЯ»</vt:lpstr>
      <vt:lpstr>ОСТАНОВКА  «тКАЧЕСТВО»</vt:lpstr>
      <vt:lpstr>Слайд 15</vt:lpstr>
      <vt:lpstr>Основная профессия  ткацкого производства   </vt:lpstr>
      <vt:lpstr>ОСТАНОВКА  «Тканевая» Хлопчато-бумажные ткани</vt:lpstr>
      <vt:lpstr>Льняные ткани</vt:lpstr>
      <vt:lpstr>Признаки определения лицевой стороны ткани</vt:lpstr>
      <vt:lpstr>Изделия  из хлопчатобумажных тканей</vt:lpstr>
      <vt:lpstr>Изделия из льняных тканей</vt:lpstr>
      <vt:lpstr>Это интересно!</vt:lpstr>
      <vt:lpstr>ОСТАНОВКА  «Школьная» Практические  работы  </vt:lpstr>
      <vt:lpstr>Кроссворд</vt:lpstr>
      <vt:lpstr>Слайд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WIN7USER</dc:creator>
  <cp:lastModifiedBy>WIN7USER</cp:lastModifiedBy>
  <cp:revision>73</cp:revision>
  <dcterms:created xsi:type="dcterms:W3CDTF">2014-11-14T17:29:34Z</dcterms:created>
  <dcterms:modified xsi:type="dcterms:W3CDTF">2015-11-06T20:00:10Z</dcterms:modified>
</cp:coreProperties>
</file>