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338" r:id="rId2"/>
    <p:sldId id="342" r:id="rId3"/>
    <p:sldId id="343" r:id="rId4"/>
    <p:sldId id="344" r:id="rId5"/>
    <p:sldId id="341" r:id="rId6"/>
    <p:sldId id="351" r:id="rId7"/>
    <p:sldId id="349" r:id="rId8"/>
    <p:sldId id="330" r:id="rId9"/>
    <p:sldId id="345" r:id="rId10"/>
    <p:sldId id="347" r:id="rId11"/>
    <p:sldId id="332" r:id="rId1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3300"/>
    <a:srgbClr val="FFFF00"/>
    <a:srgbClr val="990000"/>
    <a:srgbClr val="663300"/>
    <a:srgbClr val="CC9900"/>
    <a:srgbClr val="FF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7" autoAdjust="0"/>
    <p:restoredTop sz="86391" autoAdjust="0"/>
  </p:normalViewPr>
  <p:slideViewPr>
    <p:cSldViewPr>
      <p:cViewPr varScale="1">
        <p:scale>
          <a:sx n="63" d="100"/>
          <a:sy n="63" d="100"/>
        </p:scale>
        <p:origin x="-810" y="-108"/>
      </p:cViewPr>
      <p:guideLst>
        <p:guide orient="horz" pos="2160"/>
        <p:guide pos="2880"/>
      </p:guideLst>
    </p:cSldViewPr>
  </p:slideViewPr>
  <p:outlineViewPr>
    <p:cViewPr>
      <p:scale>
        <a:sx n="33" d="100"/>
        <a:sy n="33" d="100"/>
      </p:scale>
      <p:origin x="0" y="64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24633B-0021-4BFF-9777-08A5FC3A72D7}" type="datetimeFigureOut">
              <a:rPr lang="ru-RU" smtClean="0"/>
              <a:t>07.11.2015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EC16E5-77D4-40D1-86DE-8DD2F9C62523}" type="slidenum">
              <a:rPr lang="ru-RU" smtClean="0"/>
              <a:t>‹#›</a:t>
            </a:fld>
            <a:endParaRPr lang="ru-RU"/>
          </a:p>
        </p:txBody>
      </p:sp>
    </p:spTree>
    <p:extLst>
      <p:ext uri="{BB962C8B-B14F-4D97-AF65-F5344CB8AC3E}">
        <p14:creationId xmlns:p14="http://schemas.microsoft.com/office/powerpoint/2010/main" val="2047396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www.psychologos.ru/articles/view/myshlenie" TargetMode="External"/><Relationship Id="rId3" Type="http://schemas.openxmlformats.org/officeDocument/2006/relationships/hyperlink" Target="http://www.psychologos.ru/articles/view/process" TargetMode="External"/><Relationship Id="rId7" Type="http://schemas.openxmlformats.org/officeDocument/2006/relationships/hyperlink" Target="http://www.psychologos.ru/articles/view/vnimanie"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www.psychologos.ru/articles/view/pamyat" TargetMode="External"/><Relationship Id="rId5" Type="http://schemas.openxmlformats.org/officeDocument/2006/relationships/hyperlink" Target="http://www.psychologos.ru/articles/view/vospriyatie" TargetMode="External"/><Relationship Id="rId4" Type="http://schemas.openxmlformats.org/officeDocument/2006/relationships/hyperlink" Target="http://www.psychologos.ru/articles/view/psihika"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psychologos.ru/articles/view/neproizvolnoezpt_proizvolnoe_i_posleproizvolnoe_vnimani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 Психические процессы - </a:t>
            </a:r>
            <a:r>
              <a:rPr lang="ru-RU" sz="1200" u="sng" kern="1200" dirty="0" smtClean="0">
                <a:solidFill>
                  <a:schemeClr val="tx1"/>
                </a:solidFill>
                <a:effectLst/>
                <a:latin typeface="+mn-lt"/>
                <a:ea typeface="+mn-ea"/>
                <a:cs typeface="+mn-cs"/>
                <a:hlinkClick r:id="rId3" tooltip="Статья: Процесс"/>
              </a:rPr>
              <a:t>процессы</a:t>
            </a:r>
            <a:r>
              <a:rPr lang="ru-RU" sz="1200" kern="1200" dirty="0" smtClean="0">
                <a:solidFill>
                  <a:schemeClr val="tx1"/>
                </a:solidFill>
                <a:effectLst/>
                <a:latin typeface="+mn-lt"/>
                <a:ea typeface="+mn-ea"/>
                <a:cs typeface="+mn-cs"/>
              </a:rPr>
              <a:t>, условно выделенные в целостной структуре </a:t>
            </a:r>
            <a:r>
              <a:rPr lang="ru-RU" sz="1200" u="sng" kern="1200" dirty="0" smtClean="0">
                <a:solidFill>
                  <a:schemeClr val="tx1"/>
                </a:solidFill>
                <a:effectLst/>
                <a:latin typeface="+mn-lt"/>
                <a:ea typeface="+mn-ea"/>
                <a:cs typeface="+mn-cs"/>
                <a:hlinkClick r:id="rId4" tooltip="Статья: Психика"/>
              </a:rPr>
              <a:t>психики</a:t>
            </a:r>
            <a:r>
              <a:rPr lang="ru-RU" sz="1200" kern="1200" dirty="0" smtClean="0">
                <a:solidFill>
                  <a:schemeClr val="tx1"/>
                </a:solidFill>
                <a:effectLst/>
                <a:latin typeface="+mn-lt"/>
                <a:ea typeface="+mn-ea"/>
                <a:cs typeface="+mn-cs"/>
              </a:rPr>
              <a:t>. Психические процессы тесно взаимосвязаны и, строго говоря, сливаются в один целостный процесс, свойство под названием «психика». Взаимосвязь психических процессов выражается, например, в том, что </a:t>
            </a:r>
            <a:r>
              <a:rPr lang="ru-RU" sz="1200" u="sng" kern="1200" dirty="0" smtClean="0">
                <a:solidFill>
                  <a:schemeClr val="tx1"/>
                </a:solidFill>
                <a:effectLst/>
                <a:latin typeface="+mn-lt"/>
                <a:ea typeface="+mn-ea"/>
                <a:cs typeface="+mn-cs"/>
                <a:hlinkClick r:id="rId5" tooltip="Статья: Восприятие"/>
              </a:rPr>
              <a:t>восприятие</a:t>
            </a:r>
            <a:r>
              <a:rPr lang="ru-RU" sz="1200" kern="1200" dirty="0" smtClean="0">
                <a:solidFill>
                  <a:schemeClr val="tx1"/>
                </a:solidFill>
                <a:effectLst/>
                <a:latin typeface="+mn-lt"/>
                <a:ea typeface="+mn-ea"/>
                <a:cs typeface="+mn-cs"/>
              </a:rPr>
              <a:t> невозможно без </a:t>
            </a:r>
            <a:r>
              <a:rPr lang="ru-RU" sz="1200" u="sng" kern="1200" dirty="0" smtClean="0">
                <a:solidFill>
                  <a:schemeClr val="tx1"/>
                </a:solidFill>
                <a:effectLst/>
                <a:latin typeface="+mn-lt"/>
                <a:ea typeface="+mn-ea"/>
                <a:cs typeface="+mn-cs"/>
                <a:hlinkClick r:id="rId6" tooltip="Статья: Память"/>
              </a:rPr>
              <a:t>памяти</a:t>
            </a:r>
            <a:r>
              <a:rPr lang="ru-RU" sz="1200" kern="1200" dirty="0" smtClean="0">
                <a:solidFill>
                  <a:schemeClr val="tx1"/>
                </a:solidFill>
                <a:effectLst/>
                <a:latin typeface="+mn-lt"/>
                <a:ea typeface="+mn-ea"/>
                <a:cs typeface="+mn-cs"/>
              </a:rPr>
              <a:t>, запоминание невозможно без восприятия, а </a:t>
            </a:r>
            <a:r>
              <a:rPr lang="ru-RU" sz="1200" u="sng" kern="1200" dirty="0" smtClean="0">
                <a:solidFill>
                  <a:schemeClr val="tx1"/>
                </a:solidFill>
                <a:effectLst/>
                <a:latin typeface="+mn-lt"/>
                <a:ea typeface="+mn-ea"/>
                <a:cs typeface="+mn-cs"/>
                <a:hlinkClick r:id="rId7" tooltip="Статья: Внимание"/>
              </a:rPr>
              <a:t>внимание</a:t>
            </a:r>
            <a:r>
              <a:rPr lang="ru-RU" sz="1200" kern="1200" dirty="0" smtClean="0">
                <a:solidFill>
                  <a:schemeClr val="tx1"/>
                </a:solidFill>
                <a:effectLst/>
                <a:latin typeface="+mn-lt"/>
                <a:ea typeface="+mn-ea"/>
                <a:cs typeface="+mn-cs"/>
              </a:rPr>
              <a:t> невозможно без </a:t>
            </a:r>
            <a:r>
              <a:rPr lang="ru-RU" sz="1200" u="sng" kern="1200" dirty="0" smtClean="0">
                <a:solidFill>
                  <a:schemeClr val="tx1"/>
                </a:solidFill>
                <a:effectLst/>
                <a:latin typeface="+mn-lt"/>
                <a:ea typeface="+mn-ea"/>
                <a:cs typeface="+mn-cs"/>
                <a:hlinkClick r:id="rId8" tooltip="Статья: Мышление"/>
              </a:rPr>
              <a:t>мышления</a:t>
            </a:r>
            <a:r>
              <a:rPr lang="ru-RU" sz="1200" kern="1200" dirty="0" smtClean="0">
                <a:solidFill>
                  <a:schemeClr val="tx1"/>
                </a:solidFill>
                <a:effectLst/>
                <a:latin typeface="+mn-lt"/>
                <a:ea typeface="+mn-ea"/>
                <a:cs typeface="+mn-cs"/>
              </a:rPr>
              <a:t>. Психические процессы делятся на познавательные и эмоционально-мотивационные. Мы подробно остановимся на познавательных, а особенно поговорим о памяти, внимании и мышлении. </a:t>
            </a:r>
            <a:endParaRPr lang="ru-RU" dirty="0"/>
          </a:p>
        </p:txBody>
      </p:sp>
      <p:sp>
        <p:nvSpPr>
          <p:cNvPr id="4" name="Номер слайда 3"/>
          <p:cNvSpPr>
            <a:spLocks noGrp="1"/>
          </p:cNvSpPr>
          <p:nvPr>
            <p:ph type="sldNum" sz="quarter" idx="10"/>
          </p:nvPr>
        </p:nvSpPr>
        <p:spPr/>
        <p:txBody>
          <a:bodyPr/>
          <a:lstStyle/>
          <a:p>
            <a:fld id="{E8EC16E5-77D4-40D1-86DE-8DD2F9C62523}" type="slidenum">
              <a:rPr lang="ru-RU" smtClean="0"/>
              <a:t>2</a:t>
            </a:fld>
            <a:endParaRPr lang="ru-RU"/>
          </a:p>
        </p:txBody>
      </p:sp>
    </p:spTree>
    <p:extLst>
      <p:ext uri="{BB962C8B-B14F-4D97-AF65-F5344CB8AC3E}">
        <p14:creationId xmlns:p14="http://schemas.microsoft.com/office/powerpoint/2010/main" val="2871969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Таким образом, работа по развитию познавательных процессов, а именно по развитию памяти, внимания и мышления ведётся непрерывно. </a:t>
            </a:r>
          </a:p>
          <a:p>
            <a:endParaRPr lang="ru-RU" dirty="0"/>
          </a:p>
        </p:txBody>
      </p:sp>
      <p:sp>
        <p:nvSpPr>
          <p:cNvPr id="4" name="Номер слайда 3"/>
          <p:cNvSpPr>
            <a:spLocks noGrp="1"/>
          </p:cNvSpPr>
          <p:nvPr>
            <p:ph type="sldNum" sz="quarter" idx="10"/>
          </p:nvPr>
        </p:nvSpPr>
        <p:spPr/>
        <p:txBody>
          <a:bodyPr/>
          <a:lstStyle/>
          <a:p>
            <a:fld id="{E8EC16E5-77D4-40D1-86DE-8DD2F9C62523}" type="slidenum">
              <a:rPr lang="ru-RU" smtClean="0"/>
              <a:t>11</a:t>
            </a:fld>
            <a:endParaRPr lang="ru-RU"/>
          </a:p>
        </p:txBody>
      </p:sp>
    </p:spTree>
    <p:extLst>
      <p:ext uri="{BB962C8B-B14F-4D97-AF65-F5344CB8AC3E}">
        <p14:creationId xmlns:p14="http://schemas.microsoft.com/office/powerpoint/2010/main" val="1783270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 </a:t>
            </a:r>
            <a:r>
              <a:rPr lang="ru-RU" sz="1200" b="1" u="sng" kern="1200" dirty="0" smtClean="0">
                <a:solidFill>
                  <a:schemeClr val="tx1"/>
                </a:solidFill>
                <a:effectLst/>
                <a:latin typeface="+mn-lt"/>
                <a:ea typeface="+mn-ea"/>
                <a:cs typeface="+mn-cs"/>
              </a:rPr>
              <a:t>Память </a:t>
            </a:r>
            <a:r>
              <a:rPr lang="ru-RU" sz="1200" kern="1200" dirty="0" smtClean="0">
                <a:solidFill>
                  <a:schemeClr val="tx1"/>
                </a:solidFill>
                <a:effectLst/>
                <a:latin typeface="+mn-lt"/>
                <a:ea typeface="+mn-ea"/>
                <a:cs typeface="+mn-cs"/>
              </a:rPr>
              <a:t>- способность запоминать, сохранять и в нужный момент доставать (воспроизводить) нужную информацию. Память — это психическая функция, которая обеспечивает фиксацию, сохранение и воспроизведение различных впечатлений, дает возможность копить информацию и пользоваться прежним опытом. В качестве наиболее общего основания для выделения раз­личных видов памяти выступает зависимость ее характеристик от особенностей деятельности по запоминанию и воспроизве­дению. При этом отдельные виды памяти вычленяются в соот­ветствии с тремя основными </a:t>
            </a:r>
            <a:r>
              <a:rPr lang="ru-RU" sz="1200" kern="1200" dirty="0" err="1" smtClean="0">
                <a:solidFill>
                  <a:schemeClr val="tx1"/>
                </a:solidFill>
                <a:effectLst/>
                <a:latin typeface="+mn-lt"/>
                <a:ea typeface="+mn-ea"/>
                <a:cs typeface="+mn-cs"/>
              </a:rPr>
              <a:t>критериями:они</a:t>
            </a:r>
            <a:r>
              <a:rPr lang="ru-RU" sz="1200" kern="1200" dirty="0" smtClean="0">
                <a:solidFill>
                  <a:schemeClr val="tx1"/>
                </a:solidFill>
                <a:effectLst/>
                <a:latin typeface="+mn-lt"/>
                <a:ea typeface="+mn-ea"/>
                <a:cs typeface="+mn-cs"/>
              </a:rPr>
              <a:t> представлены на слайде. Остановлюсь на характерных особенностях памяти у детей с ЗПР. В структуре дефекта познавательной деятельности у детей с ЗПР большое место занимают нарушения памяти.  У детей нарушена как непроизвольная, так и произвольная память. Причина – снижена познавательная активность.  Непроизвольное запоминание страдает меньше. Они с трудом запоминают заданное, быстро забывают, долго вспоминают.</a:t>
            </a:r>
          </a:p>
          <a:p>
            <a:endParaRPr lang="ru-RU" dirty="0"/>
          </a:p>
        </p:txBody>
      </p:sp>
      <p:sp>
        <p:nvSpPr>
          <p:cNvPr id="4" name="Номер слайда 3"/>
          <p:cNvSpPr>
            <a:spLocks noGrp="1"/>
          </p:cNvSpPr>
          <p:nvPr>
            <p:ph type="sldNum" sz="quarter" idx="10"/>
          </p:nvPr>
        </p:nvSpPr>
        <p:spPr/>
        <p:txBody>
          <a:bodyPr/>
          <a:lstStyle/>
          <a:p>
            <a:fld id="{E8EC16E5-77D4-40D1-86DE-8DD2F9C62523}" type="slidenum">
              <a:rPr lang="ru-RU" smtClean="0"/>
              <a:t>3</a:t>
            </a:fld>
            <a:endParaRPr lang="ru-RU"/>
          </a:p>
        </p:txBody>
      </p:sp>
    </p:spTree>
    <p:extLst>
      <p:ext uri="{BB962C8B-B14F-4D97-AF65-F5344CB8AC3E}">
        <p14:creationId xmlns:p14="http://schemas.microsoft.com/office/powerpoint/2010/main" val="1161707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 Происходящие изменения в обществе оказали влияние и на развитие детей, активно включившихся в водоворот нашей бурной жизни, и выдвинули новые требования к системе образования в целом. Одним из важнейших условий продуктивности познавательной деятельности является достаточно развитое </a:t>
            </a:r>
            <a:r>
              <a:rPr lang="ru-RU" sz="1200" b="1" kern="1200" dirty="0" smtClean="0">
                <a:solidFill>
                  <a:schemeClr val="tx1"/>
                </a:solidFill>
                <a:effectLst/>
                <a:latin typeface="+mn-lt"/>
                <a:ea typeface="+mn-ea"/>
                <a:cs typeface="+mn-cs"/>
              </a:rPr>
              <a:t>внимание.</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a:t>
            </a:r>
            <a:r>
              <a:rPr lang="ru-RU" sz="1200" b="1" u="sng" kern="1200" dirty="0" smtClean="0">
                <a:solidFill>
                  <a:schemeClr val="tx1"/>
                </a:solidFill>
                <a:effectLst/>
                <a:latin typeface="+mn-lt"/>
                <a:ea typeface="+mn-ea"/>
                <a:cs typeface="+mn-cs"/>
              </a:rPr>
              <a:t>Внимание</a:t>
            </a:r>
            <a:r>
              <a:rPr lang="ru-RU" sz="1200" kern="1200" dirty="0" smtClean="0">
                <a:solidFill>
                  <a:schemeClr val="tx1"/>
                </a:solidFill>
                <a:effectLst/>
                <a:latin typeface="+mn-lt"/>
                <a:ea typeface="+mn-ea"/>
                <a:cs typeface="+mn-cs"/>
              </a:rPr>
              <a:t> - система отбора информации, позволяющая нам воспринимать только значимую для нас информацию, помогающая нам реагировать лишь на то, что для нас важно или представляет для нас интерес.  Внимание - это сосредоточенность и направленность психической деятельности на определенный объект, что предполагает повышение уровня сенсорной, интеллектуальной и двигательной активности. Внимание является базовым психическим процессом, «питающим» все другие психические функции и виды деятельности. Внимание бывает произвольное, непроизвольное и </a:t>
            </a:r>
            <a:r>
              <a:rPr lang="ru-RU" sz="1200" kern="1200" dirty="0" err="1" smtClean="0">
                <a:solidFill>
                  <a:schemeClr val="tx1"/>
                </a:solidFill>
                <a:effectLst/>
                <a:latin typeface="+mn-lt"/>
                <a:ea typeface="+mn-ea"/>
                <a:cs typeface="+mn-cs"/>
              </a:rPr>
              <a:t>послепроизвольное</a:t>
            </a:r>
            <a:r>
              <a:rPr lang="ru-RU" sz="1200" kern="1200" dirty="0" smtClean="0">
                <a:solidFill>
                  <a:schemeClr val="tx1"/>
                </a:solidFill>
                <a:effectLst/>
                <a:latin typeface="+mn-lt"/>
                <a:ea typeface="+mn-ea"/>
                <a:cs typeface="+mn-cs"/>
              </a:rPr>
              <a:t>.</a:t>
            </a:r>
          </a:p>
          <a:p>
            <a:r>
              <a:rPr lang="ru-RU" sz="1200" u="sng" kern="1200" dirty="0" smtClean="0">
                <a:solidFill>
                  <a:schemeClr val="tx1"/>
                </a:solidFill>
                <a:effectLst/>
                <a:latin typeface="+mn-lt"/>
                <a:ea typeface="+mn-ea"/>
                <a:cs typeface="+mn-cs"/>
                <a:hlinkClick r:id="rId3" tooltip="Статья: Непроизвольное, произвольное и послепроизвольное внимание"/>
              </a:rPr>
              <a:t>Непроизвольное внимание</a:t>
            </a:r>
            <a:r>
              <a:rPr lang="ru-RU" sz="1200" kern="1200" dirty="0" smtClean="0">
                <a:solidFill>
                  <a:schemeClr val="tx1"/>
                </a:solidFill>
                <a:effectLst/>
                <a:latin typeface="+mn-lt"/>
                <a:ea typeface="+mn-ea"/>
                <a:cs typeface="+mn-cs"/>
              </a:rPr>
              <a:t> реагирует обычно на все новое, яркое, громкое и движущееся. </a:t>
            </a:r>
            <a:r>
              <a:rPr lang="ru-RU" sz="1200" u="sng" kern="1200" dirty="0" smtClean="0">
                <a:solidFill>
                  <a:schemeClr val="tx1"/>
                </a:solidFill>
                <a:effectLst/>
                <a:latin typeface="+mn-lt"/>
                <a:ea typeface="+mn-ea"/>
                <a:cs typeface="+mn-cs"/>
                <a:hlinkClick r:id="rId3" tooltip="Статья: Непроизвольное, произвольное и послепроизвольное внимание"/>
              </a:rPr>
              <a:t>Произвольное и </a:t>
            </a:r>
            <a:r>
              <a:rPr lang="ru-RU" sz="1200" u="sng" kern="1200" dirty="0" err="1" smtClean="0">
                <a:solidFill>
                  <a:schemeClr val="tx1"/>
                </a:solidFill>
                <a:effectLst/>
                <a:latin typeface="+mn-lt"/>
                <a:ea typeface="+mn-ea"/>
                <a:cs typeface="+mn-cs"/>
                <a:hlinkClick r:id="rId3" tooltip="Статья: Непроизвольное, произвольное и послепроизвольное внимание"/>
              </a:rPr>
              <a:t>послепроизвольное</a:t>
            </a:r>
            <a:r>
              <a:rPr lang="ru-RU" sz="1200" kern="1200" dirty="0" smtClean="0">
                <a:solidFill>
                  <a:schemeClr val="tx1"/>
                </a:solidFill>
                <a:effectLst/>
                <a:latin typeface="+mn-lt"/>
                <a:ea typeface="+mn-ea"/>
                <a:cs typeface="+mn-cs"/>
              </a:rPr>
              <a:t> - на то, что мы выбираем сами. </a:t>
            </a:r>
          </a:p>
          <a:p>
            <a:r>
              <a:rPr lang="ru-RU" sz="1200" kern="1200" dirty="0" smtClean="0">
                <a:solidFill>
                  <a:schemeClr val="tx1"/>
                </a:solidFill>
                <a:effectLst/>
                <a:latin typeface="+mn-lt"/>
                <a:ea typeface="+mn-ea"/>
                <a:cs typeface="+mn-cs"/>
              </a:rPr>
              <a:t>   Внимание характеризуется различными качествами или свойствами. Внимание обладает сложной функциональной структурой, образованной взаимосвязями его основных свойств.</a:t>
            </a:r>
          </a:p>
          <a:p>
            <a:r>
              <a:rPr lang="ru-RU" sz="1200" kern="1200" dirty="0" smtClean="0">
                <a:solidFill>
                  <a:schemeClr val="tx1"/>
                </a:solidFill>
                <a:effectLst/>
                <a:latin typeface="+mn-lt"/>
                <a:ea typeface="+mn-ea"/>
                <a:cs typeface="+mn-cs"/>
              </a:rPr>
              <a:t>Характерные особенности внимания у детей с ЗПР. Почему наши дети не внимательны? это связано с особенностью взора.  Всё воспринимают поэтапно.  Именно поэтому они не воспринимают весь материал, не в полной мере. Ограниченный объём внимания (воспринимают отдельные элементы  ситуации) У детей нарушена концентрация внимания. Есть еще такая особенность внимания как «прилипание» внимания- выражается в сниженной способности переключать внимание с одного вида деятельности на другой.</a:t>
            </a:r>
            <a:endParaRPr lang="ru-RU" dirty="0"/>
          </a:p>
        </p:txBody>
      </p:sp>
      <p:sp>
        <p:nvSpPr>
          <p:cNvPr id="4" name="Номер слайда 3"/>
          <p:cNvSpPr>
            <a:spLocks noGrp="1"/>
          </p:cNvSpPr>
          <p:nvPr>
            <p:ph type="sldNum" sz="quarter" idx="10"/>
          </p:nvPr>
        </p:nvSpPr>
        <p:spPr/>
        <p:txBody>
          <a:bodyPr/>
          <a:lstStyle/>
          <a:p>
            <a:fld id="{E8EC16E5-77D4-40D1-86DE-8DD2F9C62523}" type="slidenum">
              <a:rPr lang="ru-RU" smtClean="0"/>
              <a:t>4</a:t>
            </a:fld>
            <a:endParaRPr lang="ru-RU"/>
          </a:p>
        </p:txBody>
      </p:sp>
    </p:spTree>
    <p:extLst>
      <p:ext uri="{BB962C8B-B14F-4D97-AF65-F5344CB8AC3E}">
        <p14:creationId xmlns:p14="http://schemas.microsoft.com/office/powerpoint/2010/main" val="1002354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Мышление</a:t>
            </a:r>
            <a:r>
              <a:rPr lang="ru-RU" sz="1200" kern="1200" dirty="0" smtClean="0">
                <a:solidFill>
                  <a:schemeClr val="tx1"/>
                </a:solidFill>
                <a:effectLst/>
                <a:latin typeface="+mn-lt"/>
                <a:ea typeface="+mn-ea"/>
                <a:cs typeface="+mn-cs"/>
              </a:rPr>
              <a:t> - одна из высших форм деятельности человека.  Это социально обусловленный психический процесс, неразрывно связанный с речью.  В процессе мыслительной деятельности вырабатываются определенные приемы или операции (анализ, синтез, сравнение, обобщение, конкретизация).   Выделяют три вида мышления: они представлены на слайде. Наглядно-действенное мышление особенно интенсивно развивается у ребенка с 3-4 лет. Он постигает свойства предметов, учится оперировать предметами, устанавливать отношения между ними и решать самые разные практические задачи. На основании наглядно-действенного мышления формируется и более сложная форма мышления - наглядно-образное. Оно характеризуется тем, что ребенок уже может решать задачи на основе представлений, без применения практических действий. Это позволяет ребенку, например, использовать схематические изображения или считать в уме. К шести-семи годам начинается более интенсивное формирование словесно-логического мышления, которое связано с использованием и преобразованием понятий.  Однако оно не является ведущим у дошкольников.  Все виды мышления тесно связаны между собой. Мышление развивается на протяжении всей жизни человека в процессе его деятельности. Мышление неразрывно связано с речью. Мышление также неразрывно связано и с практической деятельностью людей.</a:t>
            </a:r>
          </a:p>
          <a:p>
            <a:r>
              <a:rPr lang="ru-RU" sz="1200" kern="1200" dirty="0" smtClean="0">
                <a:solidFill>
                  <a:schemeClr val="tx1"/>
                </a:solidFill>
                <a:effectLst/>
                <a:latin typeface="+mn-lt"/>
                <a:ea typeface="+mn-ea"/>
                <a:cs typeface="+mn-cs"/>
              </a:rPr>
              <a:t>  Характерные особенности мышления: характеризуется сниженной познавательной активностью, отсутствием интереса, нет сосредоточенности при выполнении заданий, неумением </a:t>
            </a:r>
            <a:r>
              <a:rPr lang="ru-RU" sz="1200" kern="1200" dirty="0" err="1" smtClean="0">
                <a:solidFill>
                  <a:schemeClr val="tx1"/>
                </a:solidFill>
                <a:effectLst/>
                <a:latin typeface="+mn-lt"/>
                <a:ea typeface="+mn-ea"/>
                <a:cs typeface="+mn-cs"/>
              </a:rPr>
              <a:t>контролтровать</a:t>
            </a:r>
            <a:r>
              <a:rPr lang="ru-RU" sz="1200" kern="1200" dirty="0" smtClean="0">
                <a:solidFill>
                  <a:schemeClr val="tx1"/>
                </a:solidFill>
                <a:effectLst/>
                <a:latin typeface="+mn-lt"/>
                <a:ea typeface="+mn-ea"/>
                <a:cs typeface="+mn-cs"/>
              </a:rPr>
              <a:t> свои действия. Дети не могут вычленить отдельные части сложного, еще больше затрудняются при необходимости синтезировать определенные признаки объектов. У них с трудом усваиваются временные и пространственные представления., с трудом решают задачи по аналогии. При выполнении мыслительных задач дети часто отвлекаются, обращают внимание на несуществующие детали, упускают существенное.</a:t>
            </a:r>
            <a:endParaRPr lang="ru-RU" dirty="0"/>
          </a:p>
        </p:txBody>
      </p:sp>
      <p:sp>
        <p:nvSpPr>
          <p:cNvPr id="4" name="Номер слайда 3"/>
          <p:cNvSpPr>
            <a:spLocks noGrp="1"/>
          </p:cNvSpPr>
          <p:nvPr>
            <p:ph type="sldNum" sz="quarter" idx="10"/>
          </p:nvPr>
        </p:nvSpPr>
        <p:spPr/>
        <p:txBody>
          <a:bodyPr/>
          <a:lstStyle/>
          <a:p>
            <a:fld id="{E8EC16E5-77D4-40D1-86DE-8DD2F9C62523}" type="slidenum">
              <a:rPr lang="ru-RU" smtClean="0"/>
              <a:t>5</a:t>
            </a:fld>
            <a:endParaRPr lang="ru-RU"/>
          </a:p>
        </p:txBody>
      </p:sp>
    </p:spTree>
    <p:extLst>
      <p:ext uri="{BB962C8B-B14F-4D97-AF65-F5344CB8AC3E}">
        <p14:creationId xmlns:p14="http://schemas.microsoft.com/office/powerpoint/2010/main" val="275169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 Чтоб дети с особыми образовательными потребностями могли учиться в школе, овладели программой школьного обучения, им  необходимо последовательно и доказательно мыслить, иметь элементарные навыки речевой культуры, владеть приёмами произвольного внимания и памяти, уметь выделить учебную задачу и превратить её в самостоятельную цель деятельности. Иными словами, важно не количественное накопление знаний, а их качественная сторона, способность ребёнка самому находить способы удовлетворения познавательных запросов. Соответственно, ещё в детском саду  до поступления в школу мы  ведём  работу по формированию психических процессов, которые в дальнейшем станут основой прочных школьных знаний. Психические процессы дошкольника (память, внимание, мышление) не могут формироваться стихийно. Для их развития необходима целенаправленная систематическая работа. Можно ли развивать отдельно память, внимание, мышление? Они взаимосвязаны.</a:t>
            </a:r>
            <a:endParaRPr lang="ru-RU" dirty="0"/>
          </a:p>
        </p:txBody>
      </p:sp>
      <p:sp>
        <p:nvSpPr>
          <p:cNvPr id="4" name="Номер слайда 3"/>
          <p:cNvSpPr>
            <a:spLocks noGrp="1"/>
          </p:cNvSpPr>
          <p:nvPr>
            <p:ph type="sldNum" sz="quarter" idx="10"/>
          </p:nvPr>
        </p:nvSpPr>
        <p:spPr/>
        <p:txBody>
          <a:bodyPr/>
          <a:lstStyle/>
          <a:p>
            <a:fld id="{E8EC16E5-77D4-40D1-86DE-8DD2F9C62523}" type="slidenum">
              <a:rPr lang="ru-RU" smtClean="0"/>
              <a:t>6</a:t>
            </a:fld>
            <a:endParaRPr lang="ru-RU"/>
          </a:p>
        </p:txBody>
      </p:sp>
    </p:spTree>
    <p:extLst>
      <p:ext uri="{BB962C8B-B14F-4D97-AF65-F5344CB8AC3E}">
        <p14:creationId xmlns:p14="http://schemas.microsoft.com/office/powerpoint/2010/main" val="3366598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 Развитием памяти, внимания, мышления  и др. психических процессов в ДОУ  занимается учитель-дефектолог. Учитель-дефектолог организовывает всю коррекционную работу группы. В  подгрупповые занятия он включает задания и игры на развитие памяти, внимания и логического мышления. Помимо подгрупповых занятий есть и индивидуальные, на которых дефектолог индивидуально с ребёнком проводит работу по развитию психических процессов. </a:t>
            </a:r>
            <a:endParaRPr lang="ru-RU" dirty="0"/>
          </a:p>
        </p:txBody>
      </p:sp>
      <p:sp>
        <p:nvSpPr>
          <p:cNvPr id="4" name="Номер слайда 3"/>
          <p:cNvSpPr>
            <a:spLocks noGrp="1"/>
          </p:cNvSpPr>
          <p:nvPr>
            <p:ph type="sldNum" sz="quarter" idx="10"/>
          </p:nvPr>
        </p:nvSpPr>
        <p:spPr/>
        <p:txBody>
          <a:bodyPr/>
          <a:lstStyle/>
          <a:p>
            <a:fld id="{E8EC16E5-77D4-40D1-86DE-8DD2F9C62523}" type="slidenum">
              <a:rPr lang="ru-RU" smtClean="0"/>
              <a:t>7</a:t>
            </a:fld>
            <a:endParaRPr lang="ru-RU"/>
          </a:p>
        </p:txBody>
      </p:sp>
    </p:spTree>
    <p:extLst>
      <p:ext uri="{BB962C8B-B14F-4D97-AF65-F5344CB8AC3E}">
        <p14:creationId xmlns:p14="http://schemas.microsoft.com/office/powerpoint/2010/main" val="2778479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 Однако, воспитатели тоже работают над развитием познавательных процессов. Ведём тетрадь взаимодействия для того, чтобы направлять воспитателя. Дефектолог указывает над чем и с кем нужно позаниматься. В вечернее время воспитатель проводит эту работу.</a:t>
            </a:r>
            <a:endParaRPr lang="ru-RU" dirty="0"/>
          </a:p>
        </p:txBody>
      </p:sp>
      <p:sp>
        <p:nvSpPr>
          <p:cNvPr id="4" name="Номер слайда 3"/>
          <p:cNvSpPr>
            <a:spLocks noGrp="1"/>
          </p:cNvSpPr>
          <p:nvPr>
            <p:ph type="sldNum" sz="quarter" idx="10"/>
          </p:nvPr>
        </p:nvSpPr>
        <p:spPr/>
        <p:txBody>
          <a:bodyPr/>
          <a:lstStyle/>
          <a:p>
            <a:fld id="{E8EC16E5-77D4-40D1-86DE-8DD2F9C62523}" type="slidenum">
              <a:rPr lang="ru-RU" smtClean="0"/>
              <a:t>8</a:t>
            </a:fld>
            <a:endParaRPr lang="ru-RU"/>
          </a:p>
        </p:txBody>
      </p:sp>
    </p:spTree>
    <p:extLst>
      <p:ext uri="{BB962C8B-B14F-4D97-AF65-F5344CB8AC3E}">
        <p14:creationId xmlns:p14="http://schemas.microsoft.com/office/powerpoint/2010/main" val="2053346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 Логопед,  работая над развитием речи и постановкой звуков также развивает память, внимание и логическое мышление. </a:t>
            </a:r>
            <a:endParaRPr lang="ru-RU" dirty="0"/>
          </a:p>
        </p:txBody>
      </p:sp>
      <p:sp>
        <p:nvSpPr>
          <p:cNvPr id="4" name="Номер слайда 3"/>
          <p:cNvSpPr>
            <a:spLocks noGrp="1"/>
          </p:cNvSpPr>
          <p:nvPr>
            <p:ph type="sldNum" sz="quarter" idx="10"/>
          </p:nvPr>
        </p:nvSpPr>
        <p:spPr/>
        <p:txBody>
          <a:bodyPr/>
          <a:lstStyle/>
          <a:p>
            <a:fld id="{E8EC16E5-77D4-40D1-86DE-8DD2F9C62523}" type="slidenum">
              <a:rPr lang="ru-RU" smtClean="0"/>
              <a:t>9</a:t>
            </a:fld>
            <a:endParaRPr lang="ru-RU"/>
          </a:p>
        </p:txBody>
      </p:sp>
    </p:spTree>
    <p:extLst>
      <p:ext uri="{BB962C8B-B14F-4D97-AF65-F5344CB8AC3E}">
        <p14:creationId xmlns:p14="http://schemas.microsoft.com/office/powerpoint/2010/main" val="1038149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 Мы как специалисты, вовлекаем и родителей в коррекционную работу. В конце недели раздаём тетради, в них даём те задания, которые будут понятны родителям.  Родители говорят, что дети дома меняются.  Не выполняют задания. С родителями ведём  просветительскую работу, проводим  тренинги, на которых учим какие игры можно проводить и как заниматься с детьми дома. </a:t>
            </a:r>
            <a:endParaRPr lang="ru-RU" dirty="0"/>
          </a:p>
        </p:txBody>
      </p:sp>
      <p:sp>
        <p:nvSpPr>
          <p:cNvPr id="4" name="Номер слайда 3"/>
          <p:cNvSpPr>
            <a:spLocks noGrp="1"/>
          </p:cNvSpPr>
          <p:nvPr>
            <p:ph type="sldNum" sz="quarter" idx="10"/>
          </p:nvPr>
        </p:nvSpPr>
        <p:spPr/>
        <p:txBody>
          <a:bodyPr/>
          <a:lstStyle/>
          <a:p>
            <a:fld id="{E8EC16E5-77D4-40D1-86DE-8DD2F9C62523}" type="slidenum">
              <a:rPr lang="ru-RU" smtClean="0"/>
              <a:t>10</a:t>
            </a:fld>
            <a:endParaRPr lang="ru-RU"/>
          </a:p>
        </p:txBody>
      </p:sp>
    </p:spTree>
    <p:extLst>
      <p:ext uri="{BB962C8B-B14F-4D97-AF65-F5344CB8AC3E}">
        <p14:creationId xmlns:p14="http://schemas.microsoft.com/office/powerpoint/2010/main" val="113148402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gif"/><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gif"/><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3D6DCCF-00C7-4833-AAA1-0BC10607CA36}" type="slidenum">
              <a:rPr lang="ru-RU" smtClean="0"/>
              <a:pPr/>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8"/>
          <p:cNvSpPr>
            <a:spLocks/>
          </p:cNvSpPr>
          <p:nvPr userDrawn="1"/>
        </p:nvSpPr>
        <p:spPr bwMode="ltGray">
          <a:xfrm>
            <a:off x="0" y="0"/>
            <a:ext cx="9144000" cy="6858000"/>
          </a:xfrm>
          <a:custGeom>
            <a:avLst/>
            <a:gdLst/>
            <a:ahLst/>
            <a:cxnLst>
              <a:cxn ang="0">
                <a:pos x="1488" y="0"/>
              </a:cxn>
              <a:cxn ang="0">
                <a:pos x="564" y="617"/>
              </a:cxn>
              <a:cxn ang="0">
                <a:pos x="0" y="1734"/>
              </a:cxn>
              <a:cxn ang="0">
                <a:pos x="0" y="4320"/>
              </a:cxn>
              <a:cxn ang="0">
                <a:pos x="5760" y="4320"/>
              </a:cxn>
              <a:cxn ang="0">
                <a:pos x="5760" y="0"/>
              </a:cxn>
              <a:cxn ang="0">
                <a:pos x="1488" y="0"/>
              </a:cxn>
            </a:cxnLst>
            <a:rect l="0" t="0" r="r" b="b"/>
            <a:pathLst>
              <a:path w="5760" h="4320">
                <a:moveTo>
                  <a:pt x="1488" y="0"/>
                </a:moveTo>
                <a:cubicBezTo>
                  <a:pt x="1093" y="94"/>
                  <a:pt x="670" y="476"/>
                  <a:pt x="564" y="617"/>
                </a:cubicBezTo>
                <a:cubicBezTo>
                  <a:pt x="458" y="758"/>
                  <a:pt x="94" y="1117"/>
                  <a:pt x="0" y="1734"/>
                </a:cubicBezTo>
                <a:lnTo>
                  <a:pt x="0" y="4320"/>
                </a:lnTo>
                <a:lnTo>
                  <a:pt x="5760" y="4320"/>
                </a:lnTo>
                <a:lnTo>
                  <a:pt x="5760" y="0"/>
                </a:lnTo>
                <a:lnTo>
                  <a:pt x="1488" y="0"/>
                </a:lnTo>
                <a:close/>
              </a:path>
            </a:pathLst>
          </a:custGeom>
          <a:gradFill rotWithShape="1">
            <a:gsLst>
              <a:gs pos="0">
                <a:schemeClr val="accent1">
                  <a:alpha val="39000"/>
                </a:schemeClr>
              </a:gs>
              <a:gs pos="100000">
                <a:schemeClr val="accent1">
                  <a:gamma/>
                  <a:tint val="0"/>
                  <a:invGamma/>
                </a:schemeClr>
              </a:gs>
            </a:gsLst>
            <a:lin ang="2700000" scaled="1"/>
          </a:gradFill>
          <a:ln w="9525">
            <a:noFill/>
            <a:round/>
            <a:headEnd/>
            <a:tailEnd/>
          </a:ln>
          <a:effectLst/>
        </p:spPr>
        <p:txBody>
          <a:bodyPr/>
          <a:lstStyle/>
          <a:p>
            <a:endParaRPr lang="ru-RU"/>
          </a:p>
        </p:txBody>
      </p:sp>
      <p:grpSp>
        <p:nvGrpSpPr>
          <p:cNvPr id="74" name="Group 46"/>
          <p:cNvGrpSpPr>
            <a:grpSpLocks/>
          </p:cNvGrpSpPr>
          <p:nvPr userDrawn="1"/>
        </p:nvGrpSpPr>
        <p:grpSpPr bwMode="auto">
          <a:xfrm rot="10800000">
            <a:off x="0" y="3657600"/>
            <a:ext cx="9144000" cy="3200400"/>
            <a:chOff x="0" y="0"/>
            <a:chExt cx="5760" cy="2016"/>
          </a:xfrm>
        </p:grpSpPr>
        <p:pic>
          <p:nvPicPr>
            <p:cNvPr id="80" name="Picture 47" descr="7"/>
            <p:cNvPicPr>
              <a:picLocks noChangeAspect="1" noChangeArrowheads="1"/>
            </p:cNvPicPr>
            <p:nvPr/>
          </p:nvPicPr>
          <p:blipFill>
            <a:blip r:embed="rId2"/>
            <a:srcRect/>
            <a:stretch>
              <a:fillRect/>
            </a:stretch>
          </p:blipFill>
          <p:spPr bwMode="auto">
            <a:xfrm>
              <a:off x="0" y="0"/>
              <a:ext cx="5760" cy="2016"/>
            </a:xfrm>
            <a:prstGeom prst="rect">
              <a:avLst/>
            </a:prstGeom>
            <a:noFill/>
          </p:spPr>
        </p:pic>
        <p:pic>
          <p:nvPicPr>
            <p:cNvPr id="82" name="Picture 48" descr="04"/>
            <p:cNvPicPr>
              <a:picLocks noChangeAspect="1" noChangeArrowheads="1"/>
            </p:cNvPicPr>
            <p:nvPr/>
          </p:nvPicPr>
          <p:blipFill>
            <a:blip r:embed="rId3"/>
            <a:srcRect/>
            <a:stretch>
              <a:fillRect/>
            </a:stretch>
          </p:blipFill>
          <p:spPr bwMode="auto">
            <a:xfrm>
              <a:off x="3360" y="0"/>
              <a:ext cx="858" cy="733"/>
            </a:xfrm>
            <a:prstGeom prst="rect">
              <a:avLst/>
            </a:prstGeom>
            <a:noFill/>
          </p:spPr>
        </p:pic>
      </p:grpSp>
      <p:pic>
        <p:nvPicPr>
          <p:cNvPr id="83" name="Picture 10" descr="123"/>
          <p:cNvPicPr>
            <a:picLocks noChangeAspect="1" noChangeArrowheads="1"/>
          </p:cNvPicPr>
          <p:nvPr userDrawn="1"/>
        </p:nvPicPr>
        <p:blipFill>
          <a:blip r:embed="rId4" cstate="email"/>
          <a:srcRect/>
          <a:stretch>
            <a:fillRect/>
          </a:stretch>
        </p:blipFill>
        <p:spPr bwMode="gray">
          <a:xfrm>
            <a:off x="152400" y="228600"/>
            <a:ext cx="1676400" cy="1163638"/>
          </a:xfrm>
          <a:prstGeom prst="rect">
            <a:avLst/>
          </a:prstGeom>
          <a:noFill/>
          <a:effectLst>
            <a:outerShdw dist="107763" dir="2700000" algn="ctr" rotWithShape="0">
              <a:srgbClr val="808080">
                <a:alpha val="50000"/>
              </a:srgbClr>
            </a:outerShdw>
          </a:effectLst>
        </p:spPr>
      </p:pic>
      <p:pic>
        <p:nvPicPr>
          <p:cNvPr id="84" name="Picture 34" descr="water_2"/>
          <p:cNvPicPr>
            <a:picLocks noChangeAspect="1" noChangeArrowheads="1"/>
          </p:cNvPicPr>
          <p:nvPr userDrawn="1"/>
        </p:nvPicPr>
        <p:blipFill>
          <a:blip r:embed="rId5" cstate="email"/>
          <a:srcRect/>
          <a:stretch>
            <a:fillRect/>
          </a:stretch>
        </p:blipFill>
        <p:spPr bwMode="auto">
          <a:xfrm>
            <a:off x="1295400" y="914400"/>
            <a:ext cx="381000" cy="234950"/>
          </a:xfrm>
          <a:prstGeom prst="rect">
            <a:avLst/>
          </a:prstGeom>
          <a:noFill/>
        </p:spPr>
      </p:pic>
      <p:pic>
        <p:nvPicPr>
          <p:cNvPr id="87" name="Picture 40" descr="fire14"/>
          <p:cNvPicPr>
            <a:picLocks noChangeAspect="1" noChangeArrowheads="1" noCrop="1"/>
          </p:cNvPicPr>
          <p:nvPr userDrawn="1"/>
        </p:nvPicPr>
        <p:blipFill>
          <a:blip r:embed="rId6" cstate="email"/>
          <a:srcRect/>
          <a:stretch>
            <a:fillRect/>
          </a:stretch>
        </p:blipFill>
        <p:spPr bwMode="auto">
          <a:xfrm>
            <a:off x="1295400" y="762000"/>
            <a:ext cx="533400" cy="533400"/>
          </a:xfrm>
          <a:prstGeom prst="rect">
            <a:avLst/>
          </a:prstGeom>
          <a:noFill/>
        </p:spPr>
      </p:pic>
      <p:pic>
        <p:nvPicPr>
          <p:cNvPr id="88" name="Picture 51" descr="B_Fly26"/>
          <p:cNvPicPr>
            <a:picLocks noChangeAspect="1" noChangeArrowheads="1" noCrop="1"/>
          </p:cNvPicPr>
          <p:nvPr userDrawn="1"/>
        </p:nvPicPr>
        <p:blipFill>
          <a:blip r:embed="rId7">
            <a:lum bright="-12000" contrast="-100000"/>
            <a:grayscl/>
          </a:blip>
          <a:srcRect/>
          <a:stretch>
            <a:fillRect/>
          </a:stretch>
        </p:blipFill>
        <p:spPr bwMode="auto">
          <a:xfrm>
            <a:off x="609600" y="449263"/>
            <a:ext cx="990600" cy="892175"/>
          </a:xfrm>
          <a:prstGeom prst="rect">
            <a:avLst/>
          </a:prstGeom>
          <a:noFill/>
        </p:spPr>
      </p:pic>
      <p:pic>
        <p:nvPicPr>
          <p:cNvPr id="90" name="Picture 52" descr="B_Fly26"/>
          <p:cNvPicPr>
            <a:picLocks noChangeAspect="1" noChangeArrowheads="1" noCrop="1"/>
          </p:cNvPicPr>
          <p:nvPr userDrawn="1"/>
        </p:nvPicPr>
        <p:blipFill>
          <a:blip r:embed="rId7"/>
          <a:srcRect/>
          <a:stretch>
            <a:fillRect/>
          </a:stretch>
        </p:blipFill>
        <p:spPr bwMode="auto">
          <a:xfrm>
            <a:off x="609600" y="381000"/>
            <a:ext cx="990600" cy="892175"/>
          </a:xfrm>
          <a:prstGeom prst="rect">
            <a:avLst/>
          </a:prstGeom>
          <a:noFill/>
        </p:spPr>
      </p:pic>
      <p:pic>
        <p:nvPicPr>
          <p:cNvPr id="91" name="Picture 53" descr="bupestrid beetle 5"/>
          <p:cNvPicPr>
            <a:picLocks noChangeAspect="1" noChangeArrowheads="1"/>
          </p:cNvPicPr>
          <p:nvPr userDrawn="1"/>
        </p:nvPicPr>
        <p:blipFill>
          <a:blip r:embed="rId8"/>
          <a:srcRect/>
          <a:stretch>
            <a:fillRect/>
          </a:stretch>
        </p:blipFill>
        <p:spPr bwMode="auto">
          <a:xfrm>
            <a:off x="7467600" y="6259513"/>
            <a:ext cx="838200" cy="322262"/>
          </a:xfrm>
          <a:prstGeom prst="rect">
            <a:avLst/>
          </a:prstGeom>
          <a:noFill/>
          <a:effectLst>
            <a:outerShdw dist="107763" dir="2700000" algn="ctr" rotWithShape="0">
              <a:srgbClr val="808080">
                <a:alpha val="50000"/>
              </a:srgbClr>
            </a:outerShdw>
          </a:effectLst>
        </p:spPr>
      </p:pic>
      <p:pic>
        <p:nvPicPr>
          <p:cNvPr id="92" name="Picture 55" descr="WB01292_"/>
          <p:cNvPicPr>
            <a:picLocks noChangeAspect="1" noChangeArrowheads="1"/>
          </p:cNvPicPr>
          <p:nvPr userDrawn="1"/>
        </p:nvPicPr>
        <p:blipFill>
          <a:blip r:embed="rId9"/>
          <a:srcRect/>
          <a:stretch>
            <a:fillRect/>
          </a:stretch>
        </p:blipFill>
        <p:spPr bwMode="auto">
          <a:xfrm>
            <a:off x="228600" y="5105400"/>
            <a:ext cx="400050" cy="400050"/>
          </a:xfrm>
          <a:prstGeom prst="rect">
            <a:avLst/>
          </a:prstGeom>
          <a:noFill/>
          <a:effectLst>
            <a:outerShdw dist="107763" dir="18900000" algn="ctr" rotWithShape="0">
              <a:srgbClr val="808080">
                <a:alpha val="50000"/>
              </a:srgb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00F15A6-AB18-4995-A375-4ED33A100C4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783C3F7-2843-4709-8DED-1C809DBE742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809EBB-8C23-495E-AE24-9CECF55B65C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CCF2DB-271C-48F1-ABA3-5C4FFA7C885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73966E7-EE33-4443-80A3-F42758DD0E3F}" type="slidenum">
              <a:rPr lang="ru-RU" smtClean="0"/>
              <a:pPr/>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0E93B0F-9886-418D-8B8A-C48ECCB8135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F45A7A6-80FB-4CC7-96DE-83A3A0031DA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FE3D775-F8F7-4316-A9F0-291897657D6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endParaRPr lang="ru-RU"/>
          </a:p>
        </p:txBody>
      </p:sp>
      <p:sp>
        <p:nvSpPr>
          <p:cNvPr id="7" name="Slide Number Placeholder 6"/>
          <p:cNvSpPr>
            <a:spLocks noGrp="1"/>
          </p:cNvSpPr>
          <p:nvPr>
            <p:ph type="sldNum" sz="quarter" idx="12"/>
          </p:nvPr>
        </p:nvSpPr>
        <p:spPr/>
        <p:txBody>
          <a:bodyPr/>
          <a:lstStyle/>
          <a:p>
            <a:fld id="{890AA9AB-4775-4462-80C7-C270A1746866}" type="slidenum">
              <a:rPr lang="ru-RU" smtClean="0"/>
              <a:pPr/>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B382563D-10F5-44A0-9ED8-C2D749D0368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EB9B4867-DF15-4821-8467-A1AF4C1A55F6}" type="slidenum">
              <a:rPr lang="ru-RU" smtClean="0"/>
              <a:pPr/>
              <a:t>‹#›</a:t>
            </a:fld>
            <a:endParaRPr lang="ru-RU"/>
          </a:p>
        </p:txBody>
      </p:sp>
      <p:sp>
        <p:nvSpPr>
          <p:cNvPr id="61" name="Freeform 7"/>
          <p:cNvSpPr>
            <a:spLocks/>
          </p:cNvSpPr>
          <p:nvPr userDrawn="1"/>
        </p:nvSpPr>
        <p:spPr bwMode="ltGray">
          <a:xfrm>
            <a:off x="0" y="0"/>
            <a:ext cx="9144000" cy="6858000"/>
          </a:xfrm>
          <a:custGeom>
            <a:avLst/>
            <a:gdLst/>
            <a:ahLst/>
            <a:cxnLst>
              <a:cxn ang="0">
                <a:pos x="1488" y="0"/>
              </a:cxn>
              <a:cxn ang="0">
                <a:pos x="564" y="617"/>
              </a:cxn>
              <a:cxn ang="0">
                <a:pos x="0" y="1734"/>
              </a:cxn>
              <a:cxn ang="0">
                <a:pos x="0" y="4320"/>
              </a:cxn>
              <a:cxn ang="0">
                <a:pos x="5760" y="4320"/>
              </a:cxn>
              <a:cxn ang="0">
                <a:pos x="5760" y="0"/>
              </a:cxn>
              <a:cxn ang="0">
                <a:pos x="1488" y="0"/>
              </a:cxn>
            </a:cxnLst>
            <a:rect l="0" t="0" r="r" b="b"/>
            <a:pathLst>
              <a:path w="5760" h="4320">
                <a:moveTo>
                  <a:pt x="1488" y="0"/>
                </a:moveTo>
                <a:cubicBezTo>
                  <a:pt x="1093" y="94"/>
                  <a:pt x="670" y="476"/>
                  <a:pt x="564" y="617"/>
                </a:cubicBezTo>
                <a:cubicBezTo>
                  <a:pt x="458" y="758"/>
                  <a:pt x="94" y="1117"/>
                  <a:pt x="0" y="1734"/>
                </a:cubicBezTo>
                <a:lnTo>
                  <a:pt x="0" y="4320"/>
                </a:lnTo>
                <a:lnTo>
                  <a:pt x="5760" y="4320"/>
                </a:lnTo>
                <a:lnTo>
                  <a:pt x="5760" y="0"/>
                </a:lnTo>
                <a:lnTo>
                  <a:pt x="1488" y="0"/>
                </a:lnTo>
                <a:close/>
              </a:path>
            </a:pathLst>
          </a:custGeom>
          <a:gradFill rotWithShape="1">
            <a:gsLst>
              <a:gs pos="0">
                <a:schemeClr val="accent1">
                  <a:alpha val="39000"/>
                </a:schemeClr>
              </a:gs>
              <a:gs pos="100000">
                <a:schemeClr val="accent1">
                  <a:gamma/>
                  <a:tint val="0"/>
                  <a:invGamma/>
                </a:schemeClr>
              </a:gs>
            </a:gsLst>
            <a:lin ang="2700000" scaled="1"/>
          </a:gradFill>
          <a:ln w="9525">
            <a:noFill/>
            <a:round/>
            <a:headEnd/>
            <a:tailEnd/>
          </a:ln>
          <a:effectLst/>
        </p:spPr>
        <p:txBody>
          <a:bodyPr/>
          <a:lstStyle/>
          <a:p>
            <a:endParaRPr lang="ru-RU"/>
          </a:p>
        </p:txBody>
      </p:sp>
      <p:pic>
        <p:nvPicPr>
          <p:cNvPr id="62" name="Picture 10" descr="123"/>
          <p:cNvPicPr>
            <a:picLocks noChangeAspect="1" noChangeArrowheads="1"/>
          </p:cNvPicPr>
          <p:nvPr userDrawn="1"/>
        </p:nvPicPr>
        <p:blipFill>
          <a:blip r:embed="rId13" cstate="email"/>
          <a:srcRect/>
          <a:stretch>
            <a:fillRect/>
          </a:stretch>
        </p:blipFill>
        <p:spPr bwMode="gray">
          <a:xfrm>
            <a:off x="152400" y="228600"/>
            <a:ext cx="1676400" cy="1163638"/>
          </a:xfrm>
          <a:prstGeom prst="rect">
            <a:avLst/>
          </a:prstGeom>
          <a:noFill/>
          <a:effectLst>
            <a:outerShdw dist="107763" dir="2700000" algn="ctr" rotWithShape="0">
              <a:srgbClr val="808080">
                <a:alpha val="50000"/>
              </a:srgbClr>
            </a:outerShdw>
          </a:effectLst>
        </p:spPr>
      </p:pic>
      <p:pic>
        <p:nvPicPr>
          <p:cNvPr id="63" name="Picture 11" descr="water_2"/>
          <p:cNvPicPr>
            <a:picLocks noChangeAspect="1" noChangeArrowheads="1"/>
          </p:cNvPicPr>
          <p:nvPr userDrawn="1"/>
        </p:nvPicPr>
        <p:blipFill>
          <a:blip r:embed="rId14" cstate="email"/>
          <a:srcRect/>
          <a:stretch>
            <a:fillRect/>
          </a:stretch>
        </p:blipFill>
        <p:spPr bwMode="auto">
          <a:xfrm>
            <a:off x="1295400" y="914400"/>
            <a:ext cx="381000" cy="234950"/>
          </a:xfrm>
          <a:prstGeom prst="rect">
            <a:avLst/>
          </a:prstGeom>
          <a:noFill/>
        </p:spPr>
      </p:pic>
      <p:sp>
        <p:nvSpPr>
          <p:cNvPr id="64" name="Freeform 9"/>
          <p:cNvSpPr>
            <a:spLocks/>
          </p:cNvSpPr>
          <p:nvPr userDrawn="1"/>
        </p:nvSpPr>
        <p:spPr bwMode="gray">
          <a:xfrm rot="10800000">
            <a:off x="0" y="6629400"/>
            <a:ext cx="9144000" cy="228600"/>
          </a:xfrm>
          <a:custGeom>
            <a:avLst/>
            <a:gdLst/>
            <a:ahLst/>
            <a:cxnLst>
              <a:cxn ang="0">
                <a:pos x="8" y="2730"/>
              </a:cxn>
              <a:cxn ang="0">
                <a:pos x="3040" y="2726"/>
              </a:cxn>
              <a:cxn ang="0">
                <a:pos x="3347" y="2630"/>
              </a:cxn>
              <a:cxn ang="0">
                <a:pos x="3795" y="2170"/>
              </a:cxn>
              <a:cxn ang="0">
                <a:pos x="4115" y="2080"/>
              </a:cxn>
              <a:cxn ang="0">
                <a:pos x="5760" y="2093"/>
              </a:cxn>
              <a:cxn ang="0">
                <a:pos x="5767" y="0"/>
              </a:cxn>
              <a:cxn ang="0">
                <a:pos x="0" y="1"/>
              </a:cxn>
              <a:cxn ang="0">
                <a:pos x="8" y="2730"/>
              </a:cxn>
            </a:cxnLst>
            <a:rect l="0" t="0" r="r" b="b"/>
            <a:pathLst>
              <a:path w="5767" h="2730">
                <a:moveTo>
                  <a:pt x="8" y="2730"/>
                </a:moveTo>
                <a:lnTo>
                  <a:pt x="3040" y="2726"/>
                </a:lnTo>
                <a:cubicBezTo>
                  <a:pt x="3181" y="2726"/>
                  <a:pt x="3224" y="2728"/>
                  <a:pt x="3347" y="2630"/>
                </a:cubicBezTo>
                <a:lnTo>
                  <a:pt x="3795" y="2170"/>
                </a:lnTo>
                <a:cubicBezTo>
                  <a:pt x="3923" y="2078"/>
                  <a:pt x="3942" y="2074"/>
                  <a:pt x="4115" y="2080"/>
                </a:cubicBezTo>
                <a:lnTo>
                  <a:pt x="5760" y="2093"/>
                </a:lnTo>
                <a:lnTo>
                  <a:pt x="5767" y="0"/>
                </a:lnTo>
                <a:lnTo>
                  <a:pt x="0" y="1"/>
                </a:lnTo>
                <a:lnTo>
                  <a:pt x="8" y="2730"/>
                </a:lnTo>
                <a:close/>
              </a:path>
            </a:pathLst>
          </a:custGeom>
          <a:solidFill>
            <a:srgbClr val="008A00"/>
          </a:solidFill>
          <a:ln w="9525">
            <a:noFill/>
            <a:round/>
            <a:headEnd/>
            <a:tailEnd/>
          </a:ln>
          <a:effectLst/>
        </p:spPr>
        <p:txBody>
          <a:bodyPr/>
          <a:lstStyle/>
          <a:p>
            <a:endParaRPr lang="ru-RU"/>
          </a:p>
        </p:txBody>
      </p:sp>
      <p:pic>
        <p:nvPicPr>
          <p:cNvPr id="65" name="Picture 12" descr="butterfly 19"/>
          <p:cNvPicPr>
            <a:picLocks noChangeAspect="1" noChangeArrowheads="1"/>
          </p:cNvPicPr>
          <p:nvPr userDrawn="1"/>
        </p:nvPicPr>
        <p:blipFill>
          <a:blip r:embed="rId15"/>
          <a:srcRect/>
          <a:stretch>
            <a:fillRect/>
          </a:stretch>
        </p:blipFill>
        <p:spPr bwMode="auto">
          <a:xfrm rot="629051">
            <a:off x="457200" y="304800"/>
            <a:ext cx="914400" cy="904875"/>
          </a:xfrm>
          <a:prstGeom prst="rect">
            <a:avLst/>
          </a:prstGeom>
          <a:noFill/>
          <a:effectLst>
            <a:outerShdw dist="107763" dir="2700000" algn="ctr" rotWithShape="0">
              <a:srgbClr val="808080">
                <a:alpha val="50000"/>
              </a:srgbClr>
            </a:outerShdw>
          </a:effec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mp;Scy;&amp;tcy;&amp;icy;&amp;khcy;&amp;icy;, &amp;rcy;&amp;icy;&amp;scy;&amp;ucy;&amp;ncy;&amp;kcy;&amp;icy;, &amp;fcy;&amp;ocy;&amp;tcy;&amp;ocy;: &quot;&amp;Pcy;&amp;icy;&amp;rcy;&amp;acy;&amp;tcy;&amp;scy;&amp;kcy;&amp;acy;&amp;yacy; &amp;Mcy;&amp;ocy;&amp;rcy;&amp;dcy;&amp;acy;&quot; / &amp;kcy;&amp;acy;&amp;rcy;&amp;tcy;&amp;icy;&amp;ncy;&amp;kcy;&amp;icy; &amp;Bcy;&amp;acy;&amp;rcy;&amp;tcy;&amp;acy; / &amp;Bcy;&amp;acy;&amp;rcy;&amp;tcy; &amp;scy; &amp;ucy;&amp;kcy;&amp;acy;&amp;zcy;&amp;kcy;&amp;ocy;&amp;j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84892"/>
            <a:ext cx="4267200" cy="545642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648200" y="914400"/>
            <a:ext cx="3429000" cy="4154984"/>
          </a:xfrm>
          <a:prstGeom prst="rect">
            <a:avLst/>
          </a:prstGeom>
        </p:spPr>
        <p:txBody>
          <a:bodyPr wrap="square">
            <a:spAutoFit/>
          </a:bodyPr>
          <a:lstStyle/>
          <a:p>
            <a:r>
              <a:rPr lang="ru-RU" sz="4400" dirty="0">
                <a:solidFill>
                  <a:schemeClr val="accent1">
                    <a:lumMod val="50000"/>
                  </a:schemeClr>
                </a:solidFill>
                <a:effectLst>
                  <a:outerShdw blurRad="38100" dist="38100" dir="2700000" algn="tl">
                    <a:srgbClr val="000000">
                      <a:alpha val="43137"/>
                    </a:srgbClr>
                  </a:outerShdw>
                </a:effectLst>
              </a:rPr>
              <a:t>Виды работ по развитию памяти, внимания и логического </a:t>
            </a:r>
            <a:r>
              <a:rPr lang="ru-RU" sz="4400" dirty="0" smtClean="0">
                <a:solidFill>
                  <a:schemeClr val="accent1">
                    <a:lumMod val="50000"/>
                  </a:schemeClr>
                </a:solidFill>
                <a:effectLst>
                  <a:outerShdw blurRad="38100" dist="38100" dir="2700000" algn="tl">
                    <a:srgbClr val="000000">
                      <a:alpha val="43137"/>
                    </a:srgbClr>
                  </a:outerShdw>
                </a:effectLst>
              </a:rPr>
              <a:t>мышления </a:t>
            </a:r>
            <a:endParaRPr lang="ru-RU" sz="4400" dirty="0">
              <a:solidFill>
                <a:schemeClr val="accent1">
                  <a:lumMod val="50000"/>
                </a:schemeClr>
              </a:solidFill>
            </a:endParaRPr>
          </a:p>
        </p:txBody>
      </p:sp>
    </p:spTree>
    <p:extLst>
      <p:ext uri="{BB962C8B-B14F-4D97-AF65-F5344CB8AC3E}">
        <p14:creationId xmlns:p14="http://schemas.microsoft.com/office/powerpoint/2010/main" val="4081365057"/>
      </p:ext>
    </p:extLst>
  </p:cSld>
  <p:clrMapOvr>
    <a:masterClrMapping/>
  </p:clrMapOvr>
  <mc:AlternateContent xmlns:mc="http://schemas.openxmlformats.org/markup-compatibility/2006" xmlns:p14="http://schemas.microsoft.com/office/powerpoint/2010/main">
    <mc:Choice Requires="p14">
      <p:transition spd="slow" advTm="9577">
        <p14:flash/>
      </p:transition>
    </mc:Choice>
    <mc:Fallback xmlns="">
      <p:transition spd="slow" advTm="9577">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Сад\фото эльмира скинула\IMG_038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304800"/>
            <a:ext cx="82296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4049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p>
        </p:txBody>
      </p:sp>
      <p:pic>
        <p:nvPicPr>
          <p:cNvPr id="7" name="Picture 2" descr="&amp;Scy;&amp;ucy;&amp;pcy;&amp;iecy;&amp;rcy;-&amp;mcy;&amp;ocy;&amp;dcy;&amp;ncy;&amp;yacy;&amp;shcy;&amp;kcy;&amp;acy;. &amp;Rcy;&amp;acy;&amp;zcy;&amp;dcy;&amp;acy;&amp;chcy;&amp;acy; &amp;bcy;&amp;ucy;&amp;dcy;&amp;iecy;&amp;tcy; &amp;vcy; &amp;chcy;&amp;iecy;&amp;tcy;&amp;vcy;&amp;iecy;&amp;rcy;&amp;gcy;-&amp;yacy; &amp;bcy;&amp;ocy;&amp;lcy;&amp;iecy;&amp;yu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8864600" cy="678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077360"/>
      </p:ext>
    </p:extLst>
  </p:cSld>
  <p:clrMapOvr>
    <a:masterClrMapping/>
  </p:clrMapOvr>
  <mc:AlternateContent xmlns:mc="http://schemas.openxmlformats.org/markup-compatibility/2006" xmlns:p14="http://schemas.microsoft.com/office/powerpoint/2010/main">
    <mc:Choice Requires="p14">
      <p:transition spd="slow" p14:dur="4000" advTm="6923">
        <p14:vortex dir="r"/>
      </p:transition>
    </mc:Choice>
    <mc:Fallback xmlns="">
      <p:transition spd="slow" advTm="6923">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762000"/>
            <a:ext cx="7024744" cy="1143000"/>
          </a:xfrm>
        </p:spPr>
        <p:txBody>
          <a:bodyPr>
            <a:noAutofit/>
          </a:bodyPr>
          <a:lstStyle/>
          <a:p>
            <a:pPr algn="ctr"/>
            <a:r>
              <a:rPr lang="ru-RU" sz="4800" dirty="0" smtClean="0"/>
              <a:t>Психические процессы</a:t>
            </a:r>
            <a:endParaRPr lang="ru-RU" sz="4800" dirty="0"/>
          </a:p>
        </p:txBody>
      </p:sp>
      <p:sp>
        <p:nvSpPr>
          <p:cNvPr id="3" name="Объект 2"/>
          <p:cNvSpPr>
            <a:spLocks noGrp="1"/>
          </p:cNvSpPr>
          <p:nvPr>
            <p:ph idx="1"/>
          </p:nvPr>
        </p:nvSpPr>
        <p:spPr>
          <a:xfrm>
            <a:off x="457200" y="2323652"/>
            <a:ext cx="8229600" cy="3508977"/>
          </a:xfrm>
        </p:spPr>
        <p:txBody>
          <a:bodyPr>
            <a:normAutofit/>
          </a:bodyPr>
          <a:lstStyle/>
          <a:p>
            <a:pPr marL="68580" indent="0" algn="ctr">
              <a:buNone/>
            </a:pPr>
            <a:r>
              <a:rPr lang="ru-RU" b="1" dirty="0" smtClean="0"/>
              <a:t>познавательные</a:t>
            </a:r>
            <a:r>
              <a:rPr lang="ru-RU" dirty="0" smtClean="0"/>
              <a:t>     </a:t>
            </a:r>
            <a:r>
              <a:rPr lang="ru-RU" b="1" dirty="0" smtClean="0"/>
              <a:t>эмоционально-мотивационные</a:t>
            </a:r>
          </a:p>
          <a:p>
            <a:pPr marL="68580" indent="0">
              <a:buNone/>
            </a:pPr>
            <a:r>
              <a:rPr lang="ru-RU" sz="1900" dirty="0" smtClean="0"/>
              <a:t>   </a:t>
            </a:r>
            <a:r>
              <a:rPr lang="ru-RU" sz="1900" dirty="0" smtClean="0">
                <a:solidFill>
                  <a:schemeClr val="tx1">
                    <a:lumMod val="75000"/>
                    <a:lumOff val="25000"/>
                  </a:schemeClr>
                </a:solidFill>
              </a:rPr>
              <a:t>ощущение                                            эмоции</a:t>
            </a:r>
          </a:p>
          <a:p>
            <a:pPr marL="68580" indent="0">
              <a:buNone/>
            </a:pPr>
            <a:r>
              <a:rPr lang="ru-RU" sz="1900" dirty="0" smtClean="0">
                <a:solidFill>
                  <a:schemeClr val="tx1">
                    <a:lumMod val="75000"/>
                    <a:lumOff val="25000"/>
                  </a:schemeClr>
                </a:solidFill>
              </a:rPr>
              <a:t>   воображение                                        чувства</a:t>
            </a:r>
            <a:endParaRPr lang="ru-RU" sz="1900" dirty="0">
              <a:solidFill>
                <a:schemeClr val="tx1">
                  <a:lumMod val="75000"/>
                  <a:lumOff val="25000"/>
                </a:schemeClr>
              </a:solidFill>
            </a:endParaRPr>
          </a:p>
          <a:p>
            <a:pPr marL="68580" indent="0">
              <a:buNone/>
            </a:pPr>
            <a:r>
              <a:rPr lang="ru-RU" sz="1900" dirty="0" smtClean="0">
                <a:solidFill>
                  <a:schemeClr val="tx1">
                    <a:lumMod val="75000"/>
                    <a:lumOff val="25000"/>
                  </a:schemeClr>
                </a:solidFill>
              </a:rPr>
              <a:t>   внимание                                               аффекты</a:t>
            </a:r>
            <a:endParaRPr lang="ru-RU" sz="1900" dirty="0">
              <a:solidFill>
                <a:schemeClr val="tx1">
                  <a:lumMod val="75000"/>
                  <a:lumOff val="25000"/>
                </a:schemeClr>
              </a:solidFill>
            </a:endParaRPr>
          </a:p>
          <a:p>
            <a:pPr marL="68580" indent="0">
              <a:buNone/>
            </a:pPr>
            <a:r>
              <a:rPr lang="ru-RU" sz="1900" dirty="0" smtClean="0">
                <a:solidFill>
                  <a:schemeClr val="tx1">
                    <a:lumMod val="75000"/>
                    <a:lumOff val="25000"/>
                  </a:schemeClr>
                </a:solidFill>
              </a:rPr>
              <a:t>   восприятие                                              стресс</a:t>
            </a:r>
            <a:endParaRPr lang="ru-RU" sz="1900" dirty="0">
              <a:solidFill>
                <a:schemeClr val="tx1">
                  <a:lumMod val="75000"/>
                  <a:lumOff val="25000"/>
                </a:schemeClr>
              </a:solidFill>
            </a:endParaRPr>
          </a:p>
          <a:p>
            <a:pPr marL="68580" indent="0">
              <a:buNone/>
            </a:pPr>
            <a:r>
              <a:rPr lang="ru-RU" sz="1900" dirty="0" smtClean="0">
                <a:solidFill>
                  <a:schemeClr val="tx1">
                    <a:lumMod val="75000"/>
                    <a:lumOff val="25000"/>
                  </a:schemeClr>
                </a:solidFill>
              </a:rPr>
              <a:t>   память</a:t>
            </a:r>
            <a:endParaRPr lang="ru-RU" sz="1900" dirty="0">
              <a:solidFill>
                <a:schemeClr val="tx1">
                  <a:lumMod val="75000"/>
                  <a:lumOff val="25000"/>
                </a:schemeClr>
              </a:solidFill>
            </a:endParaRPr>
          </a:p>
          <a:p>
            <a:pPr marL="68580" indent="0">
              <a:buNone/>
            </a:pPr>
            <a:r>
              <a:rPr lang="ru-RU" sz="1900" dirty="0" smtClean="0">
                <a:solidFill>
                  <a:schemeClr val="tx1">
                    <a:lumMod val="75000"/>
                    <a:lumOff val="25000"/>
                  </a:schemeClr>
                </a:solidFill>
              </a:rPr>
              <a:t>   мышление</a:t>
            </a:r>
            <a:endParaRPr lang="ru-RU" sz="1900" dirty="0">
              <a:solidFill>
                <a:schemeClr val="tx1">
                  <a:lumMod val="75000"/>
                  <a:lumOff val="25000"/>
                </a:schemeClr>
              </a:solidFill>
            </a:endParaRPr>
          </a:p>
          <a:p>
            <a:pPr marL="68580" indent="0">
              <a:buNone/>
            </a:pPr>
            <a:r>
              <a:rPr lang="ru-RU" sz="1900" dirty="0" smtClean="0">
                <a:solidFill>
                  <a:schemeClr val="tx1">
                    <a:lumMod val="75000"/>
                    <a:lumOff val="25000"/>
                  </a:schemeClr>
                </a:solidFill>
              </a:rPr>
              <a:t>   речь </a:t>
            </a:r>
            <a:endParaRPr lang="ru-RU" sz="1900" dirty="0">
              <a:solidFill>
                <a:schemeClr val="tx1">
                  <a:lumMod val="75000"/>
                  <a:lumOff val="25000"/>
                </a:schemeClr>
              </a:solidFill>
            </a:endParaRPr>
          </a:p>
        </p:txBody>
      </p:sp>
    </p:spTree>
    <p:extLst>
      <p:ext uri="{BB962C8B-B14F-4D97-AF65-F5344CB8AC3E}">
        <p14:creationId xmlns:p14="http://schemas.microsoft.com/office/powerpoint/2010/main" val="209077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 presetClass="entr" presetSubtype="4" fill="hold"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2" presetClass="entr" presetSubtype="4" fill="hold"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nodeType="after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381000"/>
            <a:ext cx="7024744" cy="990600"/>
          </a:xfrm>
        </p:spPr>
        <p:txBody>
          <a:bodyPr>
            <a:noAutofit/>
          </a:bodyPr>
          <a:lstStyle/>
          <a:p>
            <a:pPr algn="ctr"/>
            <a:r>
              <a:rPr lang="ru-RU" sz="7200" dirty="0" smtClean="0"/>
              <a:t>Память</a:t>
            </a:r>
            <a:endParaRPr lang="ru-RU" sz="7200" dirty="0"/>
          </a:p>
        </p:txBody>
      </p:sp>
      <p:sp>
        <p:nvSpPr>
          <p:cNvPr id="3" name="Объект 2"/>
          <p:cNvSpPr>
            <a:spLocks noGrp="1"/>
          </p:cNvSpPr>
          <p:nvPr>
            <p:ph idx="1"/>
          </p:nvPr>
        </p:nvSpPr>
        <p:spPr>
          <a:xfrm>
            <a:off x="381000" y="1295400"/>
            <a:ext cx="8278009" cy="5257800"/>
          </a:xfrm>
        </p:spPr>
        <p:txBody>
          <a:bodyPr>
            <a:normAutofit/>
          </a:bodyPr>
          <a:lstStyle/>
          <a:p>
            <a:r>
              <a:rPr lang="ru-RU" sz="3200" i="1" u="sng" dirty="0" smtClean="0"/>
              <a:t>По характеру психической активности:</a:t>
            </a:r>
          </a:p>
          <a:p>
            <a:pPr marL="68580" indent="0">
              <a:buNone/>
            </a:pPr>
            <a:r>
              <a:rPr lang="ru-RU" dirty="0"/>
              <a:t>д</a:t>
            </a:r>
            <a:r>
              <a:rPr lang="ru-RU" dirty="0" smtClean="0"/>
              <a:t>вигательная, эмоциональная, образная, словесно-логическая;</a:t>
            </a:r>
          </a:p>
          <a:p>
            <a:r>
              <a:rPr lang="ru-RU" sz="3200" i="1" u="sng" dirty="0" smtClean="0"/>
              <a:t>По характеру целей деятельности:</a:t>
            </a:r>
          </a:p>
          <a:p>
            <a:pPr marL="68580" indent="0">
              <a:buNone/>
            </a:pPr>
            <a:r>
              <a:rPr lang="ru-RU" dirty="0" smtClean="0"/>
              <a:t>непроизвольная, произвольная;</a:t>
            </a:r>
          </a:p>
          <a:p>
            <a:r>
              <a:rPr lang="ru-RU" sz="3200" i="1" u="sng" dirty="0" smtClean="0"/>
              <a:t>По продолжительности закрепления и сохранения материалов</a:t>
            </a:r>
          </a:p>
          <a:p>
            <a:pPr marL="68580" indent="0">
              <a:buNone/>
            </a:pPr>
            <a:r>
              <a:rPr lang="ru-RU" sz="2800" dirty="0"/>
              <a:t>к</a:t>
            </a:r>
            <a:r>
              <a:rPr lang="ru-RU" sz="2800" dirty="0" smtClean="0"/>
              <a:t>ратковременная , долговременная и оперативная.</a:t>
            </a:r>
            <a:endParaRPr lang="ru-RU" sz="2800" dirty="0"/>
          </a:p>
        </p:txBody>
      </p:sp>
    </p:spTree>
    <p:extLst>
      <p:ext uri="{BB962C8B-B14F-4D97-AF65-F5344CB8AC3E}">
        <p14:creationId xmlns:p14="http://schemas.microsoft.com/office/powerpoint/2010/main" val="145049476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16" presetClass="entr" presetSubtype="21" fill="hold"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barn(inVertical)">
                                      <p:cBhvr>
                                        <p:cTn id="24" dur="500"/>
                                        <p:tgtEl>
                                          <p:spTgt spid="3">
                                            <p:txEl>
                                              <p:pRg st="0" end="0"/>
                                            </p:txEl>
                                          </p:spTgt>
                                        </p:tgtEl>
                                      </p:cBhvr>
                                    </p:animEffect>
                                  </p:childTnLst>
                                </p:cTn>
                              </p:par>
                            </p:childTnLst>
                          </p:cTn>
                        </p:par>
                        <p:par>
                          <p:cTn id="25" fill="hold">
                            <p:stCondLst>
                              <p:cond delay="2500"/>
                            </p:stCondLst>
                            <p:childTnLst>
                              <p:par>
                                <p:cTn id="26" presetID="16" presetClass="entr" presetSubtype="21" fill="hold" nodeType="after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barn(inVertical)">
                                      <p:cBhvr>
                                        <p:cTn id="28" dur="500"/>
                                        <p:tgtEl>
                                          <p:spTgt spid="3">
                                            <p:txEl>
                                              <p:pRg st="1" end="1"/>
                                            </p:txEl>
                                          </p:spTgt>
                                        </p:tgtEl>
                                      </p:cBhvr>
                                    </p:animEffect>
                                  </p:childTnLst>
                                </p:cTn>
                              </p:par>
                            </p:childTnLst>
                          </p:cTn>
                        </p:par>
                        <p:par>
                          <p:cTn id="29" fill="hold">
                            <p:stCondLst>
                              <p:cond delay="3000"/>
                            </p:stCondLst>
                            <p:childTnLst>
                              <p:par>
                                <p:cTn id="30" presetID="16" presetClass="entr" presetSubtype="21" fill="hold" nodeType="after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barn(inVertical)">
                                      <p:cBhvr>
                                        <p:cTn id="32" dur="500"/>
                                        <p:tgtEl>
                                          <p:spTgt spid="3">
                                            <p:txEl>
                                              <p:pRg st="2" end="2"/>
                                            </p:txEl>
                                          </p:spTgt>
                                        </p:tgtEl>
                                      </p:cBhvr>
                                    </p:animEffect>
                                  </p:childTnLst>
                                </p:cTn>
                              </p:par>
                            </p:childTnLst>
                          </p:cTn>
                        </p:par>
                        <p:par>
                          <p:cTn id="33" fill="hold">
                            <p:stCondLst>
                              <p:cond delay="3500"/>
                            </p:stCondLst>
                            <p:childTnLst>
                              <p:par>
                                <p:cTn id="34" presetID="16" presetClass="entr" presetSubtype="21" fill="hold" nodeType="after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barn(inVertical)">
                                      <p:cBhvr>
                                        <p:cTn id="36" dur="500"/>
                                        <p:tgtEl>
                                          <p:spTgt spid="3">
                                            <p:txEl>
                                              <p:pRg st="3" end="3"/>
                                            </p:txEl>
                                          </p:spTgt>
                                        </p:tgtEl>
                                      </p:cBhvr>
                                    </p:animEffect>
                                  </p:childTnLst>
                                </p:cTn>
                              </p:par>
                            </p:childTnLst>
                          </p:cTn>
                        </p:par>
                        <p:par>
                          <p:cTn id="37" fill="hold">
                            <p:stCondLst>
                              <p:cond delay="4000"/>
                            </p:stCondLst>
                            <p:childTnLst>
                              <p:par>
                                <p:cTn id="38" presetID="16" presetClass="entr" presetSubtype="21" fill="hold" nodeType="after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barn(inVertical)">
                                      <p:cBhvr>
                                        <p:cTn id="40" dur="500"/>
                                        <p:tgtEl>
                                          <p:spTgt spid="3">
                                            <p:txEl>
                                              <p:pRg st="4" end="4"/>
                                            </p:txEl>
                                          </p:spTgt>
                                        </p:tgtEl>
                                      </p:cBhvr>
                                    </p:animEffect>
                                  </p:childTnLst>
                                </p:cTn>
                              </p:par>
                            </p:childTnLst>
                          </p:cTn>
                        </p:par>
                        <p:par>
                          <p:cTn id="41" fill="hold">
                            <p:stCondLst>
                              <p:cond delay="4500"/>
                            </p:stCondLst>
                            <p:childTnLst>
                              <p:par>
                                <p:cTn id="42" presetID="16" presetClass="entr" presetSubtype="21" fill="hold" nodeType="after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barn(inVertical)">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762000"/>
            <a:ext cx="7024744" cy="1374251"/>
          </a:xfrm>
        </p:spPr>
        <p:txBody>
          <a:bodyPr>
            <a:normAutofit/>
          </a:bodyPr>
          <a:lstStyle/>
          <a:p>
            <a:pPr algn="ctr"/>
            <a:r>
              <a:rPr lang="ru-RU" sz="8000" dirty="0" smtClean="0"/>
              <a:t>Внимание</a:t>
            </a:r>
            <a:r>
              <a:rPr lang="ru-RU" dirty="0" smtClean="0"/>
              <a:t> </a:t>
            </a:r>
            <a:endParaRPr lang="ru-RU" dirty="0"/>
          </a:p>
        </p:txBody>
      </p:sp>
      <p:sp>
        <p:nvSpPr>
          <p:cNvPr id="3" name="Объект 2"/>
          <p:cNvSpPr>
            <a:spLocks noGrp="1"/>
          </p:cNvSpPr>
          <p:nvPr>
            <p:ph idx="1"/>
          </p:nvPr>
        </p:nvSpPr>
        <p:spPr>
          <a:xfrm>
            <a:off x="304800" y="2514600"/>
            <a:ext cx="8839200" cy="3508977"/>
          </a:xfrm>
        </p:spPr>
        <p:txBody>
          <a:bodyPr/>
          <a:lstStyle/>
          <a:p>
            <a:pPr marL="68580" indent="0" algn="ctr">
              <a:buNone/>
            </a:pPr>
            <a:r>
              <a:rPr lang="ru-RU" sz="3200" dirty="0" smtClean="0"/>
              <a:t> произвольное             </a:t>
            </a:r>
            <a:r>
              <a:rPr lang="ru-RU" sz="3200" dirty="0" err="1" smtClean="0"/>
              <a:t>послепроизвольное</a:t>
            </a:r>
            <a:r>
              <a:rPr lang="ru-RU" sz="3200" dirty="0" smtClean="0"/>
              <a:t>                 </a:t>
            </a:r>
          </a:p>
          <a:p>
            <a:pPr marL="68580" indent="0" algn="ctr">
              <a:buNone/>
            </a:pPr>
            <a:endParaRPr lang="ru-RU" sz="3200" dirty="0"/>
          </a:p>
          <a:p>
            <a:pPr marL="68580" indent="0" algn="ctr">
              <a:buNone/>
            </a:pPr>
            <a:r>
              <a:rPr lang="ru-RU" sz="3200" dirty="0" smtClean="0"/>
              <a:t>непроизвольное</a:t>
            </a:r>
          </a:p>
          <a:p>
            <a:pPr marL="68580" indent="0" algn="r">
              <a:buNone/>
            </a:pPr>
            <a:r>
              <a:rPr lang="ru-RU" dirty="0" smtClean="0"/>
              <a:t> </a:t>
            </a:r>
            <a:endParaRPr lang="ru-RU" dirty="0"/>
          </a:p>
        </p:txBody>
      </p:sp>
      <p:sp>
        <p:nvSpPr>
          <p:cNvPr id="4" name="Стрелка вниз 3"/>
          <p:cNvSpPr/>
          <p:nvPr/>
        </p:nvSpPr>
        <p:spPr>
          <a:xfrm rot="2040071" flipH="1">
            <a:off x="3408844" y="1980343"/>
            <a:ext cx="245950" cy="731938"/>
          </a:xfrm>
          <a:prstGeom prst="downArrow">
            <a:avLst>
              <a:gd name="adj1" fmla="val 46155"/>
              <a:gd name="adj2" fmla="val 9573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 name="Стрелка вниз 5"/>
          <p:cNvSpPr/>
          <p:nvPr/>
        </p:nvSpPr>
        <p:spPr>
          <a:xfrm rot="19639871" flipH="1">
            <a:off x="5507795" y="1982631"/>
            <a:ext cx="245950" cy="731938"/>
          </a:xfrm>
          <a:prstGeom prst="downArrow">
            <a:avLst>
              <a:gd name="adj1" fmla="val 46155"/>
              <a:gd name="adj2" fmla="val 9573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7" name="Стрелка вниз 6"/>
          <p:cNvSpPr/>
          <p:nvPr/>
        </p:nvSpPr>
        <p:spPr>
          <a:xfrm flipH="1">
            <a:off x="4418981" y="2057400"/>
            <a:ext cx="245950" cy="1704016"/>
          </a:xfrm>
          <a:prstGeom prst="downArrow">
            <a:avLst>
              <a:gd name="adj1" fmla="val 46155"/>
              <a:gd name="adj2" fmla="val 9573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126057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7" presetClass="emph" presetSubtype="0" fill="remove" nodeType="afterEffect">
                                  <p:stCondLst>
                                    <p:cond delay="0"/>
                                  </p:stCondLst>
                                  <p:childTnLst>
                                    <p:animClr clrSpc="rgb" dir="cw">
                                      <p:cBhvr override="childStyle">
                                        <p:cTn id="9" dur="250" autoRev="1" fill="remove"/>
                                        <p:tgtEl>
                                          <p:spTgt spid="3">
                                            <p:txEl>
                                              <p:pRg st="0" end="0"/>
                                            </p:txEl>
                                          </p:spTgt>
                                        </p:tgtEl>
                                        <p:attrNameLst>
                                          <p:attrName>style.color</p:attrName>
                                        </p:attrNameLst>
                                      </p:cBhvr>
                                      <p:to>
                                        <a:schemeClr val="bg1"/>
                                      </p:to>
                                    </p:animClr>
                                    <p:animClr clrSpc="rgb" dir="cw">
                                      <p:cBhvr>
                                        <p:cTn id="10" dur="250" autoRev="1" fill="remove"/>
                                        <p:tgtEl>
                                          <p:spTgt spid="3">
                                            <p:txEl>
                                              <p:pRg st="0" end="0"/>
                                            </p:txEl>
                                          </p:spTgt>
                                        </p:tgtEl>
                                        <p:attrNameLst>
                                          <p:attrName>fillcolor</p:attrName>
                                        </p:attrNameLst>
                                      </p:cBhvr>
                                      <p:to>
                                        <a:schemeClr val="bg1"/>
                                      </p:to>
                                    </p:animClr>
                                    <p:set>
                                      <p:cBhvr>
                                        <p:cTn id="11" dur="250" autoRev="1" fill="remove"/>
                                        <p:tgtEl>
                                          <p:spTgt spid="3">
                                            <p:txEl>
                                              <p:pRg st="0" end="0"/>
                                            </p:txEl>
                                          </p:spTgt>
                                        </p:tgtEl>
                                        <p:attrNameLst>
                                          <p:attrName>fill.type</p:attrName>
                                        </p:attrNameLst>
                                      </p:cBhvr>
                                      <p:to>
                                        <p:strVal val="solid"/>
                                      </p:to>
                                    </p:set>
                                    <p:set>
                                      <p:cBhvr>
                                        <p:cTn id="12" dur="250" autoRev="1" fill="remove"/>
                                        <p:tgtEl>
                                          <p:spTgt spid="3">
                                            <p:txEl>
                                              <p:pRg st="0" end="0"/>
                                            </p:txEl>
                                          </p:spTgt>
                                        </p:tgtEl>
                                        <p:attrNameLst>
                                          <p:attrName>fill.on</p:attrName>
                                        </p:attrNameLst>
                                      </p:cBhvr>
                                      <p:to>
                                        <p:strVal val="true"/>
                                      </p:to>
                                    </p:set>
                                  </p:childTnLst>
                                </p:cTn>
                              </p:par>
                            </p:childTnLst>
                          </p:cTn>
                        </p:par>
                        <p:par>
                          <p:cTn id="13" fill="hold">
                            <p:stCondLst>
                              <p:cond delay="500"/>
                            </p:stCondLst>
                            <p:childTnLst>
                              <p:par>
                                <p:cTn id="14" presetID="27" presetClass="emph" presetSubtype="0" fill="remove" nodeType="afterEffect">
                                  <p:stCondLst>
                                    <p:cond delay="0"/>
                                  </p:stCondLst>
                                  <p:childTnLst>
                                    <p:animClr clrSpc="rgb" dir="cw">
                                      <p:cBhvr override="childStyle">
                                        <p:cTn id="15" dur="250" autoRev="1" fill="remove"/>
                                        <p:tgtEl>
                                          <p:spTgt spid="3">
                                            <p:txEl>
                                              <p:pRg st="2" end="2"/>
                                            </p:txEl>
                                          </p:spTgt>
                                        </p:tgtEl>
                                        <p:attrNameLst>
                                          <p:attrName>style.color</p:attrName>
                                        </p:attrNameLst>
                                      </p:cBhvr>
                                      <p:to>
                                        <a:schemeClr val="bg1"/>
                                      </p:to>
                                    </p:animClr>
                                    <p:animClr clrSpc="rgb" dir="cw">
                                      <p:cBhvr>
                                        <p:cTn id="16" dur="250" autoRev="1" fill="remove"/>
                                        <p:tgtEl>
                                          <p:spTgt spid="3">
                                            <p:txEl>
                                              <p:pRg st="2" end="2"/>
                                            </p:txEl>
                                          </p:spTgt>
                                        </p:tgtEl>
                                        <p:attrNameLst>
                                          <p:attrName>fillcolor</p:attrName>
                                        </p:attrNameLst>
                                      </p:cBhvr>
                                      <p:to>
                                        <a:schemeClr val="bg1"/>
                                      </p:to>
                                    </p:animClr>
                                    <p:set>
                                      <p:cBhvr>
                                        <p:cTn id="17" dur="250" autoRev="1" fill="remove"/>
                                        <p:tgtEl>
                                          <p:spTgt spid="3">
                                            <p:txEl>
                                              <p:pRg st="2" end="2"/>
                                            </p:txEl>
                                          </p:spTgt>
                                        </p:tgtEl>
                                        <p:attrNameLst>
                                          <p:attrName>fill.type</p:attrName>
                                        </p:attrNameLst>
                                      </p:cBhvr>
                                      <p:to>
                                        <p:strVal val="solid"/>
                                      </p:to>
                                    </p:set>
                                    <p:set>
                                      <p:cBhvr>
                                        <p:cTn id="18" dur="250" autoRev="1" fill="remove"/>
                                        <p:tgtEl>
                                          <p:spTgt spid="3">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8000" dirty="0" smtClean="0"/>
              <a:t>Мышление</a:t>
            </a:r>
            <a:endParaRPr lang="ru-RU" dirty="0"/>
          </a:p>
        </p:txBody>
      </p:sp>
      <p:sp>
        <p:nvSpPr>
          <p:cNvPr id="3" name="Объект 2"/>
          <p:cNvSpPr>
            <a:spLocks noGrp="1"/>
          </p:cNvSpPr>
          <p:nvPr>
            <p:ph idx="1"/>
          </p:nvPr>
        </p:nvSpPr>
        <p:spPr>
          <a:xfrm>
            <a:off x="533400" y="2323652"/>
            <a:ext cx="8153400" cy="3508977"/>
          </a:xfrm>
        </p:spPr>
        <p:txBody>
          <a:bodyPr>
            <a:normAutofit/>
          </a:bodyPr>
          <a:lstStyle/>
          <a:p>
            <a:r>
              <a:rPr lang="ru-RU" sz="4400" dirty="0"/>
              <a:t>н</a:t>
            </a:r>
            <a:r>
              <a:rPr lang="ru-RU" sz="4400" dirty="0" smtClean="0"/>
              <a:t>аглядно-действенное </a:t>
            </a:r>
          </a:p>
          <a:p>
            <a:r>
              <a:rPr lang="ru-RU" sz="4400" dirty="0" smtClean="0"/>
              <a:t>наглядно-образное</a:t>
            </a:r>
          </a:p>
          <a:p>
            <a:r>
              <a:rPr lang="ru-RU" sz="4400" dirty="0"/>
              <a:t>с</a:t>
            </a:r>
            <a:r>
              <a:rPr lang="ru-RU" sz="4400" dirty="0" smtClean="0"/>
              <a:t>ловесно-логическое</a:t>
            </a:r>
            <a:endParaRPr lang="ru-RU" sz="4400" dirty="0"/>
          </a:p>
        </p:txBody>
      </p:sp>
    </p:spTree>
    <p:extLst>
      <p:ext uri="{BB962C8B-B14F-4D97-AF65-F5344CB8AC3E}">
        <p14:creationId xmlns:p14="http://schemas.microsoft.com/office/powerpoint/2010/main" val="13954420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Сад\фотки для патриот\P102084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77185">
            <a:off x="3979003" y="1647988"/>
            <a:ext cx="4768807" cy="357640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Сад\фотки для патриот\P102084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115979">
            <a:off x="-135909" y="1746687"/>
            <a:ext cx="4901355" cy="3675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03420"/>
      </p:ext>
    </p:extLst>
  </p:cSld>
  <p:clrMapOvr>
    <a:masterClrMapping/>
  </p:clrMapOvr>
  <mc:AlternateContent xmlns:mc="http://schemas.openxmlformats.org/markup-compatibility/2006" xmlns:p14="http://schemas.microsoft.com/office/powerpoint/2010/main">
    <mc:Choice Requires="p14">
      <p:transition spd="slow" p14:dur="1400" advTm="12283">
        <p14:doors dir="vert"/>
      </p:transition>
    </mc:Choice>
    <mc:Fallback xmlns="">
      <p:transition spd="slow" advTm="1228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randombar(horizontal)">
                                      <p:cBhvr>
                                        <p:cTn id="7" dur="2000"/>
                                        <p:tgtEl>
                                          <p:spTgt spid="1027"/>
                                        </p:tgtEl>
                                      </p:cBhvr>
                                    </p:animEffect>
                                  </p:childTnLst>
                                </p:cTn>
                              </p:par>
                            </p:childTnLst>
                          </p:cTn>
                        </p:par>
                        <p:par>
                          <p:cTn id="8" fill="hold">
                            <p:stCondLst>
                              <p:cond delay="2000"/>
                            </p:stCondLst>
                            <p:childTnLst>
                              <p:par>
                                <p:cTn id="9" presetID="14" presetClass="entr" presetSubtype="1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randombar(horizontal)">
                                      <p:cBhvr>
                                        <p:cTn id="11"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Рабочий стол\сад\Фото\P100015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2971800"/>
            <a:ext cx="4627978" cy="347078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G:\Рабочий стол\сад\Фото\P1000211.JP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304800"/>
            <a:ext cx="4677833" cy="350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13689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Рабочий стол\сад\фотки для патриот\IMG_74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04800"/>
            <a:ext cx="8305800" cy="6229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638853"/>
      </p:ext>
    </p:extLst>
  </p:cSld>
  <p:clrMapOvr>
    <a:masterClrMapping/>
  </p:clrMapOvr>
  <mc:AlternateContent xmlns:mc="http://schemas.openxmlformats.org/markup-compatibility/2006" xmlns:p14="http://schemas.microsoft.com/office/powerpoint/2010/main">
    <mc:Choice Requires="p14">
      <p:transition spd="slow" p14:dur="1200" advTm="52569">
        <p14:prism/>
      </p:transition>
    </mc:Choice>
    <mc:Fallback xmlns="">
      <p:transition spd="slow" advTm="52569">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Рабочий стол\сад\фото эльмира скинула\Фото(16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02578">
            <a:off x="499952" y="1719740"/>
            <a:ext cx="4114800" cy="30861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F:\Сад\фото с итогов.занятия\P1020647.JP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rot="822134">
            <a:off x="4605855" y="2011299"/>
            <a:ext cx="4114800" cy="308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9662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750"/>
                                        <p:tgtEl>
                                          <p:spTgt spid="7"/>
                                        </p:tgtEl>
                                      </p:cBhvr>
                                    </p:animEffect>
                                  </p:childTnLst>
                                </p:cTn>
                              </p:par>
                            </p:childTnLst>
                          </p:cTn>
                        </p:par>
                        <p:par>
                          <p:cTn id="8" fill="hold">
                            <p:stCondLst>
                              <p:cond delay="750"/>
                            </p:stCondLst>
                            <p:childTnLst>
                              <p:par>
                                <p:cTn id="9" presetID="21" presetClass="entr" presetSubtype="1" fill="hold" nodeType="afterEffect">
                                  <p:stCondLst>
                                    <p:cond delay="0"/>
                                  </p:stCondLst>
                                  <p:childTnLst>
                                    <p:set>
                                      <p:cBhvr>
                                        <p:cTn id="10" dur="1" fill="hold">
                                          <p:stCondLst>
                                            <p:cond delay="0"/>
                                          </p:stCondLst>
                                        </p:cTn>
                                        <p:tgtEl>
                                          <p:spTgt spid="7170"/>
                                        </p:tgtEl>
                                        <p:attrNameLst>
                                          <p:attrName>style.visibility</p:attrName>
                                        </p:attrNameLst>
                                      </p:cBhvr>
                                      <p:to>
                                        <p:strVal val="visible"/>
                                      </p:to>
                                    </p:set>
                                    <p:animEffect transition="in" filter="wheel(1)">
                                      <p:cBhvr>
                                        <p:cTn id="11" dur="75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1783</TotalTime>
  <Words>1162</Words>
  <Application>Microsoft Office PowerPoint</Application>
  <PresentationFormat>Экран (4:3)</PresentationFormat>
  <Paragraphs>52</Paragraphs>
  <Slides>11</Slides>
  <Notes>10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Остин</vt:lpstr>
      <vt:lpstr>Презентация PowerPoint</vt:lpstr>
      <vt:lpstr>Психические процессы</vt:lpstr>
      <vt:lpstr>Память</vt:lpstr>
      <vt:lpstr>Внимание </vt:lpstr>
      <vt:lpstr>Мышление</vt:lpstr>
      <vt:lpstr>Презентация PowerPoint</vt:lpstr>
      <vt:lpstr>Презентация PowerPoint</vt:lpstr>
      <vt:lpstr>Презентация PowerPoint</vt:lpstr>
      <vt:lpstr>Презентация PowerPoint</vt:lpstr>
      <vt:lpstr>Презентация PowerPoint</vt:lpstr>
      <vt:lpstr>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биология</dc:subject>
  <dc:creator>Стрелкова Н.</dc:creator>
  <cp:lastModifiedBy>Windows User</cp:lastModifiedBy>
  <cp:revision>96</cp:revision>
  <cp:lastPrinted>1601-01-01T00:00:00Z</cp:lastPrinted>
  <dcterms:created xsi:type="dcterms:W3CDTF">1601-01-01T00:00:00Z</dcterms:created>
  <dcterms:modified xsi:type="dcterms:W3CDTF">2015-11-06T21:18:18Z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