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80" r:id="rId2"/>
    <p:sldId id="256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78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60" r:id="rId24"/>
    <p:sldId id="261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06" autoAdjust="0"/>
  </p:normalViewPr>
  <p:slideViewPr>
    <p:cSldViewPr>
      <p:cViewPr>
        <p:scale>
          <a:sx n="72" d="100"/>
          <a:sy n="72" d="100"/>
        </p:scale>
        <p:origin x="-131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9C2439-057A-414D-87CB-DB916C05C1F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1C818-CDEA-45BD-9BC4-2630014AEB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9C2439-057A-414D-87CB-DB916C05C1F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1C818-CDEA-45BD-9BC4-2630014AE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9C2439-057A-414D-87CB-DB916C05C1F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1C818-CDEA-45BD-9BC4-2630014AE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9C2439-057A-414D-87CB-DB916C05C1F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1C818-CDEA-45BD-9BC4-2630014AE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9C2439-057A-414D-87CB-DB916C05C1F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1C818-CDEA-45BD-9BC4-2630014AEB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9C2439-057A-414D-87CB-DB916C05C1F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1C818-CDEA-45BD-9BC4-2630014AE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9C2439-057A-414D-87CB-DB916C05C1F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1C818-CDEA-45BD-9BC4-2630014AE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9C2439-057A-414D-87CB-DB916C05C1F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1C818-CDEA-45BD-9BC4-2630014AE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9C2439-057A-414D-87CB-DB916C05C1F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1C818-CDEA-45BD-9BC4-2630014AEB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9C2439-057A-414D-87CB-DB916C05C1F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1C818-CDEA-45BD-9BC4-2630014AE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9C2439-057A-414D-87CB-DB916C05C1F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1C818-CDEA-45BD-9BC4-2630014AEB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19C2439-057A-414D-87CB-DB916C05C1F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0F1C818-CDEA-45BD-9BC4-2630014AEB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ru/search?q=%D1%84%D0%BE%D0%BD+%D1%81%D0%BE%D0%B2%D0%B0&amp;newwindow=1&amp;es_sm=122&amp;tbm=isch&amp;tbo=u&amp;source=univ&amp;sa=X&amp;ei=_rIJVcaDNYHyUIOJgrgC&amp;ved=0CBwQsAQ&amp;biw=1093&amp;bih=49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556792"/>
            <a:ext cx="7632848" cy="1472184"/>
          </a:xfrm>
        </p:spPr>
        <p:txBody>
          <a:bodyPr>
            <a:noAutofit/>
          </a:bodyPr>
          <a:lstStyle/>
          <a:p>
            <a:r>
              <a:rPr lang="ru-RU" sz="4800" dirty="0" smtClean="0"/>
              <a:t>Электролитическая диссоциация и ионные уравнения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149080"/>
            <a:ext cx="7406640" cy="1752600"/>
          </a:xfrm>
        </p:spPr>
        <p:txBody>
          <a:bodyPr/>
          <a:lstStyle/>
          <a:p>
            <a:r>
              <a:rPr lang="ru-RU" dirty="0"/>
              <a:t>Тесты для подготовки к </a:t>
            </a:r>
            <a:r>
              <a:rPr lang="ru-RU" dirty="0" smtClean="0"/>
              <a:t>зачету. 9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917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18573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8.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Реакция нейтрализации – это взаимодействие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58671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1080000" algn="l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1.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KOH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300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Fe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HCl</a:t>
            </a:r>
            <a:endParaRPr lang="ru-RU" sz="3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3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3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857224" y="4500570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конец 4">
            <a:hlinkClick r:id="rId2" action="ppaction://hlinksldjump" highlightClick="1"/>
          </p:cNvPr>
          <p:cNvSpPr/>
          <p:nvPr/>
        </p:nvSpPr>
        <p:spPr>
          <a:xfrm>
            <a:off x="857224" y="5143512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rId2" action="ppaction://hlinksldjump" highlightClick="1"/>
          </p:cNvPr>
          <p:cNvSpPr/>
          <p:nvPr/>
        </p:nvSpPr>
        <p:spPr>
          <a:xfrm>
            <a:off x="857224" y="5715016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rId3" action="ppaction://hlinksldjump" highlightClick="1"/>
          </p:cNvPr>
          <p:cNvSpPr/>
          <p:nvPr/>
        </p:nvSpPr>
        <p:spPr>
          <a:xfrm>
            <a:off x="857224" y="3857628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Users\1\Desktop\фон\Безымянныйв.png"/>
          <p:cNvPicPr>
            <a:picLocks noChangeAspect="1" noChangeArrowheads="1"/>
          </p:cNvPicPr>
          <p:nvPr/>
        </p:nvPicPr>
        <p:blipFill>
          <a:blip r:embed="rId4"/>
          <a:srcRect r="74372" b="62498"/>
          <a:stretch>
            <a:fillRect/>
          </a:stretch>
        </p:blipFill>
        <p:spPr bwMode="auto">
          <a:xfrm>
            <a:off x="6357950" y="4000504"/>
            <a:ext cx="1953144" cy="2143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214314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9.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Уравнению 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2K</a:t>
            </a:r>
            <a:r>
              <a:rPr lang="en-US" sz="36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</a:t>
            </a:r>
            <a:r>
              <a:rPr lang="en-US" sz="36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+ 3 CaCl</a:t>
            </a:r>
            <a:r>
              <a:rPr lang="en-US" sz="36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6KCl + Ca</a:t>
            </a:r>
            <a:r>
              <a:rPr lang="en-US" sz="36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(PO</a:t>
            </a:r>
            <a:r>
              <a:rPr lang="en-US" sz="36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36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соответствует сокращенное ионное уравнение</a:t>
            </a:r>
            <a:endParaRPr lang="ru-RU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429000"/>
            <a:ext cx="8305800" cy="300039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1080000" algn="l"/>
            <a:r>
              <a:rPr lang="ru-RU" dirty="0" smtClean="0">
                <a:solidFill>
                  <a:schemeClr val="bg1"/>
                </a:solidFill>
              </a:rPr>
              <a:t>1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3-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+ 3Ca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2+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</a:t>
            </a:r>
            <a:r>
              <a:rPr lang="en-US" sz="33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(PO</a:t>
            </a:r>
            <a:r>
              <a:rPr lang="en-US" sz="33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33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↓ ;</a:t>
            </a:r>
          </a:p>
          <a:p>
            <a:pPr marL="1080000" algn="l"/>
            <a:endParaRPr lang="ru-RU" sz="3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/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2PO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+ 3Ca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2+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</a:t>
            </a:r>
            <a:r>
              <a:rPr lang="en-US" sz="33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(PO</a:t>
            </a:r>
            <a:r>
              <a:rPr lang="en-US" sz="33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33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↓ ;</a:t>
            </a:r>
          </a:p>
          <a:p>
            <a:pPr marL="1080000" algn="l"/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3300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/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3-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+ 3Ca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2+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</a:t>
            </a:r>
            <a:r>
              <a:rPr lang="en-US" sz="33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(PO</a:t>
            </a:r>
            <a:r>
              <a:rPr lang="en-US" sz="33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33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↓ ;</a:t>
            </a:r>
          </a:p>
          <a:p>
            <a:pPr marL="1080000" algn="l"/>
            <a:endParaRPr lang="ru-RU" sz="3300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/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2PO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+ 3Ca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</a:t>
            </a:r>
            <a:r>
              <a:rPr lang="en-US" sz="33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(PO</a:t>
            </a:r>
            <a:r>
              <a:rPr lang="en-US" sz="33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33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↓ .</a:t>
            </a:r>
            <a:endParaRPr lang="ru-RU" sz="3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857224" y="435769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конец 4">
            <a:hlinkClick r:id="rId2" action="ppaction://hlinksldjump" highlightClick="1"/>
          </p:cNvPr>
          <p:cNvSpPr/>
          <p:nvPr/>
        </p:nvSpPr>
        <p:spPr>
          <a:xfrm>
            <a:off x="857224" y="5143512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rId2" action="ppaction://hlinksldjump" highlightClick="1"/>
          </p:cNvPr>
          <p:cNvSpPr/>
          <p:nvPr/>
        </p:nvSpPr>
        <p:spPr>
          <a:xfrm>
            <a:off x="857224" y="5857892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rId3" action="ppaction://hlinksldjump" highlightClick="1"/>
          </p:cNvPr>
          <p:cNvSpPr/>
          <p:nvPr/>
        </p:nvSpPr>
        <p:spPr>
          <a:xfrm>
            <a:off x="857224" y="3500438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Users\1\Desktop\фон\Безымянныйв.png"/>
          <p:cNvPicPr>
            <a:picLocks noChangeAspect="1" noChangeArrowheads="1"/>
          </p:cNvPicPr>
          <p:nvPr/>
        </p:nvPicPr>
        <p:blipFill>
          <a:blip r:embed="rId4"/>
          <a:srcRect r="74372" b="62498"/>
          <a:stretch>
            <a:fillRect/>
          </a:stretch>
        </p:blipFill>
        <p:spPr bwMode="auto">
          <a:xfrm>
            <a:off x="6357950" y="4000504"/>
            <a:ext cx="1953144" cy="2143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192882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10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реакции нейтрализации всегда образуется: 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58671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1080000" algn="l"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садок;</a:t>
            </a:r>
          </a:p>
          <a:p>
            <a:pPr marL="1080000" algn="l"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основание;</a:t>
            </a:r>
          </a:p>
          <a:p>
            <a:pPr marL="1080000" algn="l"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газ;</a:t>
            </a:r>
          </a:p>
          <a:p>
            <a:pPr marL="1080000" algn="l"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вода.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857224" y="4500570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конец 4">
            <a:hlinkClick r:id="rId2" action="ppaction://hlinksldjump" highlightClick="1"/>
          </p:cNvPr>
          <p:cNvSpPr/>
          <p:nvPr/>
        </p:nvSpPr>
        <p:spPr>
          <a:xfrm>
            <a:off x="857224" y="507207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rId2" action="ppaction://hlinksldjump" highlightClick="1"/>
          </p:cNvPr>
          <p:cNvSpPr/>
          <p:nvPr/>
        </p:nvSpPr>
        <p:spPr>
          <a:xfrm>
            <a:off x="857224" y="3857628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rId3" action="ppaction://hlinksldjump" highlightClick="1"/>
          </p:cNvPr>
          <p:cNvSpPr/>
          <p:nvPr/>
        </p:nvSpPr>
        <p:spPr>
          <a:xfrm>
            <a:off x="857224" y="5715016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Users\1\Desktop\фон\Безымянныйв.png"/>
          <p:cNvPicPr>
            <a:picLocks noChangeAspect="1" noChangeArrowheads="1"/>
          </p:cNvPicPr>
          <p:nvPr/>
        </p:nvPicPr>
        <p:blipFill>
          <a:blip r:embed="rId4"/>
          <a:srcRect r="74372" b="62498"/>
          <a:stretch>
            <a:fillRect/>
          </a:stretch>
        </p:blipFill>
        <p:spPr bwMode="auto">
          <a:xfrm>
            <a:off x="6357950" y="4000504"/>
            <a:ext cx="1953144" cy="2143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1889147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1.</a:t>
            </a:r>
            <a:r>
              <a:rPr lang="en-US" dirty="0" smtClean="0"/>
              <a:t>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Какое уравнение диссоциации записано </a:t>
            </a:r>
            <a:r>
              <a:rPr lang="ru-RU" sz="36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неправильно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80103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1080000" algn="l"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(SO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2Al</a:t>
            </a:r>
            <a:r>
              <a:rPr lang="en-US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3+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+ 3SO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2800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MgCl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Mg </a:t>
            </a:r>
            <a:r>
              <a:rPr lang="en-US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+ 2Cl </a:t>
            </a:r>
            <a:r>
              <a:rPr lang="en-US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2800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SiO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2Li</a:t>
            </a:r>
            <a:r>
              <a:rPr lang="en-US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SiO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2800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Na</a:t>
            </a:r>
            <a:r>
              <a:rPr lang="en-US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CO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</a:t>
            </a:r>
            <a:endParaRPr lang="ru-RU" sz="2800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857224" y="471488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конец 4">
            <a:hlinkClick r:id="rId2" action="ppaction://hlinksldjump" highlightClick="1"/>
          </p:cNvPr>
          <p:cNvSpPr/>
          <p:nvPr/>
        </p:nvSpPr>
        <p:spPr>
          <a:xfrm>
            <a:off x="857224" y="542926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rId3" action="ppaction://hlinksldjump" highlightClick="1"/>
          </p:cNvPr>
          <p:cNvSpPr/>
          <p:nvPr/>
        </p:nvSpPr>
        <p:spPr>
          <a:xfrm>
            <a:off x="857224" y="6072206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rId2" action="ppaction://hlinksldjump" highlightClick="1"/>
          </p:cNvPr>
          <p:cNvSpPr/>
          <p:nvPr/>
        </p:nvSpPr>
        <p:spPr>
          <a:xfrm>
            <a:off x="857224" y="3929066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Users\1\Desktop\фон\Безымянныйв.png"/>
          <p:cNvPicPr>
            <a:picLocks noChangeAspect="1" noChangeArrowheads="1"/>
          </p:cNvPicPr>
          <p:nvPr/>
        </p:nvPicPr>
        <p:blipFill>
          <a:blip r:embed="rId4"/>
          <a:srcRect r="74372" b="62498"/>
          <a:stretch>
            <a:fillRect/>
          </a:stretch>
        </p:blipFill>
        <p:spPr bwMode="auto">
          <a:xfrm>
            <a:off x="6357950" y="4000504"/>
            <a:ext cx="1953144" cy="2143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200026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2.</a:t>
            </a:r>
            <a:r>
              <a:rPr lang="en-US" dirty="0" smtClean="0"/>
              <a:t>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нижеприведенных схемах выберете ту, в которой образуется газ.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58671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1080000" algn="l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1.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H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→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… ;</a:t>
            </a: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NaOH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→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… ;</a:t>
            </a: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Mg + H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→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… ;</a:t>
            </a:r>
            <a:endParaRPr lang="ru-RU" sz="3300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H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→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…</a:t>
            </a:r>
            <a:endParaRPr lang="ru-RU" sz="3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928662" y="4500570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конец 4">
            <a:hlinkClick r:id="rId2" action="ppaction://hlinksldjump" highlightClick="1"/>
          </p:cNvPr>
          <p:cNvSpPr/>
          <p:nvPr/>
        </p:nvSpPr>
        <p:spPr>
          <a:xfrm>
            <a:off x="928662" y="5643578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rId2" action="ppaction://hlinksldjump" highlightClick="1"/>
          </p:cNvPr>
          <p:cNvSpPr/>
          <p:nvPr/>
        </p:nvSpPr>
        <p:spPr>
          <a:xfrm>
            <a:off x="928662" y="3929066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rId3" action="ppaction://hlinksldjump" highlightClick="1"/>
          </p:cNvPr>
          <p:cNvSpPr/>
          <p:nvPr/>
        </p:nvSpPr>
        <p:spPr>
          <a:xfrm>
            <a:off x="928662" y="507207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Users\1\Desktop\фон\Безымянныйв.png"/>
          <p:cNvPicPr>
            <a:picLocks noChangeAspect="1" noChangeArrowheads="1"/>
          </p:cNvPicPr>
          <p:nvPr/>
        </p:nvPicPr>
        <p:blipFill>
          <a:blip r:embed="rId4"/>
          <a:srcRect r="74372" b="62498"/>
          <a:stretch>
            <a:fillRect/>
          </a:stretch>
        </p:blipFill>
        <p:spPr bwMode="auto">
          <a:xfrm>
            <a:off x="6357950" y="4000504"/>
            <a:ext cx="1953144" cy="2143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192882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3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Какое уравнение диссоциации записано </a:t>
            </a:r>
            <a:r>
              <a:rPr lang="ru-RU" sz="36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неправильно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58671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1080000" algn="l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1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KOH = K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OH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3300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 = 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S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3300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Al(NO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Al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+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+ 3NO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3300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2K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CO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</a:t>
            </a:r>
            <a:endParaRPr lang="ru-RU" sz="3300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928662" y="4429132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конец 4">
            <a:hlinkClick r:id="rId2" action="ppaction://hlinksldjump" highlightClick="1"/>
          </p:cNvPr>
          <p:cNvSpPr/>
          <p:nvPr/>
        </p:nvSpPr>
        <p:spPr>
          <a:xfrm>
            <a:off x="928662" y="5643578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rId2" action="ppaction://hlinksldjump" highlightClick="1"/>
          </p:cNvPr>
          <p:cNvSpPr/>
          <p:nvPr/>
        </p:nvSpPr>
        <p:spPr>
          <a:xfrm>
            <a:off x="928662" y="3857628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rId3" action="ppaction://hlinksldjump" highlightClick="1"/>
          </p:cNvPr>
          <p:cNvSpPr/>
          <p:nvPr/>
        </p:nvSpPr>
        <p:spPr>
          <a:xfrm>
            <a:off x="928662" y="5000636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Users\1\Desktop\фон\Безымянныйв.png"/>
          <p:cNvPicPr>
            <a:picLocks noChangeAspect="1" noChangeArrowheads="1"/>
          </p:cNvPicPr>
          <p:nvPr/>
        </p:nvPicPr>
        <p:blipFill>
          <a:blip r:embed="rId4"/>
          <a:srcRect r="74372" b="62498"/>
          <a:stretch>
            <a:fillRect/>
          </a:stretch>
        </p:blipFill>
        <p:spPr bwMode="auto">
          <a:xfrm>
            <a:off x="6357950" y="4000504"/>
            <a:ext cx="1953144" cy="2143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57166"/>
            <a:ext cx="9144000" cy="18573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4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Выберите сильный электро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лит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58671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1080000" algn="l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1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3300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</a:t>
            </a:r>
            <a:endParaRPr lang="ru-RU" sz="3300" baseline="-25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928662" y="4500570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конец 4">
            <a:hlinkClick r:id="rId2" action="ppaction://hlinksldjump" highlightClick="1"/>
          </p:cNvPr>
          <p:cNvSpPr/>
          <p:nvPr/>
        </p:nvSpPr>
        <p:spPr>
          <a:xfrm>
            <a:off x="928662" y="5143512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rId2" action="ppaction://hlinksldjump" highlightClick="1"/>
          </p:cNvPr>
          <p:cNvSpPr/>
          <p:nvPr/>
        </p:nvSpPr>
        <p:spPr>
          <a:xfrm>
            <a:off x="928662" y="5715016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rId3" action="ppaction://hlinksldjump" highlightClick="1"/>
          </p:cNvPr>
          <p:cNvSpPr/>
          <p:nvPr/>
        </p:nvSpPr>
        <p:spPr>
          <a:xfrm>
            <a:off x="928662" y="3929066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Users\1\Desktop\фон\Безымянныйв.png"/>
          <p:cNvPicPr>
            <a:picLocks noChangeAspect="1" noChangeArrowheads="1"/>
          </p:cNvPicPr>
          <p:nvPr/>
        </p:nvPicPr>
        <p:blipFill>
          <a:blip r:embed="rId4"/>
          <a:srcRect r="74372" b="62498"/>
          <a:stretch>
            <a:fillRect/>
          </a:stretch>
        </p:blipFill>
        <p:spPr bwMode="auto">
          <a:xfrm>
            <a:off x="6357950" y="4000504"/>
            <a:ext cx="1953144" cy="2143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178595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5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Выберите нерастворимую соль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58671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1080000" algn="l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1. 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u(OH)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r>
              <a:rPr lang="ru-RU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NaCl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SrCl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3300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AgCl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</a:t>
            </a:r>
            <a:endParaRPr lang="ru-RU" sz="3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857224" y="4500570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конец 4">
            <a:hlinkClick r:id="rId2" action="ppaction://hlinksldjump" highlightClick="1"/>
          </p:cNvPr>
          <p:cNvSpPr/>
          <p:nvPr/>
        </p:nvSpPr>
        <p:spPr>
          <a:xfrm>
            <a:off x="857224" y="507207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rId2" action="ppaction://hlinksldjump" highlightClick="1"/>
          </p:cNvPr>
          <p:cNvSpPr/>
          <p:nvPr/>
        </p:nvSpPr>
        <p:spPr>
          <a:xfrm>
            <a:off x="857224" y="3857628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rId3" action="ppaction://hlinksldjump" highlightClick="1"/>
          </p:cNvPr>
          <p:cNvSpPr/>
          <p:nvPr/>
        </p:nvSpPr>
        <p:spPr>
          <a:xfrm>
            <a:off x="857224" y="5715016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Users\1\Desktop\фон\Безымянныйв.png"/>
          <p:cNvPicPr>
            <a:picLocks noChangeAspect="1" noChangeArrowheads="1"/>
          </p:cNvPicPr>
          <p:nvPr/>
        </p:nvPicPr>
        <p:blipFill>
          <a:blip r:embed="rId4"/>
          <a:srcRect r="74372" b="62498"/>
          <a:stretch>
            <a:fillRect/>
          </a:stretch>
        </p:blipFill>
        <p:spPr bwMode="auto">
          <a:xfrm>
            <a:off x="6357950" y="4000504"/>
            <a:ext cx="1953144" cy="2143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242889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6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Уравнению 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(OH)</a:t>
            </a:r>
            <a:r>
              <a:rPr lang="en-US" sz="36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CuCl</a:t>
            </a:r>
            <a:r>
              <a:rPr lang="en-US" sz="36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Cu(OH)</a:t>
            </a:r>
            <a:r>
              <a:rPr lang="en-US" sz="36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BaCl</a:t>
            </a:r>
            <a:r>
              <a:rPr lang="en-US" sz="36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соответствует сокращенное ионное уравнение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58671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1080000" algn="l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1. 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2OH</a:t>
            </a:r>
            <a:r>
              <a:rPr lang="en-US" sz="33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Cu</a:t>
            </a:r>
            <a:r>
              <a:rPr lang="en-US" sz="33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+2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Cu(OH)</a:t>
            </a:r>
            <a:r>
              <a:rPr lang="en-US" sz="33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↓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OH</a:t>
            </a:r>
            <a:r>
              <a:rPr lang="en-US" sz="33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Cu</a:t>
            </a:r>
            <a:r>
              <a:rPr lang="en-US" sz="33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+2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Cu(OH)</a:t>
            </a:r>
            <a:r>
              <a:rPr lang="en-US" sz="33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↓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2OH</a:t>
            </a:r>
            <a:r>
              <a:rPr lang="en-US" sz="33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Cu</a:t>
            </a:r>
            <a:r>
              <a:rPr lang="en-US" sz="33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Cu(OH)</a:t>
            </a:r>
            <a:r>
              <a:rPr lang="en-US" sz="33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↓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OH</a:t>
            </a:r>
            <a:r>
              <a:rPr lang="en-US" sz="33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Cu</a:t>
            </a:r>
            <a:r>
              <a:rPr lang="en-US" sz="33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Cu(OH)</a:t>
            </a:r>
            <a:r>
              <a:rPr lang="en-US" sz="33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↓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</a:t>
            </a:r>
            <a:endParaRPr lang="ru-RU" sz="3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928662" y="4500570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конец 4">
            <a:hlinkClick r:id="rId2" action="ppaction://hlinksldjump" highlightClick="1"/>
          </p:cNvPr>
          <p:cNvSpPr/>
          <p:nvPr/>
        </p:nvSpPr>
        <p:spPr>
          <a:xfrm>
            <a:off x="928662" y="507207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rId2" action="ppaction://hlinksldjump" highlightClick="1"/>
          </p:cNvPr>
          <p:cNvSpPr/>
          <p:nvPr/>
        </p:nvSpPr>
        <p:spPr>
          <a:xfrm>
            <a:off x="928662" y="5643578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rId3" action="ppaction://hlinksldjump" highlightClick="1"/>
          </p:cNvPr>
          <p:cNvSpPr/>
          <p:nvPr/>
        </p:nvSpPr>
        <p:spPr>
          <a:xfrm>
            <a:off x="928662" y="3929066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Users\1\Desktop\фон\Безымянныйв.png"/>
          <p:cNvPicPr>
            <a:picLocks noChangeAspect="1" noChangeArrowheads="1"/>
          </p:cNvPicPr>
          <p:nvPr/>
        </p:nvPicPr>
        <p:blipFill>
          <a:blip r:embed="rId4"/>
          <a:srcRect r="74372" b="62498"/>
          <a:stretch>
            <a:fillRect/>
          </a:stretch>
        </p:blipFill>
        <p:spPr bwMode="auto">
          <a:xfrm>
            <a:off x="6357950" y="4000504"/>
            <a:ext cx="1953144" cy="2143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196058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7.</a:t>
            </a:r>
            <a:r>
              <a:rPr lang="en-US" dirty="0" smtClean="0"/>
              <a:t>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Какое уравнение диссоциации записано правильно?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58671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1080000" algn="l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1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CuCl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Cu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+ 2Cl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3300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ZnS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Zn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S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FeS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3+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S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NaCl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Na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</a:t>
            </a:r>
            <a:endParaRPr lang="ru-RU" sz="3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928662" y="4500570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конец 4">
            <a:hlinkClick r:id="rId2" action="ppaction://hlinksldjump" highlightClick="1"/>
          </p:cNvPr>
          <p:cNvSpPr/>
          <p:nvPr/>
        </p:nvSpPr>
        <p:spPr>
          <a:xfrm>
            <a:off x="928662" y="507207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rId2" action="ppaction://hlinksldjump" highlightClick="1"/>
          </p:cNvPr>
          <p:cNvSpPr/>
          <p:nvPr/>
        </p:nvSpPr>
        <p:spPr>
          <a:xfrm>
            <a:off x="928662" y="3857628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rId3" action="ppaction://hlinksldjump" highlightClick="1"/>
          </p:cNvPr>
          <p:cNvSpPr/>
          <p:nvPr/>
        </p:nvSpPr>
        <p:spPr>
          <a:xfrm>
            <a:off x="928662" y="5715016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Users\1\Desktop\фон\Безымянныйв.png"/>
          <p:cNvPicPr>
            <a:picLocks noChangeAspect="1" noChangeArrowheads="1"/>
          </p:cNvPicPr>
          <p:nvPr/>
        </p:nvPicPr>
        <p:blipFill>
          <a:blip r:embed="rId4"/>
          <a:srcRect r="74372" b="62498"/>
          <a:stretch>
            <a:fillRect/>
          </a:stretch>
        </p:blipFill>
        <p:spPr bwMode="auto">
          <a:xfrm>
            <a:off x="6357950" y="4000504"/>
            <a:ext cx="1953144" cy="2143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714356"/>
            <a:ext cx="9144000" cy="2214578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Интерактивный тест по химии для 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класса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теме: «Электролитическая диссоциация и ионные уравнения»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1500166" y="4429132"/>
            <a:ext cx="3357586" cy="1285884"/>
          </a:xfrm>
          <a:prstGeom prst="actionButtonBlan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643042" y="4572008"/>
            <a:ext cx="30003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ПЕРВЫЙ ВАРИАНТ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5286380" y="4429132"/>
            <a:ext cx="3429024" cy="1285884"/>
          </a:xfrm>
          <a:prstGeom prst="actionButtonBlan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500694" y="4572008"/>
            <a:ext cx="22145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ВТОРОЙ ВАРИАНТ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C:\Users\1\Desktop\фон\Безымянныйв.png"/>
          <p:cNvPicPr>
            <a:picLocks noChangeAspect="1" noChangeArrowheads="1"/>
          </p:cNvPicPr>
          <p:nvPr/>
        </p:nvPicPr>
        <p:blipFill>
          <a:blip r:embed="rId4"/>
          <a:srcRect r="74372" b="62498"/>
          <a:stretch>
            <a:fillRect/>
          </a:stretch>
        </p:blipFill>
        <p:spPr bwMode="auto">
          <a:xfrm>
            <a:off x="3857620" y="2500306"/>
            <a:ext cx="1953144" cy="2143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207170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8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Какое уравнение реакции записано правильно?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58671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1080000" algn="l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1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С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u(NO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Cu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2+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+ 2NO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3300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С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u(NO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Cu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2+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NO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3300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С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u(NO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Cu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2+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NO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3300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С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u(NO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Cu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NO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</a:t>
            </a:r>
            <a:endParaRPr lang="ru-RU" sz="3300" baseline="-25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857224" y="4500570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конец 4">
            <a:hlinkClick r:id="rId2" action="ppaction://hlinksldjump" highlightClick="1"/>
          </p:cNvPr>
          <p:cNvSpPr/>
          <p:nvPr/>
        </p:nvSpPr>
        <p:spPr>
          <a:xfrm>
            <a:off x="857224" y="5143512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rId2" action="ppaction://hlinksldjump" highlightClick="1"/>
          </p:cNvPr>
          <p:cNvSpPr/>
          <p:nvPr/>
        </p:nvSpPr>
        <p:spPr>
          <a:xfrm>
            <a:off x="857224" y="5715016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rId3" action="ppaction://hlinksldjump" highlightClick="1"/>
          </p:cNvPr>
          <p:cNvSpPr/>
          <p:nvPr/>
        </p:nvSpPr>
        <p:spPr>
          <a:xfrm>
            <a:off x="857224" y="3929066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Users\1\Desktop\фон\Безымянныйв.png"/>
          <p:cNvPicPr>
            <a:picLocks noChangeAspect="1" noChangeArrowheads="1"/>
          </p:cNvPicPr>
          <p:nvPr/>
        </p:nvPicPr>
        <p:blipFill>
          <a:blip r:embed="rId4"/>
          <a:srcRect r="74372" b="62498"/>
          <a:stretch>
            <a:fillRect/>
          </a:stretch>
        </p:blipFill>
        <p:spPr bwMode="auto">
          <a:xfrm>
            <a:off x="6357950" y="4000504"/>
            <a:ext cx="1953144" cy="2143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192882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9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Выберите ту пару веществ, в которой протекает реакция нейтрализации   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58671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1080000" algn="l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1.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CuCl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Fe(OH)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 </a:t>
            </a: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HNO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NaOH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3300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S, Fe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</a:t>
            </a:r>
            <a:endParaRPr lang="ru-RU" sz="3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857224" y="3929066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конец 4">
            <a:hlinkClick r:id="rId2" action="ppaction://hlinksldjump" highlightClick="1"/>
          </p:cNvPr>
          <p:cNvSpPr/>
          <p:nvPr/>
        </p:nvSpPr>
        <p:spPr>
          <a:xfrm>
            <a:off x="857224" y="507207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rId2" action="ppaction://hlinksldjump" highlightClick="1"/>
          </p:cNvPr>
          <p:cNvSpPr/>
          <p:nvPr/>
        </p:nvSpPr>
        <p:spPr>
          <a:xfrm>
            <a:off x="857224" y="5715016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rId3" action="ppaction://hlinksldjump" highlightClick="1"/>
          </p:cNvPr>
          <p:cNvSpPr/>
          <p:nvPr/>
        </p:nvSpPr>
        <p:spPr>
          <a:xfrm>
            <a:off x="857224" y="4500570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Users\1\Desktop\фон\Безымянныйв.png"/>
          <p:cNvPicPr>
            <a:picLocks noChangeAspect="1" noChangeArrowheads="1"/>
          </p:cNvPicPr>
          <p:nvPr/>
        </p:nvPicPr>
        <p:blipFill>
          <a:blip r:embed="rId4"/>
          <a:srcRect r="74372" b="62498"/>
          <a:stretch>
            <a:fillRect/>
          </a:stretch>
        </p:blipFill>
        <p:spPr bwMode="auto">
          <a:xfrm>
            <a:off x="6357950" y="4000504"/>
            <a:ext cx="1953144" cy="2143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18573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10.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Реакцией нейтрализации называется реакция между: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58671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1080000" algn="l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1. 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Кислотой и металлом ;</a:t>
            </a: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Кислотой и оксидом металла ;</a:t>
            </a: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Кислотой и основанием ;</a:t>
            </a: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Кислотой и солью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857224" y="4429132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конец 4">
            <a:hlinkClick r:id="rId2" action="ppaction://hlinksldjump" highlightClick="1"/>
          </p:cNvPr>
          <p:cNvSpPr/>
          <p:nvPr/>
        </p:nvSpPr>
        <p:spPr>
          <a:xfrm>
            <a:off x="857224" y="5643578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rId2" action="ppaction://hlinksldjump" highlightClick="1"/>
          </p:cNvPr>
          <p:cNvSpPr/>
          <p:nvPr/>
        </p:nvSpPr>
        <p:spPr>
          <a:xfrm>
            <a:off x="857224" y="3857628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rId3" action="ppaction://hlinksldjump" highlightClick="1"/>
          </p:cNvPr>
          <p:cNvSpPr/>
          <p:nvPr/>
        </p:nvSpPr>
        <p:spPr>
          <a:xfrm>
            <a:off x="857224" y="507207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Users\1\Desktop\фон\Безымянныйв.png"/>
          <p:cNvPicPr>
            <a:picLocks noChangeAspect="1" noChangeArrowheads="1"/>
          </p:cNvPicPr>
          <p:nvPr/>
        </p:nvPicPr>
        <p:blipFill>
          <a:blip r:embed="rId4"/>
          <a:srcRect r="74372" b="62498"/>
          <a:stretch>
            <a:fillRect/>
          </a:stretch>
        </p:blipFill>
        <p:spPr bwMode="auto">
          <a:xfrm>
            <a:off x="6643702" y="3929066"/>
            <a:ext cx="1953144" cy="2143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2071702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ОШИБКА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58671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ПОПРОБУЙ ЕЩЕ РАЗ</a:t>
            </a:r>
            <a:endParaRPr lang="ru-RU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3786182" y="4857760"/>
            <a:ext cx="1500198" cy="1285884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1857388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ПОЗДРАВЛЯЕМ!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586716"/>
          </a:xfrm>
          <a:solidFill>
            <a:schemeClr val="bg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ПРОЙТИ ТЕСТ ЕЩЕ РАЗ</a:t>
            </a:r>
            <a:endParaRPr lang="ru-RU" sz="44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786182" y="4786322"/>
            <a:ext cx="1500198" cy="1357322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1\Desktop\Безымянмчбнвыяяй.png"/>
          <p:cNvPicPr>
            <a:picLocks noChangeAspect="1" noChangeArrowheads="1"/>
          </p:cNvPicPr>
          <p:nvPr/>
        </p:nvPicPr>
        <p:blipFill>
          <a:blip r:embed="rId2"/>
          <a:srcRect r="65935" b="56249"/>
          <a:stretch>
            <a:fillRect/>
          </a:stretch>
        </p:blipFill>
        <p:spPr bwMode="auto">
          <a:xfrm>
            <a:off x="357158" y="1357298"/>
            <a:ext cx="2596086" cy="2500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715040"/>
          </a:xfrm>
        </p:spPr>
        <p:txBody>
          <a:bodyPr>
            <a:normAutofit fontScale="25000" lnSpcReduction="20000"/>
          </a:bodyPr>
          <a:lstStyle/>
          <a:p>
            <a:r>
              <a:rPr lang="ru-RU" sz="7400" dirty="0" smtClean="0">
                <a:latin typeface="Arial" pitchFamily="34" charset="0"/>
                <a:cs typeface="Arial" pitchFamily="34" charset="0"/>
              </a:rPr>
              <a:t>1. Шарики</a:t>
            </a:r>
            <a:r>
              <a:rPr lang="en-US" sz="7400" u="sng" dirty="0">
                <a:latin typeface="Arial" pitchFamily="34" charset="0"/>
                <a:cs typeface="Arial" pitchFamily="34" charset="0"/>
                <a:hlinkClick r:id="rId2"/>
              </a:rPr>
              <a:t> </a:t>
            </a:r>
            <a:r>
              <a:rPr lang="ru-RU" u="sng" dirty="0" smtClean="0">
                <a:hlinkClick r:id="rId2"/>
              </a:rPr>
              <a:t>https://www.google.ru/search?q=%D1%84%D0%BE%D0%BD+%D1%81%D0%BE%D0%B2%D0%B0&amp;newwindow=1&amp;es_sm=122&amp;tbm=isch&amp;tbo=u&amp;source=univ&amp;sa=X&amp;ei=_rIJVcaDNYHyUIOJgrgC&amp;ved=0CBwQsAQ&amp;biw=1093&amp;bih=499#newwindow=1&amp;tbm=isch&amp;q=%D0%BA%D0%B0%D1%80%D1%82%D0%B8%D0%BD%D0%BA%D0%B0+%D0%BF%D0%BE%D0%B7%D0%B4%D1%80%D0%B0%D0%B2%D0%BB%D1%8F%D1%8E+%D1%88%D0%B0%D1%80%D0%B8%D0%BA%D0%B8&amp;imgdii=_&amp;imgrc=jPcsBUisn_B2rM%253A%3ByXcmMNHNtiSJrM%3Bhttp%253A%252F%252Fmarchen-welt.de%252Fwp-content%252Fuploads%252F2012%252F07%252F%2525D0%252592%2525D0%2525BE%2525D0%2525B7%2525D0%2525B4%2525D1%252583%2525D1%252588%2525D0%2525BD%2525D1%25258B%2525D0%2525B5-%2525D1%252588%2525D0%2525B0%2525D1%252580%2525D1%25258B1.jpg%3Bhttp%253A%252F%252Fmarchen-welt.de%252F%2525D1%25258D%2525D0%2525BA%2525D1%252581%2525D0%2525BF%2525D1%252580%2525D0%2525B5%2525D1%252581%2525D1%252581-%2525D0%2525BF%2525D0%2525BE%2525D0%2525B7%2525D0%2525B4%2525D1%252580%2525D0%2525B0%2525D0%2525B2%2525D0%2525BB%2525D0%2525B5%2525D0%2525BD%2525D0%2525B8%2525D1%25258F%252F%3B306%3B400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7400" dirty="0" smtClean="0">
                <a:latin typeface="Arial" pitchFamily="34" charset="0"/>
                <a:cs typeface="Arial" pitchFamily="34" charset="0"/>
              </a:rPr>
              <a:t>2.Сова</a:t>
            </a:r>
          </a:p>
          <a:p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https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://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www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.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google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.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ru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/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search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?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q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=%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1%84%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0%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BE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0%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BD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+%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1%81%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0%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BE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0%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B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2%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0%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B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0&amp;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newwindow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=1&amp;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es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_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sm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=122&amp;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tbm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=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isch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&amp;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tbo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=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u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&amp;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source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=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univ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&amp;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sa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=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X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&amp;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ei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=_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rIJVcaDNYHyUIOJgrgC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&amp;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ved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=0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CBwQsAQ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&amp;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biw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=1093&amp;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bih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=499#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newwindow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=1&amp;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tbm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=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isch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&amp;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q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=%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0%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BA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0%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B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0%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1%80%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1%82%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0%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B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8%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0%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BD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0%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BA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0%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B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0+%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0%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BC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1%83%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0%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B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4%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1%80%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0%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B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0%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1%8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F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+%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1%81%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0%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BE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0%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B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2%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0%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B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0&amp;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revid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=339800738&amp;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imgdii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=_&amp;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imgrc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=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la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9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k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4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tAVTe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5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ttM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%253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A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%3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BIelETasDPj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_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xmM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%3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Bhttp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%253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A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%252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F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%252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Fs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48.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radikal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.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ru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%252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Fi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121%252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F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1203%252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F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74%252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Ff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4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d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09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f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562117.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gif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%3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Bhttp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%253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A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%252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F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%252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Fwww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.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liveinternet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.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ru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%252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Fusers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%252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F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5053532%252</a:t>
            </a:r>
            <a:r>
              <a:rPr lang="en-US" u="sng" dirty="0" err="1">
                <a:latin typeface="Arial" pitchFamily="34" charset="0"/>
                <a:cs typeface="Arial" pitchFamily="34" charset="0"/>
                <a:hlinkClick r:id="rId2"/>
              </a:rPr>
              <a:t>Fpost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253178259%252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F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%3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B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500%3</a:t>
            </a:r>
            <a:r>
              <a:rPr lang="en-US" u="sng" dirty="0">
                <a:latin typeface="Arial" pitchFamily="34" charset="0"/>
                <a:cs typeface="Arial" pitchFamily="34" charset="0"/>
                <a:hlinkClick r:id="rId2"/>
              </a:rPr>
              <a:t>B</a:t>
            </a:r>
            <a:r>
              <a:rPr lang="ru-RU" u="sng" dirty="0">
                <a:latin typeface="Arial" pitchFamily="34" charset="0"/>
                <a:cs typeface="Arial" pitchFamily="34" charset="0"/>
                <a:hlinkClick r:id="rId2"/>
              </a:rPr>
              <a:t>600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8600" dirty="0" smtClean="0">
                <a:latin typeface="Arial" pitchFamily="34" charset="0"/>
                <a:cs typeface="Arial" pitchFamily="34" charset="0"/>
              </a:rPr>
              <a:t>3. Тест. Савельев А.Е. Основные понятия и законы химии. Химические реакции/А.Е. Соловьев – 2-е изд., стереотип. – М. : Дрофа, 2007. – 207.</a:t>
            </a:r>
          </a:p>
          <a:p>
            <a:r>
              <a:rPr lang="ru-RU" sz="8600" dirty="0" smtClean="0">
                <a:latin typeface="Arial" pitchFamily="34" charset="0"/>
                <a:cs typeface="Arial" pitchFamily="34" charset="0"/>
              </a:rPr>
              <a:t>4. Шаблон изготовлен в программе </a:t>
            </a:r>
            <a:r>
              <a:rPr lang="en-US" sz="8600" dirty="0" smtClean="0">
                <a:latin typeface="Arial" pitchFamily="34" charset="0"/>
                <a:cs typeface="Arial" pitchFamily="34" charset="0"/>
              </a:rPr>
              <a:t>Paint.net</a:t>
            </a:r>
            <a:r>
              <a:rPr lang="ru-RU" sz="8600" dirty="0" smtClean="0">
                <a:latin typeface="Arial" pitchFamily="34" charset="0"/>
                <a:cs typeface="Arial" pitchFamily="34" charset="0"/>
              </a:rPr>
              <a:t> Брагиной Риммой Зиннуровной</a:t>
            </a:r>
            <a:endParaRPr lang="ru-RU" sz="8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196058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1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Какое уравнение диссоциации записано правильно?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429000"/>
            <a:ext cx="8305800" cy="287246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1080000" algn="l"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FeCl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Fe</a:t>
            </a:r>
            <a:r>
              <a:rPr lang="en-US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3+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+ 3Cl</a:t>
            </a:r>
            <a:r>
              <a:rPr lang="en-US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2800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FeCl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Fe</a:t>
            </a:r>
            <a:r>
              <a:rPr lang="en-US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3+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+ 2Cl</a:t>
            </a:r>
            <a:r>
              <a:rPr lang="en-US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</a:p>
          <a:p>
            <a:pPr marL="1080000" algn="l"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FeCl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Fe</a:t>
            </a:r>
            <a:r>
              <a:rPr lang="en-US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+ 3Cl</a:t>
            </a:r>
            <a:r>
              <a:rPr lang="en-US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</a:p>
          <a:p>
            <a:pPr marL="1080000" algn="l"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FeCl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Fe</a:t>
            </a:r>
            <a:r>
              <a:rPr lang="en-US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+ 2Cl</a:t>
            </a:r>
            <a:r>
              <a:rPr lang="en-US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857224" y="4429132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конец 4">
            <a:hlinkClick r:id="rId2" action="ppaction://hlinksldjump" highlightClick="1"/>
          </p:cNvPr>
          <p:cNvSpPr/>
          <p:nvPr/>
        </p:nvSpPr>
        <p:spPr>
          <a:xfrm>
            <a:off x="857224" y="5143512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rId2" action="ppaction://hlinksldjump" highlightClick="1"/>
          </p:cNvPr>
          <p:cNvSpPr/>
          <p:nvPr/>
        </p:nvSpPr>
        <p:spPr>
          <a:xfrm>
            <a:off x="857224" y="5857892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rId3" action="ppaction://hlinksldjump" highlightClick="1"/>
          </p:cNvPr>
          <p:cNvSpPr/>
          <p:nvPr/>
        </p:nvSpPr>
        <p:spPr>
          <a:xfrm>
            <a:off x="857224" y="3714752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Users\1\Desktop\фон\Безымянныйв.png"/>
          <p:cNvPicPr>
            <a:picLocks noChangeAspect="1" noChangeArrowheads="1"/>
          </p:cNvPicPr>
          <p:nvPr/>
        </p:nvPicPr>
        <p:blipFill>
          <a:blip r:embed="rId4"/>
          <a:srcRect r="74372" b="62498"/>
          <a:stretch>
            <a:fillRect/>
          </a:stretch>
        </p:blipFill>
        <p:spPr bwMode="auto">
          <a:xfrm>
            <a:off x="6357950" y="4000504"/>
            <a:ext cx="1953144" cy="2143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192882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2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Какое уравнение диссоциации записано правильно?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500438"/>
            <a:ext cx="8305800" cy="278608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1080000" algn="l"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Na</a:t>
            </a:r>
            <a:r>
              <a:rPr lang="en-US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+PO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3-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</a:p>
          <a:p>
            <a:pPr marL="1080000" algn="l"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3Na</a:t>
            </a:r>
            <a:r>
              <a:rPr lang="en-US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+PO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3-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2800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3Na</a:t>
            </a:r>
            <a:r>
              <a:rPr lang="en-US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+4PO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3-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</a:p>
          <a:p>
            <a:pPr marL="1080000" algn="l"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Na</a:t>
            </a:r>
            <a:r>
              <a:rPr lang="en-US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3+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+PO</a:t>
            </a:r>
            <a:r>
              <a:rPr lang="en-US" sz="28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3-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928662" y="3786190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конец 4">
            <a:hlinkClick r:id="rId2" action="ppaction://hlinksldjump" highlightClick="1"/>
          </p:cNvPr>
          <p:cNvSpPr/>
          <p:nvPr/>
        </p:nvSpPr>
        <p:spPr>
          <a:xfrm>
            <a:off x="928662" y="5214950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rId2" action="ppaction://hlinksldjump" highlightClick="1"/>
          </p:cNvPr>
          <p:cNvSpPr/>
          <p:nvPr/>
        </p:nvSpPr>
        <p:spPr>
          <a:xfrm>
            <a:off x="928662" y="5857892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rId3" action="ppaction://hlinksldjump" highlightClick="1"/>
          </p:cNvPr>
          <p:cNvSpPr/>
          <p:nvPr/>
        </p:nvSpPr>
        <p:spPr>
          <a:xfrm>
            <a:off x="928662" y="4500570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Users\1\Desktop\фон\Безымянныйв.png"/>
          <p:cNvPicPr>
            <a:picLocks noChangeAspect="1" noChangeArrowheads="1"/>
          </p:cNvPicPr>
          <p:nvPr/>
        </p:nvPicPr>
        <p:blipFill>
          <a:blip r:embed="rId4"/>
          <a:srcRect r="74372" b="62498"/>
          <a:stretch>
            <a:fillRect/>
          </a:stretch>
        </p:blipFill>
        <p:spPr bwMode="auto">
          <a:xfrm>
            <a:off x="6357950" y="4000504"/>
            <a:ext cx="1953144" cy="2143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196058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3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Какое уравнение диссоциации записано </a:t>
            </a:r>
            <a:r>
              <a:rPr lang="ru-RU" sz="36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неправильно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58671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1080000" algn="l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1.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NaOH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Na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+OH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3300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 = 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S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3300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Al(NO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Al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+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+ 3NO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3300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2K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+ 3CO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</a:t>
            </a:r>
            <a:endParaRPr lang="ru-RU" sz="3300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857224" y="3857628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конец 4">
            <a:hlinkClick r:id="rId2" action="ppaction://hlinksldjump" highlightClick="1"/>
          </p:cNvPr>
          <p:cNvSpPr/>
          <p:nvPr/>
        </p:nvSpPr>
        <p:spPr>
          <a:xfrm>
            <a:off x="857224" y="4500570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rId2" action="ppaction://hlinksldjump" highlightClick="1"/>
          </p:cNvPr>
          <p:cNvSpPr/>
          <p:nvPr/>
        </p:nvSpPr>
        <p:spPr>
          <a:xfrm>
            <a:off x="857224" y="5143512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rId3" action="ppaction://hlinksldjump" highlightClick="1"/>
          </p:cNvPr>
          <p:cNvSpPr/>
          <p:nvPr/>
        </p:nvSpPr>
        <p:spPr>
          <a:xfrm>
            <a:off x="857224" y="578645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Users\1\Desktop\фон\Безымянныйв.png"/>
          <p:cNvPicPr>
            <a:picLocks noChangeAspect="1" noChangeArrowheads="1"/>
          </p:cNvPicPr>
          <p:nvPr/>
        </p:nvPicPr>
        <p:blipFill>
          <a:blip r:embed="rId4"/>
          <a:srcRect r="74372" b="62498"/>
          <a:stretch>
            <a:fillRect/>
          </a:stretch>
        </p:blipFill>
        <p:spPr bwMode="auto">
          <a:xfrm>
            <a:off x="6357950" y="4000504"/>
            <a:ext cx="1953144" cy="2143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28604"/>
            <a:ext cx="9144000" cy="196058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4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Какое уравнение диссоциации записано правильно?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58671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1080000" algn="l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1.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(SO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2Cr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3+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+ 3SO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3300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CaCl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Ca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Cl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3300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2K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SiO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3300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Na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SO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</a:t>
            </a:r>
            <a:endParaRPr lang="ru-RU" sz="3300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928662" y="4500570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конец 4">
            <a:hlinkClick r:id="rId2" action="ppaction://hlinksldjump" highlightClick="1"/>
          </p:cNvPr>
          <p:cNvSpPr/>
          <p:nvPr/>
        </p:nvSpPr>
        <p:spPr>
          <a:xfrm>
            <a:off x="928662" y="5143512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rId2" action="ppaction://hlinksldjump" highlightClick="1"/>
          </p:cNvPr>
          <p:cNvSpPr/>
          <p:nvPr/>
        </p:nvSpPr>
        <p:spPr>
          <a:xfrm>
            <a:off x="928662" y="578645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rId3" action="ppaction://hlinksldjump" highlightClick="1"/>
          </p:cNvPr>
          <p:cNvSpPr/>
          <p:nvPr/>
        </p:nvSpPr>
        <p:spPr>
          <a:xfrm>
            <a:off x="928662" y="3929066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Users\1\Desktop\фон\Безымянныйв.png"/>
          <p:cNvPicPr>
            <a:picLocks noChangeAspect="1" noChangeArrowheads="1"/>
          </p:cNvPicPr>
          <p:nvPr/>
        </p:nvPicPr>
        <p:blipFill>
          <a:blip r:embed="rId4"/>
          <a:srcRect r="74372" b="62498"/>
          <a:stretch>
            <a:fillRect/>
          </a:stretch>
        </p:blipFill>
        <p:spPr bwMode="auto">
          <a:xfrm>
            <a:off x="6357950" y="4000504"/>
            <a:ext cx="1953144" cy="2143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1889147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5.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Какое уравнение диссоциации записано </a:t>
            </a:r>
            <a:r>
              <a:rPr lang="ru-RU" sz="36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неправильно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58671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1080000" algn="l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1.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(SO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2Cr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3+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+ 3SO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(NO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Ba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2+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NO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3300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HNO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H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NO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3300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Fe(NO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Fe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+ 2NO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</a:t>
            </a:r>
            <a:endParaRPr lang="ru-RU" sz="3300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928662" y="5715016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конец 4">
            <a:hlinkClick r:id="rId2" action="ppaction://hlinksldjump" highlightClick="1"/>
          </p:cNvPr>
          <p:cNvSpPr/>
          <p:nvPr/>
        </p:nvSpPr>
        <p:spPr>
          <a:xfrm>
            <a:off x="928662" y="5143512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rId2" action="ppaction://hlinksldjump" highlightClick="1"/>
          </p:cNvPr>
          <p:cNvSpPr/>
          <p:nvPr/>
        </p:nvSpPr>
        <p:spPr>
          <a:xfrm>
            <a:off x="928662" y="3857628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rId3" action="ppaction://hlinksldjump" highlightClick="1"/>
          </p:cNvPr>
          <p:cNvSpPr/>
          <p:nvPr/>
        </p:nvSpPr>
        <p:spPr>
          <a:xfrm>
            <a:off x="928662" y="4500570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Users\1\Desktop\фон\Безымянныйв.png"/>
          <p:cNvPicPr>
            <a:picLocks noChangeAspect="1" noChangeArrowheads="1"/>
          </p:cNvPicPr>
          <p:nvPr/>
        </p:nvPicPr>
        <p:blipFill>
          <a:blip r:embed="rId4"/>
          <a:srcRect r="74372" b="62498"/>
          <a:stretch>
            <a:fillRect/>
          </a:stretch>
        </p:blipFill>
        <p:spPr bwMode="auto">
          <a:xfrm>
            <a:off x="6357950" y="4000504"/>
            <a:ext cx="1953144" cy="2143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196058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6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Какое уравнение диссоциации записано </a:t>
            </a:r>
            <a:r>
              <a:rPr lang="ru-RU" sz="36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неправильно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58671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1080000" algn="l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1.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3Ag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PO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3300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Zn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(PO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3Zn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2+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+ 8PO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3300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CuS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Cu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2+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S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3300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BaSO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2+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CO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</a:t>
            </a:r>
            <a:endParaRPr lang="ru-RU" sz="3300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928662" y="5643578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конец 4">
            <a:hlinkClick r:id="rId2" action="ppaction://hlinksldjump" highlightClick="1"/>
          </p:cNvPr>
          <p:cNvSpPr/>
          <p:nvPr/>
        </p:nvSpPr>
        <p:spPr>
          <a:xfrm>
            <a:off x="928662" y="507207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rId2" action="ppaction://hlinksldjump" highlightClick="1"/>
          </p:cNvPr>
          <p:cNvSpPr/>
          <p:nvPr/>
        </p:nvSpPr>
        <p:spPr>
          <a:xfrm>
            <a:off x="928662" y="3929066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rId3" action="ppaction://hlinksldjump" highlightClick="1"/>
          </p:cNvPr>
          <p:cNvSpPr/>
          <p:nvPr/>
        </p:nvSpPr>
        <p:spPr>
          <a:xfrm>
            <a:off x="928662" y="4500570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Users\1\Desktop\фон\Безымянныйв.png"/>
          <p:cNvPicPr>
            <a:picLocks noChangeAspect="1" noChangeArrowheads="1"/>
          </p:cNvPicPr>
          <p:nvPr/>
        </p:nvPicPr>
        <p:blipFill>
          <a:blip r:embed="rId4"/>
          <a:srcRect r="74372" b="62498"/>
          <a:stretch>
            <a:fillRect/>
          </a:stretch>
        </p:blipFill>
        <p:spPr bwMode="auto">
          <a:xfrm>
            <a:off x="6357950" y="4000504"/>
            <a:ext cx="1953144" cy="2143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1889147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7.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Какое уравнение диссоциации записано правильно?</a:t>
            </a:r>
            <a:endParaRPr lang="ru-RU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58671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1080000" algn="l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1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 = 2Ag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S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3300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Mg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(PO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3Mg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2+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+ 2PO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3300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CaSO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Ca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2+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+ 3SO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3300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080000" algn="l">
              <a:lnSpc>
                <a:spcPct val="150000"/>
              </a:lnSpc>
            </a:pP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BaSiO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3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2+ </a:t>
            </a:r>
            <a:r>
              <a:rPr lang="en-US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+ 2 SiO</a:t>
            </a:r>
            <a:r>
              <a:rPr lang="en-US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3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baseline="30000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928662" y="4500570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конец 4">
            <a:hlinkClick r:id="rId2" action="ppaction://hlinksldjump" highlightClick="1"/>
          </p:cNvPr>
          <p:cNvSpPr/>
          <p:nvPr/>
        </p:nvSpPr>
        <p:spPr>
          <a:xfrm>
            <a:off x="928662" y="5143512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rId2" action="ppaction://hlinksldjump" highlightClick="1"/>
          </p:cNvPr>
          <p:cNvSpPr/>
          <p:nvPr/>
        </p:nvSpPr>
        <p:spPr>
          <a:xfrm>
            <a:off x="928662" y="578645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rId3" action="ppaction://hlinksldjump" highlightClick="1"/>
          </p:cNvPr>
          <p:cNvSpPr/>
          <p:nvPr/>
        </p:nvSpPr>
        <p:spPr>
          <a:xfrm>
            <a:off x="928662" y="3857628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Users\1\Desktop\фон\Безымянныйв.png"/>
          <p:cNvPicPr>
            <a:picLocks noChangeAspect="1" noChangeArrowheads="1"/>
          </p:cNvPicPr>
          <p:nvPr/>
        </p:nvPicPr>
        <p:blipFill>
          <a:blip r:embed="rId4"/>
          <a:srcRect r="74372" b="62498"/>
          <a:stretch>
            <a:fillRect/>
          </a:stretch>
        </p:blipFill>
        <p:spPr bwMode="auto">
          <a:xfrm>
            <a:off x="6357950" y="4000504"/>
            <a:ext cx="1953144" cy="2143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707</TotalTime>
  <Words>1133</Words>
  <Application>Microsoft Office PowerPoint</Application>
  <PresentationFormat>Экран (4:3)</PresentationFormat>
  <Paragraphs>122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Солнцестояние</vt:lpstr>
      <vt:lpstr>Электролитическая диссоциация и ионные уравнения</vt:lpstr>
      <vt:lpstr>Интерактивный тест по химии для 9 класса по теме: «Электролитическая диссоциация и ионные уравнения» </vt:lpstr>
      <vt:lpstr>1. Какое уравнение диссоциации записано правильно?</vt:lpstr>
      <vt:lpstr>2. Какое уравнение диссоциации записано правильно?</vt:lpstr>
      <vt:lpstr>3. Какое уравнение диссоциации записано неправильно?</vt:lpstr>
      <vt:lpstr>4. Какое уравнение диссоциации записано правильно?</vt:lpstr>
      <vt:lpstr>5. Какое уравнение диссоциации записано неправильно?</vt:lpstr>
      <vt:lpstr>6. Какое уравнение диссоциации записано неправильно?</vt:lpstr>
      <vt:lpstr>7. Какое уравнение диссоциации записано правильно?</vt:lpstr>
      <vt:lpstr>8. Реакция нейтрализации – это взаимодействие</vt:lpstr>
      <vt:lpstr>9. Уравнению  2K3PO4 + 3 CaCl2 = 6KCl + Ca3(PO4)2 соответствует сокращенное ионное уравнение</vt:lpstr>
      <vt:lpstr>10. В реакции нейтрализации всегда образуется: </vt:lpstr>
      <vt:lpstr>1. Какое уравнение диссоциации записано неправильно?</vt:lpstr>
      <vt:lpstr>2. В нижеприведенных схемах выберете ту, в которой образуется газ.</vt:lpstr>
      <vt:lpstr>3. Какое уравнение диссоциации записано неправильно?</vt:lpstr>
      <vt:lpstr>4. Выберите сильный электролит</vt:lpstr>
      <vt:lpstr>5. Выберите нерастворимую соль</vt:lpstr>
      <vt:lpstr>6. Уравнению  Ba(OH)2 + CuCl2= Cu(OH)2 + BaCl2 соответствует сокращенное ионное уравнение</vt:lpstr>
      <vt:lpstr>7. Какое уравнение диссоциации записано правильно?</vt:lpstr>
      <vt:lpstr>8. Какое уравнение реакции записано правильно?</vt:lpstr>
      <vt:lpstr>9. Выберите ту пару веществ, в которой протекает реакция нейтрализации   </vt:lpstr>
      <vt:lpstr>10. Реакцией нейтрализации называется реакция между:</vt:lpstr>
      <vt:lpstr>ОШИБКА </vt:lpstr>
      <vt:lpstr>ПОЗДРАВЛЯЕМ!</vt:lpstr>
      <vt:lpstr>Источники: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ХИМИИ</dc:title>
  <dc:creator>Римма Галиуллина</dc:creator>
  <cp:lastModifiedBy>НОВЫЙ</cp:lastModifiedBy>
  <cp:revision>128</cp:revision>
  <dcterms:created xsi:type="dcterms:W3CDTF">2015-03-01T08:31:21Z</dcterms:created>
  <dcterms:modified xsi:type="dcterms:W3CDTF">2015-11-04T10:32:40Z</dcterms:modified>
</cp:coreProperties>
</file>