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71" r:id="rId6"/>
    <p:sldId id="260" r:id="rId7"/>
    <p:sldId id="265" r:id="rId8"/>
    <p:sldId id="261" r:id="rId9"/>
    <p:sldId id="262" r:id="rId10"/>
    <p:sldId id="263" r:id="rId11"/>
    <p:sldId id="264" r:id="rId12"/>
    <p:sldId id="270" r:id="rId13"/>
    <p:sldId id="266" r:id="rId14"/>
    <p:sldId id="267" r:id="rId15"/>
    <p:sldId id="272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9" autoAdjust="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00108"/>
            <a:ext cx="8501122" cy="2500330"/>
          </a:xfrm>
        </p:spPr>
        <p:txBody>
          <a:bodyPr>
            <a:noAutofit/>
          </a:bodyPr>
          <a:lstStyle/>
          <a:p>
            <a:pPr algn="ctr"/>
            <a:r>
              <a:rPr lang="ru-RU" sz="16600" b="1" cap="none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ФЕНОЛ</a:t>
            </a:r>
            <a:endParaRPr lang="ru-RU" sz="16600" b="1" cap="none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6000720"/>
            <a:ext cx="2990814" cy="85728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СПб ГБПОУ «ИПЛ»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Коротеева</a:t>
            </a:r>
            <a:r>
              <a:rPr lang="ru-RU" sz="2400" b="1" dirty="0" smtClean="0">
                <a:solidFill>
                  <a:schemeClr val="bg1"/>
                </a:solidFill>
              </a:rPr>
              <a:t> О.В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phen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3071810"/>
            <a:ext cx="2018848" cy="2285992"/>
          </a:xfrm>
          <a:prstGeom prst="rect">
            <a:avLst/>
          </a:prstGeom>
        </p:spPr>
      </p:pic>
      <p:pic>
        <p:nvPicPr>
          <p:cNvPr id="5" name="Рисунок 4" descr="tnph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143248"/>
            <a:ext cx="3571900" cy="3571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Взаимодействие фенола и бромной воды</a:t>
            </a:r>
            <a:endParaRPr lang="ru-RU" b="1" dirty="0"/>
          </a:p>
        </p:txBody>
      </p:sp>
      <p:pic>
        <p:nvPicPr>
          <p:cNvPr id="4" name="Содержимое 3" descr="15d4fa9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7167378" cy="2928958"/>
          </a:xfrm>
        </p:spPr>
      </p:pic>
      <p:sp>
        <p:nvSpPr>
          <p:cNvPr id="5" name="TextBox 4"/>
          <p:cNvSpPr txBox="1"/>
          <p:nvPr/>
        </p:nvSpPr>
        <p:spPr>
          <a:xfrm>
            <a:off x="4000496" y="485776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2,3,6-трибромфенол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98" cy="1399032"/>
          </a:xfrm>
        </p:spPr>
        <p:txBody>
          <a:bodyPr/>
          <a:lstStyle/>
          <a:p>
            <a:pPr algn="ctr"/>
            <a:r>
              <a:rPr lang="ru-RU" b="1" dirty="0" smtClean="0"/>
              <a:t>Качественная реакция на фенол</a:t>
            </a:r>
            <a:endParaRPr lang="ru-RU" b="1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429132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mlconvd-SmW1Uo_html_1efc72f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6357982" cy="292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04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500570"/>
            <a:ext cx="2143108" cy="226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l_882aa4f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500570"/>
            <a:ext cx="304800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Взаимодействие фенола с формальдегидом</a:t>
            </a:r>
            <a:endParaRPr lang="ru-RU" b="1" dirty="0"/>
          </a:p>
        </p:txBody>
      </p:sp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6996519" cy="487364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857256"/>
          </a:xfrm>
        </p:spPr>
        <p:txBody>
          <a:bodyPr/>
          <a:lstStyle/>
          <a:p>
            <a:r>
              <a:rPr lang="ru-RU" b="1" dirty="0" smtClean="0"/>
              <a:t>Фенол и окружающая среда</a:t>
            </a:r>
            <a:endParaRPr lang="ru-RU" b="1" dirty="0"/>
          </a:p>
        </p:txBody>
      </p:sp>
      <p:pic>
        <p:nvPicPr>
          <p:cNvPr id="4" name="Содержимое 3" descr="6xlSm3MF3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3714752"/>
            <a:ext cx="3016146" cy="2905316"/>
          </a:xfrm>
        </p:spPr>
      </p:pic>
      <p:pic>
        <p:nvPicPr>
          <p:cNvPr id="5" name="Рисунок 4" descr="e0e2badd8f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785794"/>
            <a:ext cx="2762250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278820-narodnye-recepty-lecheniya-variko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2143116"/>
            <a:ext cx="1714492" cy="1714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010035_1377010117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071810"/>
            <a:ext cx="2567072" cy="3430250"/>
          </a:xfrm>
          <a:prstGeom prst="rect">
            <a:avLst/>
          </a:prstGeom>
        </p:spPr>
      </p:pic>
      <p:pic>
        <p:nvPicPr>
          <p:cNvPr id="9" name="Рисунок 8" descr="i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4429132"/>
            <a:ext cx="3262326" cy="2262197"/>
          </a:xfrm>
          <a:prstGeom prst="rect">
            <a:avLst/>
          </a:prstGeom>
        </p:spPr>
      </p:pic>
      <p:pic>
        <p:nvPicPr>
          <p:cNvPr id="10" name="Рисунок 9" descr="i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28670"/>
            <a:ext cx="3543300" cy="1809750"/>
          </a:xfrm>
          <a:prstGeom prst="rect">
            <a:avLst/>
          </a:prstGeom>
        </p:spPr>
      </p:pic>
      <p:pic>
        <p:nvPicPr>
          <p:cNvPr id="11" name="Рисунок 10" descr="1024px-Phenol_(carbolic_acid)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28794" y="1071546"/>
            <a:ext cx="4463969" cy="3727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04052"/>
          </a:xfrm>
        </p:spPr>
        <p:txBody>
          <a:bodyPr/>
          <a:lstStyle/>
          <a:p>
            <a:pPr algn="ctr"/>
            <a:r>
              <a:rPr lang="ru-RU" b="1" dirty="0" smtClean="0"/>
              <a:t>Применение фенола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</a:t>
            </a: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 данным на 2006 год мировое потребление фенола имеет следующую структуру:</a:t>
            </a:r>
          </a:p>
          <a:p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44 % фенола расходуется на производство </a:t>
            </a:r>
            <a:r>
              <a:rPr lang="ru-RU" sz="17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бисфенола</a:t>
            </a: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А который, в свою очередь, используется для производства поликарбоната и эпоксидных смол;</a:t>
            </a:r>
          </a:p>
          <a:p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30 % фенола расходуется на производство фенолформальдегидных;</a:t>
            </a:r>
          </a:p>
          <a:p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12 % фенола гидрированием превращается в </a:t>
            </a:r>
            <a:r>
              <a:rPr lang="ru-RU" sz="17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циклогексанол</a:t>
            </a: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используемый для получения искусственных волокон — нейлона и капрона;</a:t>
            </a:r>
          </a:p>
          <a:p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России большое количество фенола используется в нефтепереработке.</a:t>
            </a:r>
          </a:p>
          <a:p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остальной фенол расходуется на другие нужды, в том числе на производство антиоксидантов(</a:t>
            </a:r>
            <a:r>
              <a:rPr lang="ru-RU" sz="17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ионол</a:t>
            </a: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), неионогенных ПАВ — </a:t>
            </a:r>
            <a:r>
              <a:rPr lang="ru-RU" sz="17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полиоксиэтилированных</a:t>
            </a: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17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алкилфенолов</a:t>
            </a: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</a:t>
            </a:r>
            <a:r>
              <a:rPr lang="ru-RU" sz="17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неонолы</a:t>
            </a: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), других фенолов (крезолов), лекарственных препаратов (аспирин), антисептиков (ксероформа) и пестицидов. Раствор 1,4 % фенола применяется в медицине (</a:t>
            </a:r>
            <a:r>
              <a:rPr lang="ru-RU" sz="17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орасепт</a:t>
            </a: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, </a:t>
            </a:r>
            <a:r>
              <a:rPr lang="ru-RU" sz="17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фукорцин</a:t>
            </a: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) как обезболивающее и антисептическое средство.</a:t>
            </a:r>
          </a:p>
          <a:p>
            <a:pPr>
              <a:buNone/>
            </a:pP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Фенол и его производные обусловливают консервирующие свойства коптильного дыма. Также фенол используют в качестве консерванта в вакцинах. В косметологии как химический </a:t>
            </a:r>
            <a:r>
              <a:rPr lang="ru-RU" sz="17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пилинг</a:t>
            </a: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(токсично).</a:t>
            </a:r>
          </a:p>
          <a:p>
            <a:pPr>
              <a:buNone/>
            </a:pPr>
            <a:r>
              <a:rPr lang="ru-RU" sz="17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В скотоводстве: дезинфекция животных растворами фенола и его производных.</a:t>
            </a:r>
          </a:p>
          <a:p>
            <a:pPr>
              <a:buNone/>
            </a:pPr>
            <a:r>
              <a:rPr lang="ru-RU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endParaRPr lang="ru-RU" sz="11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42852"/>
            <a:ext cx="3971924" cy="946928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Задания</a:t>
            </a:r>
            <a:endParaRPr lang="ru-RU" b="1" dirty="0"/>
          </a:p>
        </p:txBody>
      </p:sp>
      <p:pic>
        <p:nvPicPr>
          <p:cNvPr id="4" name="Содержимое 3" descr="Screenshot_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357562"/>
            <a:ext cx="8829852" cy="2604095"/>
          </a:xfrm>
        </p:spPr>
      </p:pic>
      <p:pic>
        <p:nvPicPr>
          <p:cNvPr id="5" name="Рисунок 4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214422"/>
            <a:ext cx="6420940" cy="17192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Домашнее задание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§18,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Задание 4, 5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786874" cy="80405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Строение молекулы фенола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4E_QUG0HB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214422"/>
            <a:ext cx="2857520" cy="486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enol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476250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6050" y="5786454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С</a:t>
            </a:r>
            <a:r>
              <a:rPr lang="ru-RU" sz="5400" b="1" baseline="-25000" dirty="0" smtClean="0">
                <a:solidFill>
                  <a:srgbClr val="FFC000"/>
                </a:solidFill>
              </a:rPr>
              <a:t>6</a:t>
            </a:r>
            <a:r>
              <a:rPr lang="en-US" sz="5400" b="1" dirty="0" smtClean="0">
                <a:solidFill>
                  <a:srgbClr val="FFC000"/>
                </a:solidFill>
              </a:rPr>
              <a:t>H</a:t>
            </a:r>
            <a:r>
              <a:rPr lang="en-US" sz="5400" b="1" baseline="-25000" dirty="0" smtClean="0">
                <a:solidFill>
                  <a:srgbClr val="FFC000"/>
                </a:solidFill>
              </a:rPr>
              <a:t>5</a:t>
            </a:r>
            <a:r>
              <a:rPr lang="en-US" sz="5400" b="1" dirty="0" smtClean="0">
                <a:solidFill>
                  <a:srgbClr val="FFC000"/>
                </a:solidFill>
              </a:rPr>
              <a:t>OH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7" name="Рисунок 6" descr="Screenshot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62146"/>
            <a:ext cx="2053842" cy="18958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186172_html_m544c9fbc.gif"/>
          <p:cNvPicPr>
            <a:picLocks noChangeAspect="1"/>
          </p:cNvPicPr>
          <p:nvPr/>
        </p:nvPicPr>
        <p:blipFill>
          <a:blip r:embed="rId2" cstate="print"/>
          <a:srcRect r="82639"/>
          <a:stretch>
            <a:fillRect/>
          </a:stretch>
        </p:blipFill>
        <p:spPr>
          <a:xfrm rot="1603195">
            <a:off x="756554" y="324839"/>
            <a:ext cx="474009" cy="837212"/>
          </a:xfrm>
          <a:prstGeom prst="rect">
            <a:avLst/>
          </a:prstGeom>
        </p:spPr>
      </p:pic>
      <p:pic>
        <p:nvPicPr>
          <p:cNvPr id="5" name="Содержимое 4" descr="Screenshot_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785794"/>
            <a:ext cx="5857916" cy="5965555"/>
          </a:xfrm>
        </p:spPr>
      </p:pic>
      <p:sp>
        <p:nvSpPr>
          <p:cNvPr id="7" name="TextBox 6"/>
          <p:cNvSpPr txBox="1"/>
          <p:nvPr/>
        </p:nvSpPr>
        <p:spPr>
          <a:xfrm>
            <a:off x="1500166" y="142852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Классификация фенолов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phen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642918"/>
            <a:ext cx="447212" cy="506390"/>
          </a:xfrm>
          <a:prstGeom prst="rect">
            <a:avLst/>
          </a:prstGeom>
        </p:spPr>
      </p:pic>
      <p:pic>
        <p:nvPicPr>
          <p:cNvPr id="9" name="Рисунок 8" descr="phen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714356"/>
            <a:ext cx="513999" cy="582014"/>
          </a:xfrm>
          <a:prstGeom prst="rect">
            <a:avLst/>
          </a:prstGeom>
        </p:spPr>
      </p:pic>
      <p:pic>
        <p:nvPicPr>
          <p:cNvPr id="10" name="Рисунок 9" descr="phen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322829">
            <a:off x="463088" y="5763982"/>
            <a:ext cx="1018716" cy="1153518"/>
          </a:xfrm>
          <a:prstGeom prst="rect">
            <a:avLst/>
          </a:prstGeom>
        </p:spPr>
      </p:pic>
      <p:pic>
        <p:nvPicPr>
          <p:cNvPr id="11" name="Рисунок 10" descr="tnphe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429108"/>
            <a:ext cx="2428892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3" descr="186172_html_m544c9fbc.gif"/>
          <p:cNvPicPr>
            <a:picLocks noChangeAspect="1"/>
          </p:cNvPicPr>
          <p:nvPr/>
        </p:nvPicPr>
        <p:blipFill>
          <a:blip r:embed="rId2" cstate="print"/>
          <a:srcRect r="82639"/>
          <a:stretch>
            <a:fillRect/>
          </a:stretch>
        </p:blipFill>
        <p:spPr>
          <a:xfrm rot="1603195">
            <a:off x="7138424" y="3009563"/>
            <a:ext cx="369651" cy="4470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001056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Изомерия</a:t>
            </a:r>
            <a:endParaRPr lang="ru-RU" sz="4800" b="1" dirty="0"/>
          </a:p>
        </p:txBody>
      </p:sp>
      <p:pic>
        <p:nvPicPr>
          <p:cNvPr id="4" name="Содержимое 3" descr="Screenshot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8072494" cy="48108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14290"/>
          <a:ext cx="8229600" cy="442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4260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bg1"/>
                          </a:solidFill>
                        </a:rPr>
                        <a:t>Свойства фенолов</a:t>
                      </a:r>
                      <a:endParaRPr lang="ru-RU" sz="4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2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Физические свойства: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203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Химические свойства:</a:t>
                      </a:r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42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 гидроксильной группе</a:t>
                      </a:r>
                      <a:endParaRPr lang="ru-RU" sz="2000" b="1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 </a:t>
                      </a:r>
                      <a:r>
                        <a:rPr lang="ru-RU" sz="2000" b="1" dirty="0" err="1" smtClean="0"/>
                        <a:t>бензольному</a:t>
                      </a:r>
                      <a:r>
                        <a:rPr lang="ru-RU" sz="2000" b="1" dirty="0" smtClean="0"/>
                        <a:t> кольцу</a:t>
                      </a:r>
                      <a:endParaRPr lang="ru-RU" sz="2000" b="1" dirty="0"/>
                    </a:p>
                  </a:txBody>
                  <a:tcPr/>
                </a:tc>
              </a:tr>
              <a:tr h="5694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429132"/>
            <a:ext cx="3358486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453475" cy="63401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Взаимодействие фенола с металлическим натрием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00063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2C</a:t>
            </a:r>
            <a:r>
              <a:rPr lang="en-US" sz="3600" b="1" baseline="-25000" dirty="0" smtClean="0">
                <a:solidFill>
                  <a:schemeClr val="bg1"/>
                </a:solidFill>
              </a:rPr>
              <a:t>6</a:t>
            </a:r>
            <a:r>
              <a:rPr lang="en-US" sz="3600" b="1" dirty="0" smtClean="0">
                <a:solidFill>
                  <a:schemeClr val="bg1"/>
                </a:solidFill>
              </a:rPr>
              <a:t>H</a:t>
            </a:r>
            <a:r>
              <a:rPr lang="en-US" sz="3600" b="1" baseline="-25000" dirty="0" smtClean="0">
                <a:solidFill>
                  <a:schemeClr val="bg1"/>
                </a:solidFill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</a:rPr>
              <a:t>OH + </a:t>
            </a:r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</a:rPr>
              <a:t>Na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 2С</a:t>
            </a:r>
            <a:r>
              <a:rPr lang="ru-RU" sz="36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lang="en-US" sz="36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ONa + H</a:t>
            </a:r>
            <a:r>
              <a:rPr lang="en-US" sz="36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3000372"/>
            <a:ext cx="22145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 + </a:t>
            </a:r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Na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 2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       </a:t>
            </a:r>
            <a:endParaRPr lang="ru-RU" sz="2400" dirty="0"/>
          </a:p>
        </p:txBody>
      </p:sp>
      <p:pic>
        <p:nvPicPr>
          <p:cNvPr id="14" name="Содержимое 3" descr="186172_html_m544c9fbc.gif"/>
          <p:cNvPicPr>
            <a:picLocks noChangeAspect="1"/>
          </p:cNvPicPr>
          <p:nvPr/>
        </p:nvPicPr>
        <p:blipFill>
          <a:blip r:embed="rId2" cstate="print"/>
          <a:srcRect r="82639"/>
          <a:stretch>
            <a:fillRect/>
          </a:stretch>
        </p:blipFill>
        <p:spPr>
          <a:xfrm>
            <a:off x="1928794" y="1571612"/>
            <a:ext cx="1428760" cy="2523530"/>
          </a:xfrm>
          <a:prstGeom prst="rect">
            <a:avLst/>
          </a:prstGeom>
        </p:spPr>
      </p:pic>
      <p:pic>
        <p:nvPicPr>
          <p:cNvPr id="16" name="Содержимое 3" descr="186172_html_m544c9fb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2500"/>
          <a:stretch>
            <a:fillRect/>
          </a:stretch>
        </p:blipFill>
        <p:spPr>
          <a:xfrm>
            <a:off x="5072066" y="1643050"/>
            <a:ext cx="3086064" cy="2523530"/>
          </a:xfrm>
        </p:spPr>
      </p:pic>
      <p:sp>
        <p:nvSpPr>
          <p:cNvPr id="17" name="TextBox 16"/>
          <p:cNvSpPr txBox="1"/>
          <p:nvPr/>
        </p:nvSpPr>
        <p:spPr>
          <a:xfrm>
            <a:off x="4714876" y="3714752"/>
            <a:ext cx="371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фенолят натрия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401080" cy="1399032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Фенол и </a:t>
            </a:r>
            <a:r>
              <a:rPr lang="ru-RU" sz="4400" b="1" dirty="0" err="1" smtClean="0"/>
              <a:t>гидроксид</a:t>
            </a:r>
            <a:r>
              <a:rPr lang="ru-RU" sz="4400" b="1" dirty="0" smtClean="0"/>
              <a:t> натрия</a:t>
            </a:r>
            <a:endParaRPr lang="ru-RU" sz="4400" b="1" dirty="0"/>
          </a:p>
        </p:txBody>
      </p:sp>
      <p:pic>
        <p:nvPicPr>
          <p:cNvPr id="4" name="Содержимое 3" descr="186172_html_m544c9fb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229600" cy="2523530"/>
          </a:xfrm>
        </p:spPr>
      </p:pic>
      <p:sp>
        <p:nvSpPr>
          <p:cNvPr id="5" name="TextBox 4"/>
          <p:cNvSpPr txBox="1"/>
          <p:nvPr/>
        </p:nvSpPr>
        <p:spPr>
          <a:xfrm>
            <a:off x="500034" y="4286256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фенолят натрия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14351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</a:t>
            </a:r>
            <a:r>
              <a:rPr lang="en-US" sz="3600" b="1" baseline="-25000" dirty="0" smtClean="0">
                <a:solidFill>
                  <a:schemeClr val="bg1"/>
                </a:solidFill>
              </a:rPr>
              <a:t>6</a:t>
            </a:r>
            <a:r>
              <a:rPr lang="en-US" sz="3600" b="1" dirty="0" smtClean="0">
                <a:solidFill>
                  <a:schemeClr val="bg1"/>
                </a:solidFill>
              </a:rPr>
              <a:t>H</a:t>
            </a:r>
            <a:r>
              <a:rPr lang="en-US" sz="3600" b="1" baseline="-25000" dirty="0" smtClean="0">
                <a:solidFill>
                  <a:schemeClr val="bg1"/>
                </a:solidFill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</a:rPr>
              <a:t>OH + </a:t>
            </a:r>
            <a:r>
              <a:rPr lang="en-US" sz="3600" b="1" dirty="0" err="1" smtClean="0">
                <a:solidFill>
                  <a:schemeClr val="bg1"/>
                </a:solidFill>
              </a:rPr>
              <a:t>NaOH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→ C</a:t>
            </a:r>
            <a:r>
              <a:rPr lang="en-US" sz="36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H</a:t>
            </a:r>
            <a:r>
              <a:rPr lang="en-US" sz="36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ONa + H</a:t>
            </a:r>
            <a:r>
              <a:rPr lang="en-US" sz="3600" b="1" baseline="-25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0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E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134</TotalTime>
  <Words>113</Words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ФЕНОЛ</vt:lpstr>
      <vt:lpstr>Строение молекулы фенола</vt:lpstr>
      <vt:lpstr>Слайд 3</vt:lpstr>
      <vt:lpstr>Слайд 4</vt:lpstr>
      <vt:lpstr>Изомерия</vt:lpstr>
      <vt:lpstr>Слайд 6</vt:lpstr>
      <vt:lpstr>Слайд 7</vt:lpstr>
      <vt:lpstr>Взаимодействие фенола с металлическим натрием</vt:lpstr>
      <vt:lpstr>Фенол и гидроксид натрия</vt:lpstr>
      <vt:lpstr>Взаимодействие фенола и бромной воды</vt:lpstr>
      <vt:lpstr>Качественная реакция на фенол</vt:lpstr>
      <vt:lpstr>Взаимодействие фенола с формальдегидом</vt:lpstr>
      <vt:lpstr>Фенол и окружающая среда</vt:lpstr>
      <vt:lpstr>Применение фенола</vt:lpstr>
      <vt:lpstr>Задания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ФЕНОЛ</dc:title>
  <cp:lastModifiedBy>www.PHILka.RU</cp:lastModifiedBy>
  <cp:revision>23</cp:revision>
  <dcterms:modified xsi:type="dcterms:W3CDTF">2015-11-04T20:10:30Z</dcterms:modified>
</cp:coreProperties>
</file>