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2" r:id="rId3"/>
    <p:sldId id="263" r:id="rId4"/>
    <p:sldId id="264" r:id="rId5"/>
    <p:sldId id="257" r:id="rId6"/>
    <p:sldId id="256" r:id="rId7"/>
    <p:sldId id="260" r:id="rId8"/>
    <p:sldId id="261" r:id="rId9"/>
    <p:sldId id="258" r:id="rId10"/>
    <p:sldId id="25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350696" cy="216024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Соли.</a:t>
            </a:r>
            <a:br>
              <a:rPr lang="ru-RU" sz="6000" dirty="0" smtClean="0"/>
            </a:br>
            <a:r>
              <a:rPr lang="ru-RU" sz="6000" dirty="0" smtClean="0"/>
              <a:t> Состав и номенклатура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опы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5395" y="3105885"/>
            <a:ext cx="4636805" cy="3203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6552728" cy="11087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Основная соль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293096"/>
            <a:ext cx="22914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KHCO</a:t>
            </a:r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4293096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Mg(NO</a:t>
            </a:r>
            <a:r>
              <a:rPr lang="en-US" sz="2800" dirty="0" smtClean="0"/>
              <a:t>3</a:t>
            </a:r>
            <a:r>
              <a:rPr lang="en-US" sz="4400" dirty="0" smtClean="0"/>
              <a:t>)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68145" y="4293096"/>
            <a:ext cx="30963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</a:t>
            </a:r>
            <a:r>
              <a:rPr lang="en-US" sz="4400" dirty="0" err="1" smtClean="0"/>
              <a:t>CuOH</a:t>
            </a:r>
            <a:r>
              <a:rPr lang="en-US" sz="4400" dirty="0" smtClean="0"/>
              <a:t>)</a:t>
            </a:r>
            <a:r>
              <a:rPr lang="en-US" sz="2800" dirty="0" smtClean="0"/>
              <a:t>2</a:t>
            </a:r>
            <a:r>
              <a:rPr lang="en-US" sz="44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80320"/>
          </a:xfrm>
        </p:spPr>
        <p:txBody>
          <a:bodyPr>
            <a:noAutofit/>
          </a:bodyPr>
          <a:lstStyle/>
          <a:p>
            <a:r>
              <a:rPr lang="ru-RU" sz="7200" dirty="0" smtClean="0"/>
              <a:t>Кислая соль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653136"/>
            <a:ext cx="2880320" cy="10081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Fe(OH)</a:t>
            </a:r>
            <a:r>
              <a:rPr lang="en-US" sz="2800" dirty="0" smtClean="0"/>
              <a:t>2</a:t>
            </a:r>
            <a:r>
              <a:rPr lang="en-US" sz="4400" dirty="0" smtClean="0"/>
              <a:t>SO</a:t>
            </a:r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01317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K</a:t>
            </a:r>
            <a:r>
              <a:rPr lang="en-US" sz="2800" dirty="0" smtClean="0"/>
              <a:t>2</a:t>
            </a:r>
            <a:r>
              <a:rPr lang="en-US" sz="48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4509120"/>
            <a:ext cx="3240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Ca(H2PO4)2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Установить соответствие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3250704" cy="6046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Средняя соль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99695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Кислая соль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509120"/>
            <a:ext cx="508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Основная соль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1556792"/>
            <a:ext cx="2043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NaHSO</a:t>
            </a:r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8104" y="2348880"/>
            <a:ext cx="2552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MgCL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3140968"/>
            <a:ext cx="3258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Cu(OH)</a:t>
            </a:r>
            <a:r>
              <a:rPr lang="en-US" sz="2800" dirty="0" smtClean="0"/>
              <a:t>2</a:t>
            </a:r>
            <a:r>
              <a:rPr lang="en-US" sz="4000" dirty="0" smtClean="0"/>
              <a:t>CO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4077072"/>
            <a:ext cx="2784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Ba</a:t>
            </a:r>
            <a:r>
              <a:rPr lang="en-US" sz="4000" dirty="0" smtClean="0"/>
              <a:t>(H</a:t>
            </a:r>
            <a:r>
              <a:rPr lang="en-US" sz="2800" dirty="0" smtClean="0"/>
              <a:t>2</a:t>
            </a:r>
            <a:r>
              <a:rPr lang="en-US" sz="4000" dirty="0" smtClean="0"/>
              <a:t>PO</a:t>
            </a:r>
            <a:r>
              <a:rPr lang="en-US" sz="2800" dirty="0" smtClean="0"/>
              <a:t>4</a:t>
            </a:r>
            <a:r>
              <a:rPr lang="en-US" sz="4000" dirty="0" smtClean="0"/>
              <a:t>)</a:t>
            </a:r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5085184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Fe(NO</a:t>
            </a:r>
            <a:r>
              <a:rPr lang="en-US" sz="2800" dirty="0" smtClean="0"/>
              <a:t>3</a:t>
            </a:r>
            <a:r>
              <a:rPr lang="en-US" sz="4000" dirty="0" smtClean="0"/>
              <a:t>)</a:t>
            </a:r>
            <a:r>
              <a:rPr lang="en-US" sz="2800" dirty="0" smtClean="0"/>
              <a:t>3</a:t>
            </a:r>
            <a:endParaRPr lang="ru-RU" sz="2800" dirty="0"/>
          </a:p>
        </p:txBody>
      </p:sp>
      <p:cxnSp>
        <p:nvCxnSpPr>
          <p:cNvPr id="12" name="Прямая со стрелкой 11"/>
          <p:cNvCxnSpPr>
            <a:stCxn id="3" idx="3"/>
            <a:endCxn id="7" idx="1"/>
          </p:cNvCxnSpPr>
          <p:nvPr/>
        </p:nvCxnSpPr>
        <p:spPr>
          <a:xfrm>
            <a:off x="3718248" y="1931132"/>
            <a:ext cx="1789856" cy="771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75856" y="2276872"/>
            <a:ext cx="237626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203848" y="2060848"/>
            <a:ext cx="201622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2843808" y="3645024"/>
            <a:ext cx="2664296" cy="785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067944" y="3717032"/>
            <a:ext cx="151216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288032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Спасибо за работу !!!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098576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Кислоты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56490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Основания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789040"/>
            <a:ext cx="2432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Оксиды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229200"/>
            <a:ext cx="194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Соли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3563888" y="5161800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вещества, состоящие из атомов водорода и кислотного остатка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1700809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сложные вещества, состоящие из двух элементов, один из которых кислород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2708920"/>
            <a:ext cx="4968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вещества, состоящие из атомов металла и кислотного остатка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3933056"/>
            <a:ext cx="5339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Это сложные вещества, состоящие из атомов металлов и </a:t>
            </a:r>
            <a:r>
              <a:rPr lang="ru-RU" sz="2000" dirty="0" err="1" smtClean="0"/>
              <a:t>гидроксогрупп</a:t>
            </a:r>
            <a:endParaRPr lang="ru-RU" sz="2000" dirty="0"/>
          </a:p>
        </p:txBody>
      </p:sp>
      <p:cxnSp>
        <p:nvCxnSpPr>
          <p:cNvPr id="12" name="Прямая со стрелкой 11"/>
          <p:cNvCxnSpPr>
            <a:stCxn id="3" idx="3"/>
          </p:cNvCxnSpPr>
          <p:nvPr/>
        </p:nvCxnSpPr>
        <p:spPr>
          <a:xfrm>
            <a:off x="2555776" y="1866529"/>
            <a:ext cx="1296144" cy="3218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627784" y="3140968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267744" y="2348880"/>
            <a:ext cx="122413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979712" y="3212976"/>
            <a:ext cx="1584176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dirty="0" smtClean="0"/>
              <a:t>Оксид, состоящий из атомов неметалла и кислорода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4725144"/>
            <a:ext cx="6213376" cy="1584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Кислотный оксид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44827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H</a:t>
            </a:r>
            <a:r>
              <a:rPr lang="en-US" dirty="0" smtClean="0"/>
              <a:t>2</a:t>
            </a:r>
            <a:r>
              <a:rPr lang="en-US" sz="8000" dirty="0" smtClean="0"/>
              <a:t>SO</a:t>
            </a:r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9120"/>
            <a:ext cx="3250704" cy="1296145"/>
          </a:xfrm>
        </p:spPr>
        <p:txBody>
          <a:bodyPr/>
          <a:lstStyle/>
          <a:p>
            <a:r>
              <a:rPr lang="ru-RU" dirty="0" smtClean="0"/>
              <a:t>Одноосновная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301208"/>
            <a:ext cx="309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Трехосновная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450912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Двуосновная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026568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Сульфаты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49289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Нитраты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335699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Карбонаты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2930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Фосфаты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3732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Хлориды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1556792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соляной кислоты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1920" y="249289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угольной кислоты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3356992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фосфорной кислоты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1920" y="4293096"/>
            <a:ext cx="5001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серной кислоты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20" y="5373216"/>
            <a:ext cx="4863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Соли азотной кислоты</a:t>
            </a:r>
            <a:endParaRPr lang="ru-RU" sz="32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547664" y="2204864"/>
            <a:ext cx="266429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907704" y="3068960"/>
            <a:ext cx="2664296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195736" y="3140968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267744" y="3933056"/>
            <a:ext cx="180020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3"/>
          </p:cNvCxnSpPr>
          <p:nvPr/>
        </p:nvCxnSpPr>
        <p:spPr>
          <a:xfrm flipV="1">
            <a:off x="2339752" y="2132856"/>
            <a:ext cx="1728192" cy="3532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солей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3240360" cy="288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Фосфат кальция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3" y="2420888"/>
            <a:ext cx="288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Карбонат натрия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284984"/>
            <a:ext cx="2412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Нитрат магния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194532"/>
            <a:ext cx="267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Хлорид меди 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91461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Сульфат железа 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148478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 g(NO</a:t>
            </a:r>
            <a:r>
              <a:rPr lang="en-US" sz="2400" dirty="0" smtClean="0"/>
              <a:t>3</a:t>
            </a:r>
            <a:r>
              <a:rPr lang="en-US" sz="2800" dirty="0" smtClean="0"/>
              <a:t>)</a:t>
            </a:r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42088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CuCl</a:t>
            </a:r>
            <a:r>
              <a:rPr lang="en-US" sz="2400" dirty="0" smtClean="0"/>
              <a:t>2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64088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</a:t>
            </a:r>
            <a:r>
              <a:rPr lang="en-US" sz="2000" dirty="0" smtClean="0"/>
              <a:t>3</a:t>
            </a:r>
            <a:r>
              <a:rPr lang="en-US" sz="2400" dirty="0" smtClean="0"/>
              <a:t>(SO</a:t>
            </a:r>
            <a:r>
              <a:rPr lang="en-US" sz="2000" dirty="0" smtClean="0"/>
              <a:t>4</a:t>
            </a:r>
            <a:r>
              <a:rPr lang="en-US" sz="2400" dirty="0" smtClean="0"/>
              <a:t>)</a:t>
            </a:r>
            <a:r>
              <a:rPr lang="en-US" sz="2000" dirty="0" smtClean="0"/>
              <a:t>2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4088" y="422108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000" dirty="0" smtClean="0"/>
              <a:t>2</a:t>
            </a:r>
            <a:r>
              <a:rPr lang="en-US" sz="2400" dirty="0" smtClean="0"/>
              <a:t>CO</a:t>
            </a:r>
            <a:r>
              <a:rPr lang="en-US" sz="2000" dirty="0" smtClean="0"/>
              <a:t>3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4941168"/>
            <a:ext cx="1942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</a:t>
            </a:r>
            <a:r>
              <a:rPr lang="en-US" sz="2000" dirty="0" smtClean="0"/>
              <a:t>3</a:t>
            </a:r>
            <a:r>
              <a:rPr lang="en-US" sz="2400" dirty="0" smtClean="0"/>
              <a:t>(PO</a:t>
            </a:r>
            <a:r>
              <a:rPr lang="en-US" sz="2000" dirty="0" smtClean="0"/>
              <a:t>4</a:t>
            </a:r>
            <a:r>
              <a:rPr lang="en-US" sz="2400" dirty="0" smtClean="0"/>
              <a:t>)</a:t>
            </a:r>
            <a:r>
              <a:rPr lang="en-US" sz="2000" dirty="0" smtClean="0"/>
              <a:t>2</a:t>
            </a: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843808" y="1916832"/>
            <a:ext cx="2714600" cy="3146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12" idx="0"/>
          </p:cNvCxnSpPr>
          <p:nvPr/>
        </p:nvCxnSpPr>
        <p:spPr>
          <a:xfrm>
            <a:off x="3059832" y="2682498"/>
            <a:ext cx="3348372" cy="153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8" idx="1"/>
          </p:cNvCxnSpPr>
          <p:nvPr/>
        </p:nvCxnSpPr>
        <p:spPr>
          <a:xfrm flipV="1">
            <a:off x="2592288" y="1746394"/>
            <a:ext cx="2627784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2987824" y="2708920"/>
            <a:ext cx="2297741" cy="177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3"/>
            <a:endCxn id="10" idx="1"/>
          </p:cNvCxnSpPr>
          <p:nvPr/>
        </p:nvCxnSpPr>
        <p:spPr>
          <a:xfrm flipV="1">
            <a:off x="3491880" y="3515817"/>
            <a:ext cx="1872208" cy="1660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Соль, образованная только атомами металлов и кислотными остатками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4293097"/>
            <a:ext cx="3672408" cy="864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Средняя соль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dirty="0" smtClean="0"/>
              <a:t>Продукт неполного замещения </a:t>
            </a:r>
            <a:r>
              <a:rPr lang="ru-RU" dirty="0" err="1" smtClean="0"/>
              <a:t>гидроксогрупп</a:t>
            </a:r>
            <a:r>
              <a:rPr lang="ru-RU" dirty="0" smtClean="0"/>
              <a:t> в основании кислотными остатками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581128"/>
            <a:ext cx="4320480" cy="864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Основная соль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2555776" y="5157192"/>
            <a:ext cx="3384376" cy="1008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Кислая соль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5" y="162880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Продукт неполного замещения</a:t>
            </a:r>
          </a:p>
          <a:p>
            <a:pPr algn="ctr"/>
            <a:r>
              <a:rPr lang="ru-RU" sz="4000" dirty="0" smtClean="0"/>
              <a:t> атомов водорода в молекуле кислоты на атомы металла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172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Соли.  Состав и номенклатура</vt:lpstr>
      <vt:lpstr>Слайд 2</vt:lpstr>
      <vt:lpstr>Оксид, состоящий из атомов неметалла и кислорода</vt:lpstr>
      <vt:lpstr>H2SO4</vt:lpstr>
      <vt:lpstr>Задание 1</vt:lpstr>
      <vt:lpstr>Классификация солей</vt:lpstr>
      <vt:lpstr>Соль, образованная только атомами металлов и кислотными остатками</vt:lpstr>
      <vt:lpstr>Продукт неполного замещения гидроксогрупп в основании кислотными остатками</vt:lpstr>
      <vt:lpstr>Задание 2</vt:lpstr>
      <vt:lpstr>Задание 3</vt:lpstr>
      <vt:lpstr>Кислая соль</vt:lpstr>
      <vt:lpstr>Установить соответствие</vt:lpstr>
      <vt:lpstr>Спасибо за работу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солей</dc:title>
  <dc:creator>романов</dc:creator>
  <cp:lastModifiedBy>романов</cp:lastModifiedBy>
  <cp:revision>14</cp:revision>
  <dcterms:created xsi:type="dcterms:W3CDTF">2015-03-08T17:38:32Z</dcterms:created>
  <dcterms:modified xsi:type="dcterms:W3CDTF">2015-03-09T16:37:16Z</dcterms:modified>
</cp:coreProperties>
</file>