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1" r:id="rId2"/>
    <p:sldId id="280" r:id="rId3"/>
    <p:sldId id="293" r:id="rId4"/>
    <p:sldId id="298" r:id="rId5"/>
    <p:sldId id="300" r:id="rId6"/>
    <p:sldId id="302" r:id="rId7"/>
    <p:sldId id="303" r:id="rId8"/>
    <p:sldId id="304" r:id="rId9"/>
    <p:sldId id="305" r:id="rId10"/>
    <p:sldId id="306" r:id="rId11"/>
    <p:sldId id="307" r:id="rId12"/>
    <p:sldId id="308" r:id="rId13"/>
    <p:sldId id="309" r:id="rId14"/>
    <p:sldId id="310" r:id="rId15"/>
    <p:sldId id="311" r:id="rId16"/>
    <p:sldId id="314" r:id="rId17"/>
    <p:sldId id="315" r:id="rId18"/>
    <p:sldId id="316" r:id="rId19"/>
    <p:sldId id="317" r:id="rId20"/>
    <p:sldId id="318" r:id="rId21"/>
    <p:sldId id="319" r:id="rId22"/>
    <p:sldId id="320" r:id="rId23"/>
    <p:sldId id="292"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CCECFF"/>
    <a:srgbClr val="0D0575"/>
    <a:srgbClr val="05057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01.10.2015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01.10.2015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01.10.2015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Титульный слайд">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931444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01.10.2015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01.10.2015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01.10.2015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01.10.2015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01.10.2015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01.10.2015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01.10.2015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01.10.2015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01.10.2015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87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0" y="3"/>
            <a:ext cx="9144000" cy="3624931"/>
          </a:xfrm>
          <a:prstGeom prst="rect">
            <a:avLst/>
          </a:prstGeom>
          <a:pattFill prst="dkUpDiag">
            <a:fgClr>
              <a:srgbClr val="DBE3E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12" name="Заголовок 1"/>
          <p:cNvSpPr txBox="1">
            <a:spLocks/>
          </p:cNvSpPr>
          <p:nvPr/>
        </p:nvSpPr>
        <p:spPr>
          <a:xfrm>
            <a:off x="0" y="3929066"/>
            <a:ext cx="9137919" cy="1766523"/>
          </a:xfrm>
          <a:prstGeom prst="rect">
            <a:avLst/>
          </a:prstGeom>
          <a:effectLst>
            <a:softEdge rad="317500"/>
          </a:effectLst>
          <a:scene3d>
            <a:camera prst="orthographicFront"/>
            <a:lightRig rig="threePt" dir="t"/>
          </a:scene3d>
          <a:sp3d>
            <a:bevelT prst="relaxedInset"/>
          </a:sp3d>
        </p:spPr>
        <p:txBody>
          <a:bodyPr lIns="80119" tIns="40060" rIns="80119" bIns="40060">
            <a:noAutofit/>
          </a:bodyPr>
          <a:lstStyle>
            <a:lvl1pPr algn="ctr" defTabSz="1043056" rtl="0" eaLnBrk="1" latinLnBrk="0" hangingPunct="1">
              <a:spcBef>
                <a:spcPct val="0"/>
              </a:spcBef>
              <a:buNone/>
              <a:defRPr sz="5000" kern="1200">
                <a:solidFill>
                  <a:schemeClr val="tx1"/>
                </a:solidFill>
                <a:latin typeface="+mj-lt"/>
                <a:ea typeface="+mj-ea"/>
                <a:cs typeface="+mj-cs"/>
              </a:defRPr>
            </a:lvl1pPr>
          </a:lstStyle>
          <a:p>
            <a:pPr>
              <a:defRPr/>
            </a:pPr>
            <a:r>
              <a:rPr lang="ru-RU" sz="2400" b="1" dirty="0" smtClean="0">
                <a:solidFill>
                  <a:srgbClr val="FF0000"/>
                </a:solidFill>
                <a:latin typeface="Times New Roman" pitchFamily="18" charset="0"/>
                <a:ea typeface="Tahoma" pitchFamily="34" charset="0"/>
                <a:cs typeface="Times New Roman" pitchFamily="18" charset="0"/>
              </a:rPr>
              <a:t> </a:t>
            </a:r>
            <a:r>
              <a:rPr lang="ru-RU" sz="2400" b="1" dirty="0">
                <a:solidFill>
                  <a:srgbClr val="FF0000"/>
                </a:solidFill>
                <a:latin typeface="Times New Roman" pitchFamily="18" charset="0"/>
                <a:ea typeface="Tahoma" pitchFamily="34" charset="0"/>
                <a:cs typeface="Times New Roman" pitchFamily="18" charset="0"/>
              </a:rPr>
              <a:t>Итоговое </a:t>
            </a:r>
            <a:r>
              <a:rPr lang="ru-RU" sz="2400" b="1" dirty="0" smtClean="0">
                <a:solidFill>
                  <a:srgbClr val="FF0000"/>
                </a:solidFill>
                <a:latin typeface="Times New Roman" pitchFamily="18" charset="0"/>
                <a:ea typeface="Tahoma" pitchFamily="34" charset="0"/>
                <a:cs typeface="Times New Roman" pitchFamily="18" charset="0"/>
              </a:rPr>
              <a:t>сочинение</a:t>
            </a:r>
            <a:r>
              <a:rPr lang="ru-RU" sz="2400" b="1" dirty="0" smtClean="0">
                <a:solidFill>
                  <a:srgbClr val="FF0000"/>
                </a:solidFill>
                <a:latin typeface="Times New Roman" pitchFamily="18" charset="0"/>
                <a:ea typeface="Tahoma" pitchFamily="34" charset="0"/>
                <a:cs typeface="Times New Roman" pitchFamily="18" charset="0"/>
              </a:rPr>
              <a:t>.</a:t>
            </a:r>
          </a:p>
          <a:p>
            <a:pPr>
              <a:defRPr/>
            </a:pPr>
            <a:r>
              <a:rPr lang="ru-RU" sz="2400" b="1" dirty="0" smtClean="0">
                <a:solidFill>
                  <a:srgbClr val="FF0000"/>
                </a:solidFill>
                <a:latin typeface="Times New Roman" pitchFamily="18" charset="0"/>
                <a:cs typeface="Times New Roman" pitchFamily="18" charset="0"/>
              </a:rPr>
              <a:t>Тематическое направление «ПУТЬ»</a:t>
            </a:r>
          </a:p>
          <a:p>
            <a:pPr>
              <a:defRPr/>
            </a:pPr>
            <a:r>
              <a:rPr lang="ru-RU" sz="2400" b="1" dirty="0">
                <a:solidFill>
                  <a:srgbClr val="FF0000"/>
                </a:solidFill>
                <a:latin typeface="Times New Roman" pitchFamily="18" charset="0"/>
                <a:ea typeface="Tahoma" pitchFamily="34" charset="0"/>
                <a:cs typeface="Times New Roman" pitchFamily="18" charset="0"/>
              </a:rPr>
              <a:t/>
            </a:r>
            <a:br>
              <a:rPr lang="ru-RU" sz="2400" b="1" dirty="0">
                <a:solidFill>
                  <a:srgbClr val="FF0000"/>
                </a:solidFill>
                <a:latin typeface="Times New Roman" pitchFamily="18" charset="0"/>
                <a:ea typeface="Tahoma" pitchFamily="34" charset="0"/>
                <a:cs typeface="Times New Roman" pitchFamily="18" charset="0"/>
              </a:rPr>
            </a:br>
            <a:r>
              <a:rPr lang="ru-RU" sz="2400" b="1" dirty="0">
                <a:solidFill>
                  <a:srgbClr val="FF0000"/>
                </a:solidFill>
                <a:latin typeface="Trebuchet MS" pitchFamily="34" charset="0"/>
                <a:ea typeface="Tahoma" pitchFamily="34" charset="0"/>
                <a:cs typeface="Tahoma" pitchFamily="34" charset="0"/>
              </a:rPr>
              <a:t/>
            </a:r>
            <a:br>
              <a:rPr lang="ru-RU" sz="2400" b="1" dirty="0">
                <a:solidFill>
                  <a:srgbClr val="FF0000"/>
                </a:solidFill>
                <a:latin typeface="Trebuchet MS" pitchFamily="34" charset="0"/>
                <a:ea typeface="Tahoma" pitchFamily="34" charset="0"/>
                <a:cs typeface="Tahoma" pitchFamily="34" charset="0"/>
              </a:rPr>
            </a:br>
            <a:endParaRPr lang="ru-RU" sz="2400" b="1" i="1" dirty="0">
              <a:solidFill>
                <a:srgbClr val="FF0000"/>
              </a:solidFill>
              <a:latin typeface="Trebuchet MS" pitchFamily="34" charset="0"/>
              <a:ea typeface="Tahoma" pitchFamily="34" charset="0"/>
              <a:cs typeface="Tahoma" pitchFamily="34" charset="0"/>
            </a:endParaRPr>
          </a:p>
        </p:txBody>
      </p:sp>
      <p:sp>
        <p:nvSpPr>
          <p:cNvPr id="16" name="Прямоугольник 15"/>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18" name="Прямоугольник 17"/>
          <p:cNvSpPr/>
          <p:nvPr/>
        </p:nvSpPr>
        <p:spPr>
          <a:xfrm>
            <a:off x="5735835" y="6171008"/>
            <a:ext cx="3402084" cy="686992"/>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pic>
        <p:nvPicPr>
          <p:cNvPr id="9" name="Рисунок 8" descr="09876.png"/>
          <p:cNvPicPr>
            <a:picLocks noChangeAspect="1"/>
          </p:cNvPicPr>
          <p:nvPr/>
        </p:nvPicPr>
        <p:blipFill>
          <a:blip r:embed="rId2" cstate="print"/>
          <a:stretch>
            <a:fillRect/>
          </a:stretch>
        </p:blipFill>
        <p:spPr>
          <a:xfrm>
            <a:off x="0" y="0"/>
            <a:ext cx="9144000" cy="3864700"/>
          </a:xfrm>
          <a:prstGeom prst="rect">
            <a:avLst/>
          </a:prstGeom>
        </p:spPr>
      </p:pic>
      <p:pic>
        <p:nvPicPr>
          <p:cNvPr id="8" name="Рисунок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586810" y="5780182"/>
            <a:ext cx="1906561" cy="847324"/>
          </a:xfrm>
          <a:prstGeom prst="rect">
            <a:avLst/>
          </a:prstGeom>
        </p:spPr>
      </p:pic>
    </p:spTree>
    <p:extLst>
      <p:ext uri="{BB962C8B-B14F-4D97-AF65-F5344CB8AC3E}">
        <p14:creationId xmlns="" xmlns:p14="http://schemas.microsoft.com/office/powerpoint/2010/main" val="19205952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1772816"/>
            <a:ext cx="8430782" cy="4316566"/>
          </a:xfrm>
          <a:prstGeom prst="rect">
            <a:avLst/>
          </a:prstGeom>
          <a:solidFill>
            <a:schemeClr val="bg2">
              <a:lumMod val="40000"/>
              <a:lumOff val="60000"/>
            </a:schemeClr>
          </a:solidFill>
        </p:spPr>
        <p:txBody>
          <a:bodyPr wrap="square" rtlCol="0">
            <a:spAutoFit/>
          </a:bodyPr>
          <a:lstStyle/>
          <a:p>
            <a:r>
              <a:rPr lang="ru-RU" sz="2000" i="1" dirty="0" smtClean="0">
                <a:solidFill>
                  <a:srgbClr val="0D0575"/>
                </a:solidFill>
              </a:rPr>
              <a:t>Продолжите фразы.</a:t>
            </a:r>
            <a:endParaRPr lang="ru-RU" sz="2000" dirty="0" smtClean="0">
              <a:solidFill>
                <a:srgbClr val="0D0575"/>
              </a:solidFill>
            </a:endParaRPr>
          </a:p>
          <a:p>
            <a:r>
              <a:rPr lang="ru-RU" sz="2000" dirty="0" smtClean="0">
                <a:solidFill>
                  <a:srgbClr val="0D0575"/>
                </a:solidFill>
              </a:rPr>
              <a:t>Если оглядываться постоянно на прошлое, можно пройти мимо…</a:t>
            </a:r>
          </a:p>
          <a:p>
            <a:r>
              <a:rPr lang="ru-RU" sz="2000" dirty="0" smtClean="0">
                <a:solidFill>
                  <a:srgbClr val="0D0575"/>
                </a:solidFill>
              </a:rPr>
              <a:t>Иди вперёд и не давай прошлому тянуть тебя назад, потому что…</a:t>
            </a:r>
          </a:p>
          <a:p>
            <a:endParaRPr lang="ru-RU" sz="2000" dirty="0" smtClean="0">
              <a:solidFill>
                <a:srgbClr val="0D0575"/>
              </a:solidFill>
            </a:endParaRPr>
          </a:p>
          <a:p>
            <a:pPr algn="just"/>
            <a:r>
              <a:rPr lang="ru-RU" sz="2000" i="1" dirty="0" smtClean="0">
                <a:solidFill>
                  <a:srgbClr val="0D0575"/>
                </a:solidFill>
              </a:rPr>
              <a:t>Прочитайте начало сочинения на тему </a:t>
            </a:r>
            <a:r>
              <a:rPr lang="ru-RU" sz="2000" b="1" i="1" dirty="0" smtClean="0">
                <a:solidFill>
                  <a:srgbClr val="0D0575"/>
                </a:solidFill>
              </a:rPr>
              <a:t>«У каждого из нас есть только одно истинное призвание — это найти путь к себе» (Герман Гессе). </a:t>
            </a:r>
            <a:r>
              <a:rPr lang="ru-RU" sz="2000" i="1" dirty="0" smtClean="0">
                <a:solidFill>
                  <a:srgbClr val="0D0575"/>
                </a:solidFill>
              </a:rPr>
              <a:t>Попробуйте продолжить его.</a:t>
            </a:r>
            <a:r>
              <a:rPr lang="ru-RU" sz="2000" dirty="0" smtClean="0"/>
              <a:t> </a:t>
            </a:r>
          </a:p>
          <a:p>
            <a:pPr algn="just"/>
            <a:r>
              <a:rPr lang="ru-RU" sz="1600" dirty="0" smtClean="0">
                <a:solidFill>
                  <a:srgbClr val="0D0575"/>
                </a:solidFill>
              </a:rPr>
              <a:t>Звучит немного категорично и </a:t>
            </a:r>
            <a:r>
              <a:rPr lang="ru-RU" sz="1600" dirty="0" err="1" smtClean="0">
                <a:solidFill>
                  <a:srgbClr val="0D0575"/>
                </a:solidFill>
              </a:rPr>
              <a:t>пафосно</a:t>
            </a:r>
            <a:r>
              <a:rPr lang="ru-RU" sz="1600" dirty="0" smtClean="0">
                <a:solidFill>
                  <a:srgbClr val="0D0575"/>
                </a:solidFill>
              </a:rPr>
              <a:t>, но, пожалуй, верно. Куда бы и зачем бы мы ни шли, мы всегда идём к себе. Ведь даже охота к перемене мест, страсть к путешествиям вызваны не только и не всегда любознательностью путешественника, азартом следопыта, тягой к скитаниям странника и набожностью богомольца. Всё это, разумеется, есть, но за всей этой неусидчивостью на одном месте, внешней неугомонностью кроется ещё и внутренняя </a:t>
            </a:r>
            <a:r>
              <a:rPr lang="ru-RU" sz="1600" dirty="0" err="1" smtClean="0">
                <a:solidFill>
                  <a:srgbClr val="0D0575"/>
                </a:solidFill>
              </a:rPr>
              <a:t>неуспокоенность</a:t>
            </a:r>
            <a:r>
              <a:rPr lang="ru-RU" sz="1600" dirty="0" smtClean="0">
                <a:solidFill>
                  <a:srgbClr val="0D0575"/>
                </a:solidFill>
              </a:rPr>
              <a:t> — поиск себя, испытание своих возможностей, забрасывание лота внутрь себя и измерение своей собственной глубины. ..</a:t>
            </a:r>
            <a:endParaRPr lang="ru-RU" sz="2000" dirty="0" smtClean="0">
              <a:solidFill>
                <a:srgbClr val="0D0575"/>
              </a:solidFill>
            </a:endParaRPr>
          </a:p>
          <a:p>
            <a:pPr indent="-342900" fontAlgn="base">
              <a:spcBef>
                <a:spcPts val="300"/>
              </a:spcBef>
              <a:spcAft>
                <a:spcPct val="0"/>
              </a:spcAft>
            </a:pPr>
            <a:endParaRPr lang="ru-RU" sz="2000" i="1" dirty="0">
              <a:solidFill>
                <a:srgbClr val="0D0575"/>
              </a:solidFill>
              <a:latin typeface="Arial" charset="0"/>
            </a:endParaRPr>
          </a:p>
        </p:txBody>
      </p:sp>
      <p:sp>
        <p:nvSpPr>
          <p:cNvPr id="11" name="TextBox 10"/>
          <p:cNvSpPr txBox="1"/>
          <p:nvPr/>
        </p:nvSpPr>
        <p:spPr>
          <a:xfrm>
            <a:off x="251519" y="764704"/>
            <a:ext cx="8712969" cy="369332"/>
          </a:xfrm>
          <a:prstGeom prst="rect">
            <a:avLst/>
          </a:prstGeom>
          <a:solidFill>
            <a:schemeClr val="bg2">
              <a:lumMod val="75000"/>
            </a:schemeClr>
          </a:solidFill>
        </p:spPr>
        <p:txBody>
          <a:bodyPr wrap="square" rtlCol="0">
            <a:spAutoFit/>
          </a:bodyPr>
          <a:lstStyle/>
          <a:p>
            <a:pPr algn="ctr" fontAlgn="base">
              <a:spcBef>
                <a:spcPct val="0"/>
              </a:spcBef>
              <a:spcAft>
                <a:spcPct val="0"/>
              </a:spcAft>
            </a:pPr>
            <a:endParaRPr lang="ru-RU" dirty="0">
              <a:solidFill>
                <a:srgbClr val="002060"/>
              </a:solidFill>
              <a:latin typeface="Arial" charset="0"/>
            </a:endParaRPr>
          </a:p>
        </p:txBody>
      </p:sp>
      <p:sp>
        <p:nvSpPr>
          <p:cNvPr id="2" name="Прямоугольник 1"/>
          <p:cNvSpPr/>
          <p:nvPr/>
        </p:nvSpPr>
        <p:spPr>
          <a:xfrm>
            <a:off x="1403648" y="1196752"/>
            <a:ext cx="7278653" cy="461665"/>
          </a:xfrm>
          <a:prstGeom prst="rect">
            <a:avLst/>
          </a:prstGeom>
        </p:spPr>
        <p:txBody>
          <a:bodyPr wrap="square">
            <a:spAutoFit/>
          </a:bodyPr>
          <a:lstStyle/>
          <a:p>
            <a:r>
              <a:rPr lang="ru-RU" sz="2400" b="1" i="1" dirty="0" smtClean="0">
                <a:solidFill>
                  <a:srgbClr val="0D0575"/>
                </a:solidFill>
              </a:rPr>
              <a:t>Задания</a:t>
            </a:r>
            <a:r>
              <a:rPr lang="ru-RU" sz="2400" b="1" dirty="0" smtClean="0">
                <a:solidFill>
                  <a:srgbClr val="0D0575"/>
                </a:solidFill>
              </a:rPr>
              <a:t>:</a:t>
            </a:r>
            <a:endParaRPr lang="ru-RU" sz="2400" b="1" dirty="0">
              <a:solidFill>
                <a:srgbClr val="0D0575"/>
              </a:solidFill>
            </a:endParaRPr>
          </a:p>
        </p:txBody>
      </p:sp>
      <p:sp>
        <p:nvSpPr>
          <p:cNvPr id="7" name="TextBox 6"/>
          <p:cNvSpPr txBox="1"/>
          <p:nvPr/>
        </p:nvSpPr>
        <p:spPr>
          <a:xfrm>
            <a:off x="242728" y="188640"/>
            <a:ext cx="8721760" cy="461665"/>
          </a:xfrm>
          <a:prstGeom prst="rect">
            <a:avLst/>
          </a:prstGeom>
          <a:solidFill>
            <a:srgbClr val="CCECFF"/>
          </a:solidFill>
          <a:ln>
            <a:solidFill>
              <a:srgbClr val="00FFFF"/>
            </a:solidFill>
          </a:ln>
        </p:spPr>
        <p:txBody>
          <a:bodyPr wrap="square" rtlCol="0">
            <a:spAutoFit/>
          </a:bodyPr>
          <a:lstStyle/>
          <a:p>
            <a:pPr algn="ctr" fontAlgn="base">
              <a:spcBef>
                <a:spcPct val="0"/>
              </a:spcBef>
              <a:spcAft>
                <a:spcPct val="0"/>
              </a:spcAft>
            </a:pPr>
            <a:r>
              <a:rPr lang="ru-RU" altLang="ru-RU" sz="2400" kern="0" dirty="0" smtClean="0">
                <a:solidFill>
                  <a:srgbClr val="0D0575"/>
                </a:solidFill>
                <a:latin typeface="Arial" panose="020B0604020202020204" pitchFamily="34" charset="0"/>
                <a:cs typeface="Arial" panose="020B0604020202020204" pitchFamily="34" charset="0"/>
              </a:rPr>
              <a:t>ПРИМЕРЫ ЗАДАНИЙ</a:t>
            </a:r>
            <a:endParaRPr lang="ru-RU" sz="2400" dirty="0" smtClean="0">
              <a:solidFill>
                <a:srgbClr val="0D0575"/>
              </a:solidFill>
              <a:latin typeface="Arial" charset="0"/>
            </a:endParaRPr>
          </a:p>
        </p:txBody>
      </p:sp>
      <p:sp>
        <p:nvSpPr>
          <p:cNvPr id="8" name="Прямоугольник 7"/>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9" name="Прямоугольник 8"/>
          <p:cNvSpPr/>
          <p:nvPr/>
        </p:nvSpPr>
        <p:spPr>
          <a:xfrm>
            <a:off x="5741916"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pic>
        <p:nvPicPr>
          <p:cNvPr id="10" name="Рисунок 9"/>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580504" y="5926944"/>
            <a:ext cx="1906561" cy="847324"/>
          </a:xfrm>
          <a:prstGeom prst="rect">
            <a:avLst/>
          </a:prstGeom>
        </p:spPr>
      </p:pic>
    </p:spTree>
    <p:extLst>
      <p:ext uri="{BB962C8B-B14F-4D97-AF65-F5344CB8AC3E}">
        <p14:creationId xmlns="" xmlns:p14="http://schemas.microsoft.com/office/powerpoint/2010/main" val="27545545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1772816"/>
            <a:ext cx="8430782" cy="2246769"/>
          </a:xfrm>
          <a:prstGeom prst="rect">
            <a:avLst/>
          </a:prstGeom>
          <a:solidFill>
            <a:schemeClr val="bg2">
              <a:lumMod val="40000"/>
              <a:lumOff val="60000"/>
            </a:schemeClr>
          </a:solidFill>
        </p:spPr>
        <p:txBody>
          <a:bodyPr wrap="square" rtlCol="0">
            <a:spAutoFit/>
          </a:bodyPr>
          <a:lstStyle/>
          <a:p>
            <a:pPr algn="just"/>
            <a:r>
              <a:rPr lang="ru-RU" sz="2000" b="1" dirty="0" smtClean="0">
                <a:solidFill>
                  <a:srgbClr val="0D0575"/>
                </a:solidFill>
              </a:rPr>
              <a:t>Штампы</a:t>
            </a:r>
            <a:r>
              <a:rPr lang="ru-RU" sz="2000" dirty="0" smtClean="0">
                <a:solidFill>
                  <a:srgbClr val="0D0575"/>
                </a:solidFill>
              </a:rPr>
              <a:t> — это слова, которые употребляются в самых общих и неопределённых значениях: </a:t>
            </a:r>
            <a:r>
              <a:rPr lang="ru-RU" sz="2000" i="1" dirty="0" smtClean="0">
                <a:solidFill>
                  <a:srgbClr val="0D0575"/>
                </a:solidFill>
              </a:rPr>
              <a:t>вопрос, задача, поднять, обеспечить </a:t>
            </a:r>
            <a:r>
              <a:rPr lang="ru-RU" sz="2000" dirty="0" smtClean="0">
                <a:solidFill>
                  <a:srgbClr val="0D0575"/>
                </a:solidFill>
              </a:rPr>
              <a:t>и т.д.</a:t>
            </a:r>
            <a:r>
              <a:rPr lang="ru-RU" sz="2000" i="1" dirty="0" smtClean="0">
                <a:solidFill>
                  <a:srgbClr val="0D0575"/>
                </a:solidFill>
              </a:rPr>
              <a:t> </a:t>
            </a:r>
            <a:r>
              <a:rPr lang="ru-RU" sz="2000" dirty="0" smtClean="0">
                <a:solidFill>
                  <a:srgbClr val="0D0575"/>
                </a:solidFill>
              </a:rPr>
              <a:t>Обычно универсальные слова сопровождаются шаблонными привязками: </a:t>
            </a:r>
            <a:r>
              <a:rPr lang="ru-RU" sz="2000" i="1" dirty="0" smtClean="0">
                <a:solidFill>
                  <a:srgbClr val="0D0575"/>
                </a:solidFill>
              </a:rPr>
              <a:t>работа — повседневная, уровень — высокий, поддержка — горячая, литература — великая</a:t>
            </a:r>
            <a:r>
              <a:rPr lang="ru-RU" sz="2000" dirty="0" smtClean="0">
                <a:solidFill>
                  <a:srgbClr val="0D0575"/>
                </a:solidFill>
              </a:rPr>
              <a:t>. Штампы бывают и публицистическими, и литературоведческими:</a:t>
            </a:r>
            <a:r>
              <a:rPr lang="ru-RU" sz="2000" i="1" dirty="0" smtClean="0">
                <a:solidFill>
                  <a:srgbClr val="0D0575"/>
                </a:solidFill>
              </a:rPr>
              <a:t> волнующий образ, гневный протест</a:t>
            </a:r>
            <a:r>
              <a:rPr lang="ru-RU" sz="2000" dirty="0" smtClean="0">
                <a:solidFill>
                  <a:srgbClr val="0D0575"/>
                </a:solidFill>
              </a:rPr>
              <a:t>.</a:t>
            </a:r>
          </a:p>
          <a:p>
            <a:pPr algn="just"/>
            <a:endParaRPr lang="ru-RU" sz="2000" dirty="0" smtClean="0">
              <a:solidFill>
                <a:srgbClr val="0D0575"/>
              </a:solidFill>
            </a:endParaRPr>
          </a:p>
        </p:txBody>
      </p:sp>
      <p:sp>
        <p:nvSpPr>
          <p:cNvPr id="11" name="TextBox 10"/>
          <p:cNvSpPr txBox="1"/>
          <p:nvPr/>
        </p:nvSpPr>
        <p:spPr>
          <a:xfrm>
            <a:off x="179512" y="1268760"/>
            <a:ext cx="8712969" cy="369332"/>
          </a:xfrm>
          <a:prstGeom prst="rect">
            <a:avLst/>
          </a:prstGeom>
          <a:solidFill>
            <a:schemeClr val="bg2">
              <a:lumMod val="75000"/>
            </a:schemeClr>
          </a:solidFill>
        </p:spPr>
        <p:txBody>
          <a:bodyPr wrap="square" rtlCol="0">
            <a:spAutoFit/>
          </a:bodyPr>
          <a:lstStyle/>
          <a:p>
            <a:pPr algn="ctr" fontAlgn="base">
              <a:spcBef>
                <a:spcPct val="0"/>
              </a:spcBef>
              <a:spcAft>
                <a:spcPct val="0"/>
              </a:spcAft>
            </a:pPr>
            <a:endParaRPr lang="ru-RU" dirty="0">
              <a:solidFill>
                <a:srgbClr val="002060"/>
              </a:solidFill>
              <a:latin typeface="Arial" charset="0"/>
            </a:endParaRPr>
          </a:p>
        </p:txBody>
      </p:sp>
      <p:sp>
        <p:nvSpPr>
          <p:cNvPr id="7" name="TextBox 6"/>
          <p:cNvSpPr txBox="1"/>
          <p:nvPr/>
        </p:nvSpPr>
        <p:spPr>
          <a:xfrm>
            <a:off x="242728" y="188640"/>
            <a:ext cx="8721760" cy="830997"/>
          </a:xfrm>
          <a:prstGeom prst="rect">
            <a:avLst/>
          </a:prstGeom>
          <a:solidFill>
            <a:srgbClr val="CCECFF"/>
          </a:solidFill>
          <a:ln>
            <a:solidFill>
              <a:srgbClr val="00FFFF"/>
            </a:solidFill>
          </a:ln>
        </p:spPr>
        <p:txBody>
          <a:bodyPr wrap="square" rtlCol="0">
            <a:spAutoFit/>
          </a:bodyPr>
          <a:lstStyle/>
          <a:p>
            <a:pPr algn="ctr" fontAlgn="base">
              <a:spcBef>
                <a:spcPct val="0"/>
              </a:spcBef>
              <a:spcAft>
                <a:spcPct val="0"/>
              </a:spcAft>
            </a:pPr>
            <a:r>
              <a:rPr lang="ru-RU" sz="2400" b="1" dirty="0" smtClean="0">
                <a:solidFill>
                  <a:srgbClr val="0D0575"/>
                </a:solidFill>
              </a:rPr>
              <a:t>Типичные речевые ошибки </a:t>
            </a:r>
            <a:endParaRPr lang="ru-RU" sz="2400" dirty="0" smtClean="0">
              <a:solidFill>
                <a:srgbClr val="0D0575"/>
              </a:solidFill>
            </a:endParaRPr>
          </a:p>
          <a:p>
            <a:pPr algn="ctr" fontAlgn="base">
              <a:spcBef>
                <a:spcPct val="0"/>
              </a:spcBef>
              <a:spcAft>
                <a:spcPct val="0"/>
              </a:spcAft>
            </a:pPr>
            <a:endParaRPr lang="ru-RU" sz="2400" dirty="0" smtClean="0">
              <a:solidFill>
                <a:srgbClr val="0D0575"/>
              </a:solidFill>
              <a:latin typeface="Arial" charset="0"/>
            </a:endParaRPr>
          </a:p>
        </p:txBody>
      </p:sp>
      <p:sp>
        <p:nvSpPr>
          <p:cNvPr id="8" name="Прямоугольник 7"/>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9" name="Прямоугольник 8"/>
          <p:cNvSpPr/>
          <p:nvPr/>
        </p:nvSpPr>
        <p:spPr>
          <a:xfrm>
            <a:off x="5741916"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pic>
        <p:nvPicPr>
          <p:cNvPr id="10" name="Рисунок 9"/>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580504" y="5926944"/>
            <a:ext cx="1906561" cy="847324"/>
          </a:xfrm>
          <a:prstGeom prst="rect">
            <a:avLst/>
          </a:prstGeom>
        </p:spPr>
      </p:pic>
      <p:sp>
        <p:nvSpPr>
          <p:cNvPr id="12" name="TextBox 11"/>
          <p:cNvSpPr txBox="1"/>
          <p:nvPr/>
        </p:nvSpPr>
        <p:spPr>
          <a:xfrm>
            <a:off x="179512" y="4293096"/>
            <a:ext cx="8712969" cy="369332"/>
          </a:xfrm>
          <a:prstGeom prst="rect">
            <a:avLst/>
          </a:prstGeom>
          <a:solidFill>
            <a:schemeClr val="bg2">
              <a:lumMod val="75000"/>
            </a:schemeClr>
          </a:solidFill>
        </p:spPr>
        <p:txBody>
          <a:bodyPr wrap="square" rtlCol="0">
            <a:spAutoFit/>
          </a:bodyPr>
          <a:lstStyle/>
          <a:p>
            <a:pPr algn="ctr" fontAlgn="base">
              <a:spcBef>
                <a:spcPct val="0"/>
              </a:spcBef>
              <a:spcAft>
                <a:spcPct val="0"/>
              </a:spcAft>
            </a:pPr>
            <a:endParaRPr lang="ru-RU" dirty="0">
              <a:solidFill>
                <a:srgbClr val="002060"/>
              </a:solidFill>
              <a:latin typeface="Arial" charset="0"/>
            </a:endParaRPr>
          </a:p>
        </p:txBody>
      </p:sp>
    </p:spTree>
    <p:extLst>
      <p:ext uri="{BB962C8B-B14F-4D97-AF65-F5344CB8AC3E}">
        <p14:creationId xmlns="" xmlns:p14="http://schemas.microsoft.com/office/powerpoint/2010/main" val="27545545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1772816"/>
            <a:ext cx="8430782" cy="3477875"/>
          </a:xfrm>
          <a:prstGeom prst="rect">
            <a:avLst/>
          </a:prstGeom>
          <a:solidFill>
            <a:schemeClr val="bg2">
              <a:lumMod val="40000"/>
              <a:lumOff val="60000"/>
            </a:schemeClr>
          </a:solidFill>
        </p:spPr>
        <p:txBody>
          <a:bodyPr wrap="square" rtlCol="0">
            <a:spAutoFit/>
          </a:bodyPr>
          <a:lstStyle/>
          <a:p>
            <a:pPr algn="just"/>
            <a:r>
              <a:rPr lang="ru-RU" sz="2000" b="1" dirty="0" smtClean="0">
                <a:solidFill>
                  <a:srgbClr val="0D0575"/>
                </a:solidFill>
              </a:rPr>
              <a:t>Клише</a:t>
            </a:r>
            <a:r>
              <a:rPr lang="ru-RU" sz="2000" dirty="0" smtClean="0">
                <a:solidFill>
                  <a:srgbClr val="0D0575"/>
                </a:solidFill>
              </a:rPr>
              <a:t> — речевые стереотипы, готовые обороты, которые с готовностью и лёгкостью «выскакивают» из нашего сознания, когда мы хотим сказать что-то «умное» и «правильное». Ниже приведены цитаты из школьных сочинений. Вы без труда распознаете в них и штампы, и клише:</a:t>
            </a:r>
          </a:p>
          <a:p>
            <a:pPr algn="just"/>
            <a:r>
              <a:rPr lang="ru-RU" sz="2000" dirty="0" smtClean="0">
                <a:solidFill>
                  <a:srgbClr val="0D0575"/>
                </a:solidFill>
              </a:rPr>
              <a:t> </a:t>
            </a:r>
          </a:p>
          <a:p>
            <a:pPr algn="just"/>
            <a:r>
              <a:rPr lang="ru-RU" sz="2000" dirty="0" smtClean="0">
                <a:solidFill>
                  <a:srgbClr val="0D0575"/>
                </a:solidFill>
              </a:rPr>
              <a:t>«Книги — ваши друзья. Они вам всегда помогут, дадут совет и подскажут. О книгах нельзя забывать! Берегите и уважительно относитесь к книгам. Они вам всегда помогут. Книги всегда остаются вашим источником и всегда помогут вам». </a:t>
            </a:r>
          </a:p>
          <a:p>
            <a:pPr algn="just"/>
            <a:r>
              <a:rPr lang="ru-RU" sz="2000" dirty="0" smtClean="0">
                <a:solidFill>
                  <a:srgbClr val="0D0575"/>
                </a:solidFill>
              </a:rPr>
              <a:t> </a:t>
            </a:r>
          </a:p>
          <a:p>
            <a:endParaRPr lang="ru-RU" sz="2000" dirty="0" smtClean="0">
              <a:solidFill>
                <a:srgbClr val="0D0575"/>
              </a:solidFill>
            </a:endParaRPr>
          </a:p>
        </p:txBody>
      </p:sp>
      <p:sp>
        <p:nvSpPr>
          <p:cNvPr id="11" name="TextBox 10"/>
          <p:cNvSpPr txBox="1"/>
          <p:nvPr/>
        </p:nvSpPr>
        <p:spPr>
          <a:xfrm>
            <a:off x="179512" y="1268760"/>
            <a:ext cx="8712969" cy="369332"/>
          </a:xfrm>
          <a:prstGeom prst="rect">
            <a:avLst/>
          </a:prstGeom>
          <a:solidFill>
            <a:schemeClr val="bg2">
              <a:lumMod val="75000"/>
            </a:schemeClr>
          </a:solidFill>
        </p:spPr>
        <p:txBody>
          <a:bodyPr wrap="square" rtlCol="0">
            <a:spAutoFit/>
          </a:bodyPr>
          <a:lstStyle/>
          <a:p>
            <a:pPr algn="ctr" fontAlgn="base">
              <a:spcBef>
                <a:spcPct val="0"/>
              </a:spcBef>
              <a:spcAft>
                <a:spcPct val="0"/>
              </a:spcAft>
            </a:pPr>
            <a:endParaRPr lang="ru-RU" dirty="0">
              <a:solidFill>
                <a:srgbClr val="002060"/>
              </a:solidFill>
              <a:latin typeface="Arial" charset="0"/>
            </a:endParaRPr>
          </a:p>
        </p:txBody>
      </p:sp>
      <p:sp>
        <p:nvSpPr>
          <p:cNvPr id="7" name="TextBox 6"/>
          <p:cNvSpPr txBox="1"/>
          <p:nvPr/>
        </p:nvSpPr>
        <p:spPr>
          <a:xfrm>
            <a:off x="242728" y="188640"/>
            <a:ext cx="8721760" cy="830997"/>
          </a:xfrm>
          <a:prstGeom prst="rect">
            <a:avLst/>
          </a:prstGeom>
          <a:solidFill>
            <a:srgbClr val="CCECFF"/>
          </a:solidFill>
          <a:ln>
            <a:solidFill>
              <a:srgbClr val="00FFFF"/>
            </a:solidFill>
          </a:ln>
        </p:spPr>
        <p:txBody>
          <a:bodyPr wrap="square" rtlCol="0">
            <a:spAutoFit/>
          </a:bodyPr>
          <a:lstStyle/>
          <a:p>
            <a:pPr algn="ctr" fontAlgn="base">
              <a:spcBef>
                <a:spcPct val="0"/>
              </a:spcBef>
              <a:spcAft>
                <a:spcPct val="0"/>
              </a:spcAft>
            </a:pPr>
            <a:r>
              <a:rPr lang="ru-RU" sz="2400" b="1" dirty="0" smtClean="0">
                <a:solidFill>
                  <a:srgbClr val="0D0575"/>
                </a:solidFill>
              </a:rPr>
              <a:t>Типичные речевые ошибки </a:t>
            </a:r>
            <a:endParaRPr lang="ru-RU" sz="2400" dirty="0" smtClean="0">
              <a:solidFill>
                <a:srgbClr val="0D0575"/>
              </a:solidFill>
            </a:endParaRPr>
          </a:p>
          <a:p>
            <a:pPr algn="ctr" fontAlgn="base">
              <a:spcBef>
                <a:spcPct val="0"/>
              </a:spcBef>
              <a:spcAft>
                <a:spcPct val="0"/>
              </a:spcAft>
            </a:pPr>
            <a:endParaRPr lang="ru-RU" sz="2400" dirty="0" smtClean="0">
              <a:solidFill>
                <a:srgbClr val="0D0575"/>
              </a:solidFill>
              <a:latin typeface="Arial" charset="0"/>
            </a:endParaRPr>
          </a:p>
        </p:txBody>
      </p:sp>
      <p:sp>
        <p:nvSpPr>
          <p:cNvPr id="8" name="Прямоугольник 7"/>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9" name="Прямоугольник 8"/>
          <p:cNvSpPr/>
          <p:nvPr/>
        </p:nvSpPr>
        <p:spPr>
          <a:xfrm>
            <a:off x="5741916"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pic>
        <p:nvPicPr>
          <p:cNvPr id="10" name="Рисунок 9"/>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580504" y="5926944"/>
            <a:ext cx="1906561" cy="847324"/>
          </a:xfrm>
          <a:prstGeom prst="rect">
            <a:avLst/>
          </a:prstGeom>
        </p:spPr>
      </p:pic>
      <p:sp>
        <p:nvSpPr>
          <p:cNvPr id="12" name="TextBox 11"/>
          <p:cNvSpPr txBox="1"/>
          <p:nvPr/>
        </p:nvSpPr>
        <p:spPr>
          <a:xfrm>
            <a:off x="179512" y="5301208"/>
            <a:ext cx="8712969" cy="369332"/>
          </a:xfrm>
          <a:prstGeom prst="rect">
            <a:avLst/>
          </a:prstGeom>
          <a:solidFill>
            <a:schemeClr val="bg2">
              <a:lumMod val="75000"/>
            </a:schemeClr>
          </a:solidFill>
        </p:spPr>
        <p:txBody>
          <a:bodyPr wrap="square" rtlCol="0">
            <a:spAutoFit/>
          </a:bodyPr>
          <a:lstStyle/>
          <a:p>
            <a:pPr algn="ctr" fontAlgn="base">
              <a:spcBef>
                <a:spcPct val="0"/>
              </a:spcBef>
              <a:spcAft>
                <a:spcPct val="0"/>
              </a:spcAft>
            </a:pPr>
            <a:endParaRPr lang="ru-RU" dirty="0">
              <a:solidFill>
                <a:srgbClr val="002060"/>
              </a:solidFill>
              <a:latin typeface="Arial" charset="0"/>
            </a:endParaRPr>
          </a:p>
        </p:txBody>
      </p:sp>
    </p:spTree>
    <p:extLst>
      <p:ext uri="{BB962C8B-B14F-4D97-AF65-F5344CB8AC3E}">
        <p14:creationId xmlns="" xmlns:p14="http://schemas.microsoft.com/office/powerpoint/2010/main" val="27545545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1772816"/>
            <a:ext cx="8430782" cy="2862322"/>
          </a:xfrm>
          <a:prstGeom prst="rect">
            <a:avLst/>
          </a:prstGeom>
          <a:solidFill>
            <a:schemeClr val="bg2">
              <a:lumMod val="40000"/>
              <a:lumOff val="60000"/>
            </a:schemeClr>
          </a:solidFill>
        </p:spPr>
        <p:txBody>
          <a:bodyPr wrap="square" rtlCol="0">
            <a:spAutoFit/>
          </a:bodyPr>
          <a:lstStyle/>
          <a:p>
            <a:pPr algn="just"/>
            <a:r>
              <a:rPr lang="ru-RU" sz="2000" dirty="0" smtClean="0">
                <a:solidFill>
                  <a:srgbClr val="0D0575"/>
                </a:solidFill>
              </a:rPr>
              <a:t>«…но быть развитым духовно и развиваться в этом направлении обязан каждый. В этом очень помогает литература, ведь она делает нас людьми, она воспитывает в нас принципы, учит морали, учит доброте, что делать хорошо, а что плохо».</a:t>
            </a:r>
          </a:p>
          <a:p>
            <a:pPr algn="just"/>
            <a:r>
              <a:rPr lang="ru-RU" sz="2000" dirty="0" smtClean="0">
                <a:solidFill>
                  <a:srgbClr val="0D0575"/>
                </a:solidFill>
              </a:rPr>
              <a:t>Заметили, что делают штампы? Вроде бы и правильные мысли, но высказанные таким образом, облачённые в изношенное платье, становятся фальшивыми и смешными. </a:t>
            </a:r>
          </a:p>
          <a:p>
            <a:pPr algn="just"/>
            <a:r>
              <a:rPr lang="ru-RU" sz="2000" dirty="0" smtClean="0">
                <a:solidFill>
                  <a:srgbClr val="0D0575"/>
                </a:solidFill>
              </a:rPr>
              <a:t> </a:t>
            </a:r>
          </a:p>
          <a:p>
            <a:endParaRPr lang="ru-RU" sz="2000" dirty="0" smtClean="0">
              <a:solidFill>
                <a:srgbClr val="0D0575"/>
              </a:solidFill>
            </a:endParaRPr>
          </a:p>
        </p:txBody>
      </p:sp>
      <p:sp>
        <p:nvSpPr>
          <p:cNvPr id="11" name="TextBox 10"/>
          <p:cNvSpPr txBox="1"/>
          <p:nvPr/>
        </p:nvSpPr>
        <p:spPr>
          <a:xfrm>
            <a:off x="179512" y="1268760"/>
            <a:ext cx="8712969" cy="369332"/>
          </a:xfrm>
          <a:prstGeom prst="rect">
            <a:avLst/>
          </a:prstGeom>
          <a:solidFill>
            <a:schemeClr val="bg2">
              <a:lumMod val="75000"/>
            </a:schemeClr>
          </a:solidFill>
        </p:spPr>
        <p:txBody>
          <a:bodyPr wrap="square" rtlCol="0">
            <a:spAutoFit/>
          </a:bodyPr>
          <a:lstStyle/>
          <a:p>
            <a:pPr algn="ctr" fontAlgn="base">
              <a:spcBef>
                <a:spcPct val="0"/>
              </a:spcBef>
              <a:spcAft>
                <a:spcPct val="0"/>
              </a:spcAft>
            </a:pPr>
            <a:endParaRPr lang="ru-RU" dirty="0">
              <a:solidFill>
                <a:srgbClr val="002060"/>
              </a:solidFill>
              <a:latin typeface="Arial" charset="0"/>
            </a:endParaRPr>
          </a:p>
        </p:txBody>
      </p:sp>
      <p:sp>
        <p:nvSpPr>
          <p:cNvPr id="7" name="TextBox 6"/>
          <p:cNvSpPr txBox="1"/>
          <p:nvPr/>
        </p:nvSpPr>
        <p:spPr>
          <a:xfrm>
            <a:off x="242728" y="188640"/>
            <a:ext cx="8721760" cy="830997"/>
          </a:xfrm>
          <a:prstGeom prst="rect">
            <a:avLst/>
          </a:prstGeom>
          <a:solidFill>
            <a:srgbClr val="CCECFF"/>
          </a:solidFill>
          <a:ln>
            <a:solidFill>
              <a:srgbClr val="00FFFF"/>
            </a:solidFill>
          </a:ln>
        </p:spPr>
        <p:txBody>
          <a:bodyPr wrap="square" rtlCol="0">
            <a:spAutoFit/>
          </a:bodyPr>
          <a:lstStyle/>
          <a:p>
            <a:pPr algn="ctr" fontAlgn="base">
              <a:spcBef>
                <a:spcPct val="0"/>
              </a:spcBef>
              <a:spcAft>
                <a:spcPct val="0"/>
              </a:spcAft>
            </a:pPr>
            <a:r>
              <a:rPr lang="ru-RU" sz="2400" b="1" dirty="0" smtClean="0">
                <a:solidFill>
                  <a:srgbClr val="0D0575"/>
                </a:solidFill>
              </a:rPr>
              <a:t>Типичные речевые ошибки </a:t>
            </a:r>
            <a:endParaRPr lang="ru-RU" sz="2400" dirty="0" smtClean="0">
              <a:solidFill>
                <a:srgbClr val="0D0575"/>
              </a:solidFill>
            </a:endParaRPr>
          </a:p>
          <a:p>
            <a:pPr algn="ctr" fontAlgn="base">
              <a:spcBef>
                <a:spcPct val="0"/>
              </a:spcBef>
              <a:spcAft>
                <a:spcPct val="0"/>
              </a:spcAft>
            </a:pPr>
            <a:endParaRPr lang="ru-RU" sz="2400" dirty="0" smtClean="0">
              <a:solidFill>
                <a:srgbClr val="0D0575"/>
              </a:solidFill>
              <a:latin typeface="Arial" charset="0"/>
            </a:endParaRPr>
          </a:p>
        </p:txBody>
      </p:sp>
      <p:sp>
        <p:nvSpPr>
          <p:cNvPr id="8" name="Прямоугольник 7"/>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9" name="Прямоугольник 8"/>
          <p:cNvSpPr/>
          <p:nvPr/>
        </p:nvSpPr>
        <p:spPr>
          <a:xfrm>
            <a:off x="5741916"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pic>
        <p:nvPicPr>
          <p:cNvPr id="10" name="Рисунок 9"/>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580504" y="5926944"/>
            <a:ext cx="1906561" cy="847324"/>
          </a:xfrm>
          <a:prstGeom prst="rect">
            <a:avLst/>
          </a:prstGeom>
        </p:spPr>
      </p:pic>
      <p:sp>
        <p:nvSpPr>
          <p:cNvPr id="12" name="TextBox 11"/>
          <p:cNvSpPr txBox="1"/>
          <p:nvPr/>
        </p:nvSpPr>
        <p:spPr>
          <a:xfrm>
            <a:off x="179512" y="5301208"/>
            <a:ext cx="8712969" cy="369332"/>
          </a:xfrm>
          <a:prstGeom prst="rect">
            <a:avLst/>
          </a:prstGeom>
          <a:solidFill>
            <a:schemeClr val="bg2">
              <a:lumMod val="75000"/>
            </a:schemeClr>
          </a:solidFill>
        </p:spPr>
        <p:txBody>
          <a:bodyPr wrap="square" rtlCol="0">
            <a:spAutoFit/>
          </a:bodyPr>
          <a:lstStyle/>
          <a:p>
            <a:pPr algn="ctr" fontAlgn="base">
              <a:spcBef>
                <a:spcPct val="0"/>
              </a:spcBef>
              <a:spcAft>
                <a:spcPct val="0"/>
              </a:spcAft>
            </a:pPr>
            <a:endParaRPr lang="ru-RU" dirty="0">
              <a:solidFill>
                <a:srgbClr val="002060"/>
              </a:solidFill>
              <a:latin typeface="Arial" charset="0"/>
            </a:endParaRPr>
          </a:p>
        </p:txBody>
      </p:sp>
    </p:spTree>
    <p:extLst>
      <p:ext uri="{BB962C8B-B14F-4D97-AF65-F5344CB8AC3E}">
        <p14:creationId xmlns="" xmlns:p14="http://schemas.microsoft.com/office/powerpoint/2010/main" val="27545545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1772816"/>
            <a:ext cx="8430782" cy="1631216"/>
          </a:xfrm>
          <a:prstGeom prst="rect">
            <a:avLst/>
          </a:prstGeom>
          <a:solidFill>
            <a:schemeClr val="bg2">
              <a:lumMod val="40000"/>
              <a:lumOff val="60000"/>
            </a:schemeClr>
          </a:solidFill>
        </p:spPr>
        <p:txBody>
          <a:bodyPr wrap="square" rtlCol="0">
            <a:spAutoFit/>
          </a:bodyPr>
          <a:lstStyle/>
          <a:p>
            <a:pPr algn="just"/>
            <a:r>
              <a:rPr lang="ru-RU" sz="2000" dirty="0" smtClean="0">
                <a:solidFill>
                  <a:srgbClr val="0D0575"/>
                </a:solidFill>
              </a:rPr>
              <a:t>«Русская литература полна замечательными творениями великих писателей и поэтов, в произведениях которых скрывается вся широкая палитра чувств русской души. Ярким примером глубокого сострадания к окружающим является Лука из пьесы М. Горького «На дне», смысл которой актуален и в наше время».</a:t>
            </a:r>
          </a:p>
        </p:txBody>
      </p:sp>
      <p:sp>
        <p:nvSpPr>
          <p:cNvPr id="11" name="TextBox 10"/>
          <p:cNvSpPr txBox="1"/>
          <p:nvPr/>
        </p:nvSpPr>
        <p:spPr>
          <a:xfrm>
            <a:off x="179512" y="1268760"/>
            <a:ext cx="8712969" cy="369332"/>
          </a:xfrm>
          <a:prstGeom prst="rect">
            <a:avLst/>
          </a:prstGeom>
          <a:solidFill>
            <a:schemeClr val="bg2">
              <a:lumMod val="75000"/>
            </a:schemeClr>
          </a:solidFill>
        </p:spPr>
        <p:txBody>
          <a:bodyPr wrap="square" rtlCol="0">
            <a:spAutoFit/>
          </a:bodyPr>
          <a:lstStyle/>
          <a:p>
            <a:pPr algn="ctr" fontAlgn="base">
              <a:spcBef>
                <a:spcPct val="0"/>
              </a:spcBef>
              <a:spcAft>
                <a:spcPct val="0"/>
              </a:spcAft>
            </a:pPr>
            <a:endParaRPr lang="ru-RU" dirty="0">
              <a:solidFill>
                <a:srgbClr val="002060"/>
              </a:solidFill>
              <a:latin typeface="Arial" charset="0"/>
            </a:endParaRPr>
          </a:p>
        </p:txBody>
      </p:sp>
      <p:sp>
        <p:nvSpPr>
          <p:cNvPr id="7" name="TextBox 6"/>
          <p:cNvSpPr txBox="1"/>
          <p:nvPr/>
        </p:nvSpPr>
        <p:spPr>
          <a:xfrm>
            <a:off x="242728" y="188640"/>
            <a:ext cx="8721760" cy="830997"/>
          </a:xfrm>
          <a:prstGeom prst="rect">
            <a:avLst/>
          </a:prstGeom>
          <a:solidFill>
            <a:srgbClr val="CCECFF"/>
          </a:solidFill>
          <a:ln>
            <a:solidFill>
              <a:srgbClr val="00FFFF"/>
            </a:solidFill>
          </a:ln>
        </p:spPr>
        <p:txBody>
          <a:bodyPr wrap="square" rtlCol="0">
            <a:spAutoFit/>
          </a:bodyPr>
          <a:lstStyle/>
          <a:p>
            <a:pPr algn="ctr" fontAlgn="base">
              <a:spcBef>
                <a:spcPct val="0"/>
              </a:spcBef>
              <a:spcAft>
                <a:spcPct val="0"/>
              </a:spcAft>
            </a:pPr>
            <a:r>
              <a:rPr lang="ru-RU" sz="2400" b="1" dirty="0" smtClean="0">
                <a:solidFill>
                  <a:srgbClr val="0D0575"/>
                </a:solidFill>
              </a:rPr>
              <a:t>Типичные речевые ошибки </a:t>
            </a:r>
            <a:endParaRPr lang="ru-RU" sz="2400" dirty="0" smtClean="0">
              <a:solidFill>
                <a:srgbClr val="0D0575"/>
              </a:solidFill>
            </a:endParaRPr>
          </a:p>
          <a:p>
            <a:pPr algn="ctr" fontAlgn="base">
              <a:spcBef>
                <a:spcPct val="0"/>
              </a:spcBef>
              <a:spcAft>
                <a:spcPct val="0"/>
              </a:spcAft>
            </a:pPr>
            <a:endParaRPr lang="ru-RU" sz="2400" dirty="0" smtClean="0">
              <a:solidFill>
                <a:srgbClr val="0D0575"/>
              </a:solidFill>
              <a:latin typeface="Arial" charset="0"/>
            </a:endParaRPr>
          </a:p>
        </p:txBody>
      </p:sp>
      <p:sp>
        <p:nvSpPr>
          <p:cNvPr id="8" name="Прямоугольник 7"/>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9" name="Прямоугольник 8"/>
          <p:cNvSpPr/>
          <p:nvPr/>
        </p:nvSpPr>
        <p:spPr>
          <a:xfrm>
            <a:off x="5741916"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pic>
        <p:nvPicPr>
          <p:cNvPr id="10" name="Рисунок 9"/>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580504" y="5926944"/>
            <a:ext cx="1906561" cy="847324"/>
          </a:xfrm>
          <a:prstGeom prst="rect">
            <a:avLst/>
          </a:prstGeom>
        </p:spPr>
      </p:pic>
      <p:sp>
        <p:nvSpPr>
          <p:cNvPr id="12" name="TextBox 11"/>
          <p:cNvSpPr txBox="1"/>
          <p:nvPr/>
        </p:nvSpPr>
        <p:spPr>
          <a:xfrm>
            <a:off x="179512" y="5301208"/>
            <a:ext cx="8712969" cy="369332"/>
          </a:xfrm>
          <a:prstGeom prst="rect">
            <a:avLst/>
          </a:prstGeom>
          <a:solidFill>
            <a:schemeClr val="bg2">
              <a:lumMod val="75000"/>
            </a:schemeClr>
          </a:solidFill>
        </p:spPr>
        <p:txBody>
          <a:bodyPr wrap="square" rtlCol="0">
            <a:spAutoFit/>
          </a:bodyPr>
          <a:lstStyle/>
          <a:p>
            <a:pPr algn="ctr" fontAlgn="base">
              <a:spcBef>
                <a:spcPct val="0"/>
              </a:spcBef>
              <a:spcAft>
                <a:spcPct val="0"/>
              </a:spcAft>
            </a:pPr>
            <a:endParaRPr lang="ru-RU" dirty="0">
              <a:solidFill>
                <a:srgbClr val="002060"/>
              </a:solidFill>
              <a:latin typeface="Arial" charset="0"/>
            </a:endParaRPr>
          </a:p>
        </p:txBody>
      </p:sp>
    </p:spTree>
    <p:extLst>
      <p:ext uri="{BB962C8B-B14F-4D97-AF65-F5344CB8AC3E}">
        <p14:creationId xmlns="" xmlns:p14="http://schemas.microsoft.com/office/powerpoint/2010/main" val="27545545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51520" y="404664"/>
            <a:ext cx="6624736" cy="3312368"/>
          </a:xfrm>
        </p:spPr>
        <p:txBody>
          <a:bodyPr>
            <a:normAutofit/>
          </a:bodyPr>
          <a:lstStyle/>
          <a:p>
            <a:r>
              <a:rPr lang="ru-RU" sz="2400" dirty="0" smtClean="0">
                <a:solidFill>
                  <a:srgbClr val="C00000"/>
                </a:solidFill>
                <a:latin typeface="Times New Roman" pitchFamily="18" charset="0"/>
                <a:cs typeface="Times New Roman" pitchFamily="18" charset="0"/>
              </a:rPr>
              <a:t>Готовимся к сочинению</a:t>
            </a:r>
          </a:p>
          <a:p>
            <a:endParaRPr lang="ru-RU" sz="2400" dirty="0" smtClean="0">
              <a:solidFill>
                <a:schemeClr val="bg2">
                  <a:lumMod val="50000"/>
                </a:schemeClr>
              </a:solidFill>
              <a:latin typeface="Times New Roman" pitchFamily="18" charset="0"/>
              <a:cs typeface="Times New Roman" pitchFamily="18" charset="0"/>
            </a:endParaRPr>
          </a:p>
          <a:p>
            <a:r>
              <a:rPr lang="ru-RU" sz="2400" dirty="0" smtClean="0">
                <a:solidFill>
                  <a:srgbClr val="0D0575"/>
                </a:solidFill>
                <a:latin typeface="Times New Roman" pitchFamily="18" charset="0"/>
                <a:cs typeface="Times New Roman" pitchFamily="18" charset="0"/>
              </a:rPr>
              <a:t>Тетради-практикумы </a:t>
            </a:r>
          </a:p>
          <a:p>
            <a:r>
              <a:rPr lang="ru-RU" sz="2400" dirty="0" smtClean="0">
                <a:solidFill>
                  <a:srgbClr val="0D0575"/>
                </a:solidFill>
                <a:latin typeface="Times New Roman" pitchFamily="18" charset="0"/>
                <a:cs typeface="Times New Roman" pitchFamily="18" charset="0"/>
              </a:rPr>
              <a:t>для развития письменной речи</a:t>
            </a:r>
          </a:p>
          <a:p>
            <a:r>
              <a:rPr lang="ru-RU" sz="2400" dirty="0" smtClean="0">
                <a:solidFill>
                  <a:srgbClr val="0D0575"/>
                </a:solidFill>
                <a:latin typeface="Times New Roman" pitchFamily="18" charset="0"/>
                <a:cs typeface="Times New Roman" pitchFamily="18" charset="0"/>
              </a:rPr>
              <a:t>5-9 классы</a:t>
            </a:r>
            <a:endParaRPr lang="ru-RU" sz="2400" dirty="0">
              <a:solidFill>
                <a:srgbClr val="0D0575"/>
              </a:solidFill>
              <a:latin typeface="Times New Roman" pitchFamily="18" charset="0"/>
              <a:cs typeface="Times New Roman" pitchFamily="18" charset="0"/>
            </a:endParaRPr>
          </a:p>
        </p:txBody>
      </p:sp>
      <p:pic>
        <p:nvPicPr>
          <p:cNvPr id="7" name="Рисунок 6" descr="5 класс.png"/>
          <p:cNvPicPr>
            <a:picLocks noChangeAspect="1"/>
          </p:cNvPicPr>
          <p:nvPr/>
        </p:nvPicPr>
        <p:blipFill>
          <a:blip r:embed="rId2" cstate="print"/>
          <a:stretch>
            <a:fillRect/>
          </a:stretch>
        </p:blipFill>
        <p:spPr>
          <a:xfrm rot="20716524">
            <a:off x="390465" y="3058190"/>
            <a:ext cx="1935067" cy="2476550"/>
          </a:xfrm>
          <a:prstGeom prst="rect">
            <a:avLst/>
          </a:prstGeom>
          <a:effectLst>
            <a:outerShdw blurRad="50800" dist="38100" dir="2700000" algn="tl" rotWithShape="0">
              <a:prstClr val="black">
                <a:alpha val="40000"/>
              </a:prstClr>
            </a:outerShdw>
          </a:effectLst>
        </p:spPr>
      </p:pic>
      <p:pic>
        <p:nvPicPr>
          <p:cNvPr id="11" name="Рисунок 10" descr="9 класс.png"/>
          <p:cNvPicPr>
            <a:picLocks noChangeAspect="1"/>
          </p:cNvPicPr>
          <p:nvPr/>
        </p:nvPicPr>
        <p:blipFill>
          <a:blip r:embed="rId3" cstate="print"/>
          <a:stretch>
            <a:fillRect/>
          </a:stretch>
        </p:blipFill>
        <p:spPr>
          <a:xfrm rot="527147">
            <a:off x="6898265" y="236725"/>
            <a:ext cx="1749833" cy="2308372"/>
          </a:xfrm>
          <a:prstGeom prst="rect">
            <a:avLst/>
          </a:prstGeom>
          <a:effectLst>
            <a:outerShdw blurRad="50800" dist="38100" dir="2700000" algn="tl" rotWithShape="0">
              <a:prstClr val="black">
                <a:alpha val="40000"/>
              </a:prstClr>
            </a:outerShdw>
          </a:effectLst>
        </p:spPr>
      </p:pic>
      <p:pic>
        <p:nvPicPr>
          <p:cNvPr id="10" name="Рисунок 9" descr="8 класс.png"/>
          <p:cNvPicPr>
            <a:picLocks noChangeAspect="1"/>
          </p:cNvPicPr>
          <p:nvPr/>
        </p:nvPicPr>
        <p:blipFill>
          <a:blip r:embed="rId4" cstate="print"/>
          <a:stretch>
            <a:fillRect/>
          </a:stretch>
        </p:blipFill>
        <p:spPr>
          <a:xfrm rot="1220213">
            <a:off x="6669236" y="2596851"/>
            <a:ext cx="1868019" cy="2458795"/>
          </a:xfrm>
          <a:prstGeom prst="rect">
            <a:avLst/>
          </a:prstGeom>
          <a:effectLst>
            <a:outerShdw blurRad="50800" dist="38100" dir="2700000" algn="tl" rotWithShape="0">
              <a:prstClr val="black">
                <a:alpha val="40000"/>
              </a:prstClr>
            </a:outerShdw>
          </a:effectLst>
        </p:spPr>
      </p:pic>
      <p:pic>
        <p:nvPicPr>
          <p:cNvPr id="9" name="Рисунок 8" descr="7 класс.png"/>
          <p:cNvPicPr>
            <a:picLocks noChangeAspect="1"/>
          </p:cNvPicPr>
          <p:nvPr/>
        </p:nvPicPr>
        <p:blipFill>
          <a:blip r:embed="rId5" cstate="print"/>
          <a:stretch>
            <a:fillRect/>
          </a:stretch>
        </p:blipFill>
        <p:spPr>
          <a:xfrm>
            <a:off x="4716016" y="2924944"/>
            <a:ext cx="2049658" cy="2646169"/>
          </a:xfrm>
          <a:prstGeom prst="rect">
            <a:avLst/>
          </a:prstGeom>
          <a:effectLst>
            <a:outerShdw blurRad="50800" dist="38100" dir="2700000" algn="tl" rotWithShape="0">
              <a:prstClr val="black">
                <a:alpha val="40000"/>
              </a:prstClr>
            </a:outerShdw>
          </a:effectLst>
        </p:spPr>
      </p:pic>
      <p:pic>
        <p:nvPicPr>
          <p:cNvPr id="8" name="Рисунок 7" descr="6 класс.png"/>
          <p:cNvPicPr>
            <a:picLocks noChangeAspect="1"/>
          </p:cNvPicPr>
          <p:nvPr/>
        </p:nvPicPr>
        <p:blipFill>
          <a:blip r:embed="rId6" cstate="print"/>
          <a:stretch>
            <a:fillRect/>
          </a:stretch>
        </p:blipFill>
        <p:spPr>
          <a:xfrm rot="21252528">
            <a:off x="2545022" y="2952677"/>
            <a:ext cx="2115958" cy="2748422"/>
          </a:xfrm>
          <a:prstGeom prst="rect">
            <a:avLst/>
          </a:prstGeom>
          <a:effectLst>
            <a:outerShdw blurRad="50800" dist="38100" dir="2700000" algn="tl" rotWithShape="0">
              <a:prstClr val="black">
                <a:alpha val="40000"/>
              </a:prstClr>
            </a:outerShdw>
          </a:effectLst>
        </p:spPr>
      </p:pic>
      <p:sp>
        <p:nvSpPr>
          <p:cNvPr id="12" name="Прямоугольник 11"/>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13" name="Прямоугольник 12"/>
          <p:cNvSpPr/>
          <p:nvPr/>
        </p:nvSpPr>
        <p:spPr>
          <a:xfrm>
            <a:off x="5741916"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pic>
        <p:nvPicPr>
          <p:cNvPr id="14" name="Рисунок 13"/>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3580504" y="5926944"/>
            <a:ext cx="1906561" cy="847324"/>
          </a:xfrm>
          <a:prstGeom prst="rect">
            <a:avLst/>
          </a:prstGeo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188640"/>
            <a:ext cx="8430782" cy="5355312"/>
          </a:xfrm>
          <a:prstGeom prst="rect">
            <a:avLst/>
          </a:prstGeom>
          <a:solidFill>
            <a:schemeClr val="bg2">
              <a:lumMod val="40000"/>
              <a:lumOff val="60000"/>
            </a:schemeClr>
          </a:solidFill>
        </p:spPr>
        <p:txBody>
          <a:bodyPr wrap="square" rtlCol="0">
            <a:spAutoFit/>
          </a:bodyPr>
          <a:lstStyle/>
          <a:p>
            <a:r>
              <a:rPr lang="ru-RU" dirty="0" smtClean="0">
                <a:solidFill>
                  <a:srgbClr val="0D0575"/>
                </a:solidFill>
                <a:latin typeface="Times New Roman" pitchFamily="18" charset="0"/>
                <a:cs typeface="Times New Roman" pitchFamily="18" charset="0"/>
              </a:rPr>
              <a:t>Тетради-практикумы направлены на развитие речи и систематическую подготовку к написанию сочинения по русскому языку и литературе, а также иных видов письменных работ. </a:t>
            </a:r>
          </a:p>
          <a:p>
            <a:endParaRPr lang="ru-RU" dirty="0" smtClean="0">
              <a:solidFill>
                <a:srgbClr val="0D0575"/>
              </a:solidFill>
              <a:latin typeface="Times New Roman" pitchFamily="18" charset="0"/>
              <a:cs typeface="Times New Roman" pitchFamily="18" charset="0"/>
            </a:endParaRPr>
          </a:p>
          <a:p>
            <a:r>
              <a:rPr lang="ru-RU" b="1" dirty="0" smtClean="0">
                <a:solidFill>
                  <a:srgbClr val="0D0575"/>
                </a:solidFill>
                <a:latin typeface="Times New Roman" pitchFamily="18" charset="0"/>
                <a:cs typeface="Times New Roman" pitchFamily="18" charset="0"/>
              </a:rPr>
              <a:t>Эффективные упражнения разного вида сложности помогут научиться:</a:t>
            </a:r>
          </a:p>
          <a:p>
            <a:pPr lvl="0">
              <a:buFont typeface="Wingdings" pitchFamily="2" charset="2"/>
              <a:buChar char="§"/>
            </a:pPr>
            <a:r>
              <a:rPr lang="ru-RU" dirty="0" smtClean="0">
                <a:solidFill>
                  <a:srgbClr val="0D0575"/>
                </a:solidFill>
                <a:latin typeface="Times New Roman" pitchFamily="18" charset="0"/>
                <a:cs typeface="Times New Roman" pitchFamily="18" charset="0"/>
              </a:rPr>
              <a:t> понимать прочитанный текст </a:t>
            </a:r>
          </a:p>
          <a:p>
            <a:pPr lvl="0">
              <a:buFont typeface="Wingdings" pitchFamily="2" charset="2"/>
              <a:buChar char="§"/>
            </a:pPr>
            <a:r>
              <a:rPr lang="ru-RU" dirty="0" smtClean="0">
                <a:solidFill>
                  <a:srgbClr val="0D0575"/>
                </a:solidFill>
                <a:latin typeface="Times New Roman" pitchFamily="18" charset="0"/>
                <a:cs typeface="Times New Roman" pitchFamily="18" charset="0"/>
              </a:rPr>
              <a:t> связывать слова в предложения, предложения – в текст</a:t>
            </a:r>
          </a:p>
          <a:p>
            <a:pPr lvl="0">
              <a:buFont typeface="Wingdings" pitchFamily="2" charset="2"/>
              <a:buChar char="§"/>
            </a:pPr>
            <a:r>
              <a:rPr lang="ru-RU" dirty="0" smtClean="0">
                <a:solidFill>
                  <a:srgbClr val="0D0575"/>
                </a:solidFill>
                <a:latin typeface="Times New Roman" pitchFamily="18" charset="0"/>
                <a:cs typeface="Times New Roman" pitchFamily="18" charset="0"/>
              </a:rPr>
              <a:t> писать сочинения – описания, повествования, рассуждения</a:t>
            </a:r>
          </a:p>
          <a:p>
            <a:pPr lvl="0">
              <a:buFont typeface="Wingdings" pitchFamily="2" charset="2"/>
              <a:buChar char="§"/>
            </a:pPr>
            <a:r>
              <a:rPr lang="ru-RU" dirty="0" smtClean="0">
                <a:solidFill>
                  <a:srgbClr val="0D0575"/>
                </a:solidFill>
                <a:latin typeface="Times New Roman" pitchFamily="18" charset="0"/>
                <a:cs typeface="Times New Roman" pitchFamily="18" charset="0"/>
              </a:rPr>
              <a:t> разобраться с типичными логическими, речевыми и стилистическими ошибками</a:t>
            </a:r>
          </a:p>
          <a:p>
            <a:pPr lvl="0">
              <a:buFont typeface="Wingdings" pitchFamily="2" charset="2"/>
              <a:buChar char="§"/>
            </a:pPr>
            <a:r>
              <a:rPr lang="ru-RU" dirty="0" smtClean="0">
                <a:solidFill>
                  <a:srgbClr val="0D0575"/>
                </a:solidFill>
                <a:latin typeface="Times New Roman" pitchFamily="18" charset="0"/>
                <a:cs typeface="Times New Roman" pitchFamily="18" charset="0"/>
              </a:rPr>
              <a:t> редактировать написанное</a:t>
            </a:r>
          </a:p>
          <a:p>
            <a:pPr lvl="0">
              <a:buFont typeface="Wingdings" pitchFamily="2" charset="2"/>
              <a:buChar char="§"/>
            </a:pPr>
            <a:r>
              <a:rPr lang="ru-RU" dirty="0" smtClean="0">
                <a:solidFill>
                  <a:srgbClr val="0D0575"/>
                </a:solidFill>
                <a:latin typeface="Times New Roman" pitchFamily="18" charset="0"/>
                <a:cs typeface="Times New Roman" pitchFamily="18" charset="0"/>
              </a:rPr>
              <a:t> писать проектные и исследовательские работы по всем предметам гуманитарного цикла: истории, обществознанию, мировой художественной культуре, географии, биологии</a:t>
            </a:r>
          </a:p>
          <a:p>
            <a:r>
              <a:rPr lang="ru-RU" dirty="0" smtClean="0">
                <a:solidFill>
                  <a:srgbClr val="0D0575"/>
                </a:solidFill>
                <a:latin typeface="Times New Roman" pitchFamily="18" charset="0"/>
                <a:cs typeface="Times New Roman" pitchFamily="18" charset="0"/>
              </a:rPr>
              <a:t> </a:t>
            </a:r>
          </a:p>
          <a:p>
            <a:r>
              <a:rPr lang="ru-RU" dirty="0" smtClean="0">
                <a:solidFill>
                  <a:srgbClr val="0D0575"/>
                </a:solidFill>
                <a:latin typeface="Times New Roman" pitchFamily="18" charset="0"/>
                <a:cs typeface="Times New Roman" pitchFamily="18" charset="0"/>
              </a:rPr>
              <a:t>Систематически работая с тетрадями-практикумами, школьники подойдут к итоговым экзаменам с необходимыми навыками и умениями и успешно напишут сочинение.</a:t>
            </a:r>
          </a:p>
          <a:p>
            <a:r>
              <a:rPr lang="ru-RU" dirty="0" smtClean="0">
                <a:solidFill>
                  <a:srgbClr val="0D0575"/>
                </a:solidFill>
                <a:latin typeface="Times New Roman" pitchFamily="18" charset="0"/>
                <a:cs typeface="Times New Roman" pitchFamily="18" charset="0"/>
              </a:rPr>
              <a:t>Методические рекомендации для учителя будут размещены на сайте издательства «Просвещение</a:t>
            </a:r>
            <a:endParaRPr lang="ru-RU" dirty="0" smtClean="0">
              <a:solidFill>
                <a:srgbClr val="0D0575"/>
              </a:solidFill>
            </a:endParaRPr>
          </a:p>
        </p:txBody>
      </p:sp>
      <p:sp>
        <p:nvSpPr>
          <p:cNvPr id="8" name="Прямоугольник 7"/>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9" name="Прямоугольник 8"/>
          <p:cNvSpPr/>
          <p:nvPr/>
        </p:nvSpPr>
        <p:spPr>
          <a:xfrm>
            <a:off x="5741916"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pic>
        <p:nvPicPr>
          <p:cNvPr id="10" name="Рисунок 9"/>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580504" y="5926944"/>
            <a:ext cx="1906561" cy="847324"/>
          </a:xfrm>
          <a:prstGeom prst="rect">
            <a:avLst/>
          </a:prstGeom>
        </p:spPr>
      </p:pic>
    </p:spTree>
    <p:extLst>
      <p:ext uri="{BB962C8B-B14F-4D97-AF65-F5344CB8AC3E}">
        <p14:creationId xmlns="" xmlns:p14="http://schemas.microsoft.com/office/powerpoint/2010/main" val="27545545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395536" y="908720"/>
            <a:ext cx="8424936" cy="923330"/>
          </a:xfrm>
          <a:prstGeom prst="rect">
            <a:avLst/>
          </a:prstGeom>
          <a:solidFill>
            <a:srgbClr val="CCECFF"/>
          </a:solidFill>
          <a:ln>
            <a:solidFill>
              <a:srgbClr val="00FFFF"/>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dirty="0" smtClean="0">
                <a:solidFill>
                  <a:srgbClr val="0D0575"/>
                </a:solidFill>
                <a:latin typeface="Times New Roman" pitchFamily="18" charset="0"/>
                <a:cs typeface="Times New Roman" pitchFamily="18" charset="0"/>
              </a:rPr>
              <a:t>Исправьте текст: сделайте его более связным, устраните повторы и однообразие синтаксических конструкций. Добавьте необходимые слова, в том числе частицы, союзы, местоимения. </a:t>
            </a:r>
            <a:endParaRPr lang="ru-RU" dirty="0">
              <a:solidFill>
                <a:srgbClr val="0D0575"/>
              </a:solidFill>
              <a:latin typeface="Times New Roman" pitchFamily="18" charset="0"/>
              <a:cs typeface="Times New Roman" pitchFamily="18" charset="0"/>
            </a:endParaRPr>
          </a:p>
        </p:txBody>
      </p:sp>
      <p:sp>
        <p:nvSpPr>
          <p:cNvPr id="20" name="TextBox 19"/>
          <p:cNvSpPr txBox="1"/>
          <p:nvPr/>
        </p:nvSpPr>
        <p:spPr>
          <a:xfrm>
            <a:off x="323528" y="260648"/>
            <a:ext cx="1584176" cy="523220"/>
          </a:xfrm>
          <a:prstGeom prst="rect">
            <a:avLst/>
          </a:prstGeom>
          <a:noFill/>
        </p:spPr>
        <p:txBody>
          <a:bodyPr wrap="square" rtlCol="0">
            <a:spAutoFit/>
          </a:bodyPr>
          <a:lstStyle/>
          <a:p>
            <a:r>
              <a:rPr lang="ru-RU" sz="2800" b="1" dirty="0" smtClean="0">
                <a:solidFill>
                  <a:srgbClr val="C00000"/>
                </a:solidFill>
                <a:latin typeface="Times New Roman" pitchFamily="18" charset="0"/>
                <a:cs typeface="Times New Roman" pitchFamily="18" charset="0"/>
              </a:rPr>
              <a:t>8 класс</a:t>
            </a:r>
            <a:endParaRPr lang="ru-RU" sz="2800" b="1" dirty="0">
              <a:solidFill>
                <a:srgbClr val="C00000"/>
              </a:solidFill>
              <a:latin typeface="Times New Roman" pitchFamily="18" charset="0"/>
              <a:cs typeface="Times New Roman" pitchFamily="18" charset="0"/>
            </a:endParaRPr>
          </a:p>
        </p:txBody>
      </p:sp>
      <p:sp>
        <p:nvSpPr>
          <p:cNvPr id="12289" name="Rectangle 1"/>
          <p:cNvSpPr>
            <a:spLocks noChangeArrowheads="1"/>
          </p:cNvSpPr>
          <p:nvPr/>
        </p:nvSpPr>
        <p:spPr bwMode="auto">
          <a:xfrm>
            <a:off x="395536" y="1916832"/>
            <a:ext cx="8568952" cy="1477328"/>
          </a:xfrm>
          <a:prstGeom prst="rect">
            <a:avLst/>
          </a:prstGeom>
          <a:solidFill>
            <a:schemeClr val="bg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altLang="zh-CN" b="0" i="0" u="none" strike="noStrike" cap="none" normalizeH="0" baseline="0" dirty="0" smtClean="0">
                <a:ln>
                  <a:noFill/>
                </a:ln>
                <a:solidFill>
                  <a:srgbClr val="0D0575"/>
                </a:solidFill>
                <a:effectLst/>
                <a:latin typeface="Times New Roman" pitchFamily="18" charset="0"/>
                <a:ea typeface="SimSun" pitchFamily="2" charset="-122"/>
                <a:cs typeface="Times New Roman" pitchFamily="18" charset="0"/>
              </a:rPr>
              <a:t>       Франсуа Виет родился во Франции в 1540 г. Он был адвокатом по профессии.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altLang="zh-CN" b="0" i="0" u="none" strike="noStrike" cap="none" normalizeH="0" baseline="0" dirty="0" smtClean="0">
                <a:ln>
                  <a:noFill/>
                </a:ln>
                <a:solidFill>
                  <a:srgbClr val="0D0575"/>
                </a:solidFill>
                <a:effectLst/>
                <a:latin typeface="Times New Roman" pitchFamily="18" charset="0"/>
                <a:ea typeface="SimSun" pitchFamily="2" charset="-122"/>
                <a:cs typeface="Times New Roman" pitchFamily="18" charset="0"/>
              </a:rPr>
              <a:t>Он был всесторонне образованным человеком. Он хорошо знал древние языки, астрономию. Его истинным призванием была математика. Он бывал увлечен математической задачей. Он мог работать над ней иногда по трое суток без еды и сна.</a:t>
            </a:r>
            <a:endParaRPr kumimoji="0" lang="ru-RU" altLang="zh-CN" b="0" i="0" u="none" strike="noStrike" cap="none" normalizeH="0" baseline="0" dirty="0" smtClean="0">
              <a:ln>
                <a:noFill/>
              </a:ln>
              <a:solidFill>
                <a:srgbClr val="0D0575"/>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altLang="zh-CN" b="0" i="0" u="none" strike="noStrike" cap="none" normalizeH="0" baseline="0" dirty="0" smtClean="0">
              <a:ln>
                <a:noFill/>
              </a:ln>
              <a:solidFill>
                <a:srgbClr val="0D0575"/>
              </a:solidFill>
              <a:effectLst/>
              <a:latin typeface="Times New Roman" pitchFamily="18" charset="0"/>
              <a:cs typeface="Times New Roman" pitchFamily="18" charset="0"/>
            </a:endParaRPr>
          </a:p>
        </p:txBody>
      </p:sp>
      <p:sp>
        <p:nvSpPr>
          <p:cNvPr id="6" name="TextBox 5"/>
          <p:cNvSpPr txBox="1"/>
          <p:nvPr/>
        </p:nvSpPr>
        <p:spPr>
          <a:xfrm>
            <a:off x="467544" y="3717032"/>
            <a:ext cx="864096" cy="369332"/>
          </a:xfrm>
          <a:prstGeom prst="rect">
            <a:avLst/>
          </a:prstGeom>
          <a:ln>
            <a:solidFill>
              <a:schemeClr val="bg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b="1" dirty="0" smtClean="0">
                <a:solidFill>
                  <a:srgbClr val="0D0575"/>
                </a:solidFill>
                <a:latin typeface="Times New Roman" pitchFamily="18" charset="0"/>
                <a:cs typeface="Times New Roman" pitchFamily="18" charset="0"/>
              </a:rPr>
              <a:t>Ответ </a:t>
            </a:r>
            <a:endParaRPr lang="ru-RU" b="1" dirty="0">
              <a:solidFill>
                <a:srgbClr val="0D0575"/>
              </a:solidFill>
              <a:latin typeface="Times New Roman" pitchFamily="18" charset="0"/>
              <a:cs typeface="Times New Roman" pitchFamily="18" charset="0"/>
            </a:endParaRPr>
          </a:p>
        </p:txBody>
      </p:sp>
      <p:sp>
        <p:nvSpPr>
          <p:cNvPr id="7" name="TextBox 6"/>
          <p:cNvSpPr txBox="1"/>
          <p:nvPr/>
        </p:nvSpPr>
        <p:spPr>
          <a:xfrm>
            <a:off x="395536" y="4149080"/>
            <a:ext cx="8208912" cy="1231106"/>
          </a:xfrm>
          <a:prstGeom prst="rect">
            <a:avLst/>
          </a:prstGeom>
          <a:solidFill>
            <a:schemeClr val="bg2"/>
          </a:solidFill>
        </p:spPr>
        <p:style>
          <a:lnRef idx="0">
            <a:scrgbClr r="0" g="0" b="0"/>
          </a:lnRef>
          <a:fillRef idx="1001">
            <a:schemeClr val="lt1"/>
          </a:fillRef>
          <a:effectRef idx="0">
            <a:scrgbClr r="0" g="0" b="0"/>
          </a:effectRef>
          <a:fontRef idx="major"/>
        </p:style>
        <p:txBody>
          <a:bodyPr wrap="square" rtlCol="0">
            <a:spAutoFit/>
          </a:bodyPr>
          <a:lstStyle/>
          <a:p>
            <a:pPr algn="just"/>
            <a:r>
              <a:rPr lang="ru-RU" sz="2000" dirty="0" smtClean="0">
                <a:solidFill>
                  <a:srgbClr val="0D0575"/>
                </a:solidFill>
                <a:latin typeface="Times New Roman" pitchFamily="18" charset="0"/>
                <a:cs typeface="Times New Roman" pitchFamily="18" charset="0"/>
              </a:rPr>
              <a:t>      </a:t>
            </a:r>
            <a:r>
              <a:rPr lang="ru-RU" dirty="0" smtClean="0">
                <a:solidFill>
                  <a:srgbClr val="0D0575"/>
                </a:solidFill>
                <a:latin typeface="Times New Roman" pitchFamily="18" charset="0"/>
                <a:cs typeface="Times New Roman" pitchFamily="18" charset="0"/>
              </a:rPr>
              <a:t>Франсуа Виет родился во Франции в 1540 г.</a:t>
            </a:r>
            <a:r>
              <a:rPr lang="ru-RU" b="1" dirty="0" smtClean="0">
                <a:solidFill>
                  <a:srgbClr val="0D0575"/>
                </a:solidFill>
                <a:latin typeface="Times New Roman" pitchFamily="18" charset="0"/>
                <a:cs typeface="Times New Roman" pitchFamily="18" charset="0"/>
              </a:rPr>
              <a:t> Адвокат по профессии</a:t>
            </a:r>
            <a:r>
              <a:rPr lang="ru-RU" dirty="0" smtClean="0">
                <a:solidFill>
                  <a:srgbClr val="0D0575"/>
                </a:solidFill>
                <a:latin typeface="Times New Roman" pitchFamily="18" charset="0"/>
                <a:cs typeface="Times New Roman" pitchFamily="18" charset="0"/>
              </a:rPr>
              <a:t>, он был всесторонне образованным человеком, хорошо знал древние языки, астрономию. </a:t>
            </a:r>
            <a:r>
              <a:rPr lang="ru-RU" b="1" dirty="0" smtClean="0">
                <a:solidFill>
                  <a:srgbClr val="0D0575"/>
                </a:solidFill>
                <a:latin typeface="Times New Roman" pitchFamily="18" charset="0"/>
                <a:cs typeface="Times New Roman" pitchFamily="18" charset="0"/>
              </a:rPr>
              <a:t>Но</a:t>
            </a:r>
            <a:r>
              <a:rPr lang="ru-RU" dirty="0" smtClean="0">
                <a:solidFill>
                  <a:srgbClr val="0D0575"/>
                </a:solidFill>
                <a:latin typeface="Times New Roman" pitchFamily="18" charset="0"/>
                <a:cs typeface="Times New Roman" pitchFamily="18" charset="0"/>
              </a:rPr>
              <a:t> его истинным призванием была математика. </a:t>
            </a:r>
            <a:r>
              <a:rPr lang="ru-RU" b="1" dirty="0" smtClean="0">
                <a:solidFill>
                  <a:srgbClr val="0D0575"/>
                </a:solidFill>
                <a:latin typeface="Times New Roman" pitchFamily="18" charset="0"/>
                <a:cs typeface="Times New Roman" pitchFamily="18" charset="0"/>
              </a:rPr>
              <a:t>Увлеченный математической задачей</a:t>
            </a:r>
            <a:r>
              <a:rPr lang="ru-RU" dirty="0" smtClean="0">
                <a:solidFill>
                  <a:srgbClr val="0D0575"/>
                </a:solidFill>
                <a:latin typeface="Times New Roman" pitchFamily="18" charset="0"/>
                <a:cs typeface="Times New Roman" pitchFamily="18" charset="0"/>
              </a:rPr>
              <a:t>, он мог работать над ней иногда по трое суток без еды и сна.</a:t>
            </a:r>
            <a:endParaRPr lang="ru-RU" dirty="0">
              <a:solidFill>
                <a:srgbClr val="0D0575"/>
              </a:solidFill>
              <a:latin typeface="Times New Roman" pitchFamily="18" charset="0"/>
              <a:cs typeface="Times New Roman" pitchFamily="18" charset="0"/>
            </a:endParaRPr>
          </a:p>
        </p:txBody>
      </p:sp>
      <p:sp>
        <p:nvSpPr>
          <p:cNvPr id="8" name="Прямоугольник 7"/>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9" name="Прямоугольник 8"/>
          <p:cNvSpPr/>
          <p:nvPr/>
        </p:nvSpPr>
        <p:spPr>
          <a:xfrm>
            <a:off x="5741916"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pic>
        <p:nvPicPr>
          <p:cNvPr id="10" name="Рисунок 9"/>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580504" y="5926944"/>
            <a:ext cx="1906561" cy="847324"/>
          </a:xfrm>
          <a:prstGeom prst="rect">
            <a:avLst/>
          </a:prstGeom>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3284984"/>
            <a:ext cx="9144000" cy="2657331"/>
          </a:xfrm>
          <a:prstGeom prst="rect">
            <a:avLst/>
          </a:prstGeom>
          <a:solidFill>
            <a:schemeClr val="bg2"/>
          </a:solidFill>
        </p:spPr>
        <p:style>
          <a:lnRef idx="0">
            <a:scrgbClr r="0" g="0" b="0"/>
          </a:lnRef>
          <a:fillRef idx="1001">
            <a:schemeClr val="lt1"/>
          </a:fillRef>
          <a:effectRef idx="0">
            <a:scrgbClr r="0" g="0" b="0"/>
          </a:effectRef>
          <a:fontRef idx="major"/>
        </p:style>
        <p:txBody>
          <a:bodyPr wrap="square" rtlCol="0">
            <a:spAutoFit/>
          </a:bodyPr>
          <a:lstStyle/>
          <a:p>
            <a:pPr algn="just"/>
            <a:r>
              <a:rPr lang="ru-RU" b="1" dirty="0" smtClean="0">
                <a:solidFill>
                  <a:srgbClr val="0D0575"/>
                </a:solidFill>
                <a:latin typeface="Times New Roman" pitchFamily="18" charset="0"/>
                <a:cs typeface="Times New Roman" pitchFamily="18" charset="0"/>
              </a:rPr>
              <a:t>      Казалось бы,</a:t>
            </a:r>
            <a:r>
              <a:rPr lang="ru-RU" dirty="0" smtClean="0">
                <a:solidFill>
                  <a:srgbClr val="0D0575"/>
                </a:solidFill>
                <a:latin typeface="Times New Roman" pitchFamily="18" charset="0"/>
                <a:cs typeface="Times New Roman" pitchFamily="18" charset="0"/>
              </a:rPr>
              <a:t> отличить живое от неживого легко.</a:t>
            </a:r>
            <a:r>
              <a:rPr lang="ru-RU" b="1" dirty="0" smtClean="0">
                <a:solidFill>
                  <a:srgbClr val="0D0575"/>
                </a:solidFill>
                <a:latin typeface="Times New Roman" pitchFamily="18" charset="0"/>
                <a:cs typeface="Times New Roman" pitchFamily="18" charset="0"/>
              </a:rPr>
              <a:t> Например, </a:t>
            </a:r>
            <a:r>
              <a:rPr lang="ru-RU" dirty="0" smtClean="0">
                <a:solidFill>
                  <a:srgbClr val="0D0575"/>
                </a:solidFill>
                <a:latin typeface="Times New Roman" pitchFamily="18" charset="0"/>
                <a:cs typeface="Times New Roman" pitchFamily="18" charset="0"/>
              </a:rPr>
              <a:t>голубь двигается, дышит, клюет зерно, выводит птенцов, которые вырастают во взрослых птиц… </a:t>
            </a:r>
            <a:r>
              <a:rPr lang="ru-RU" b="1" dirty="0" smtClean="0">
                <a:solidFill>
                  <a:srgbClr val="0D0575"/>
                </a:solidFill>
                <a:latin typeface="Times New Roman" pitchFamily="18" charset="0"/>
                <a:cs typeface="Times New Roman" pitchFamily="18" charset="0"/>
              </a:rPr>
              <a:t>Значит,</a:t>
            </a:r>
            <a:r>
              <a:rPr lang="ru-RU" dirty="0" smtClean="0">
                <a:solidFill>
                  <a:srgbClr val="0D0575"/>
                </a:solidFill>
                <a:latin typeface="Times New Roman" pitchFamily="18" charset="0"/>
                <a:cs typeface="Times New Roman" pitchFamily="18" charset="0"/>
              </a:rPr>
              <a:t> голубь живой. Дерево</a:t>
            </a:r>
            <a:r>
              <a:rPr lang="ru-RU" b="1" dirty="0" smtClean="0">
                <a:solidFill>
                  <a:srgbClr val="0D0575"/>
                </a:solidFill>
                <a:latin typeface="Times New Roman" pitchFamily="18" charset="0"/>
                <a:cs typeface="Times New Roman" pitchFamily="18" charset="0"/>
              </a:rPr>
              <a:t>, конечно,</a:t>
            </a:r>
            <a:r>
              <a:rPr lang="ru-RU" dirty="0" smtClean="0">
                <a:solidFill>
                  <a:srgbClr val="0D0575"/>
                </a:solidFill>
                <a:latin typeface="Times New Roman" pitchFamily="18" charset="0"/>
                <a:cs typeface="Times New Roman" pitchFamily="18" charset="0"/>
              </a:rPr>
              <a:t> не двигается, </a:t>
            </a:r>
            <a:r>
              <a:rPr lang="ru-RU" b="1" dirty="0" smtClean="0">
                <a:solidFill>
                  <a:srgbClr val="0D0575"/>
                </a:solidFill>
                <a:latin typeface="Times New Roman" pitchFamily="18" charset="0"/>
                <a:cs typeface="Times New Roman" pitchFamily="18" charset="0"/>
              </a:rPr>
              <a:t>но</a:t>
            </a:r>
            <a:r>
              <a:rPr lang="ru-RU" dirty="0" smtClean="0">
                <a:solidFill>
                  <a:srgbClr val="0D0575"/>
                </a:solidFill>
                <a:latin typeface="Times New Roman" pitchFamily="18" charset="0"/>
                <a:cs typeface="Times New Roman" pitchFamily="18" charset="0"/>
              </a:rPr>
              <a:t> оно растет, на нем распускаются листья, созревают плоды, из семян появляются молодые деревья. Дерево </a:t>
            </a:r>
            <a:r>
              <a:rPr lang="ru-RU" b="1" dirty="0" smtClean="0">
                <a:solidFill>
                  <a:srgbClr val="0D0575"/>
                </a:solidFill>
                <a:latin typeface="Times New Roman" pitchFamily="18" charset="0"/>
                <a:cs typeface="Times New Roman" pitchFamily="18" charset="0"/>
              </a:rPr>
              <a:t>тоже</a:t>
            </a:r>
            <a:r>
              <a:rPr lang="ru-RU" dirty="0" smtClean="0">
                <a:solidFill>
                  <a:srgbClr val="0D0575"/>
                </a:solidFill>
                <a:latin typeface="Times New Roman" pitchFamily="18" charset="0"/>
                <a:cs typeface="Times New Roman" pitchFamily="18" charset="0"/>
              </a:rPr>
              <a:t> живое. </a:t>
            </a:r>
            <a:r>
              <a:rPr lang="ru-RU" b="1" dirty="0" smtClean="0">
                <a:solidFill>
                  <a:srgbClr val="0D0575"/>
                </a:solidFill>
                <a:latin typeface="Times New Roman" pitchFamily="18" charset="0"/>
                <a:cs typeface="Times New Roman" pitchFamily="18" charset="0"/>
              </a:rPr>
              <a:t>А вот</a:t>
            </a:r>
            <a:r>
              <a:rPr lang="ru-RU" dirty="0" smtClean="0">
                <a:solidFill>
                  <a:srgbClr val="0D0575"/>
                </a:solidFill>
                <a:latin typeface="Times New Roman" pitchFamily="18" charset="0"/>
                <a:cs typeface="Times New Roman" pitchFamily="18" charset="0"/>
              </a:rPr>
              <a:t> камень и не двигается, и не растет, и не дышит, и не дает потомства. </a:t>
            </a:r>
            <a:r>
              <a:rPr lang="ru-RU" b="1" dirty="0" smtClean="0">
                <a:solidFill>
                  <a:srgbClr val="0D0575"/>
                </a:solidFill>
                <a:latin typeface="Times New Roman" pitchFamily="18" charset="0"/>
                <a:cs typeface="Times New Roman" pitchFamily="18" charset="0"/>
              </a:rPr>
              <a:t>Несомненно,</a:t>
            </a:r>
            <a:r>
              <a:rPr lang="ru-RU" dirty="0" smtClean="0">
                <a:solidFill>
                  <a:srgbClr val="0D0575"/>
                </a:solidFill>
                <a:latin typeface="Times New Roman" pitchFamily="18" charset="0"/>
                <a:cs typeface="Times New Roman" pitchFamily="18" charset="0"/>
              </a:rPr>
              <a:t> камень неживой.</a:t>
            </a:r>
          </a:p>
          <a:p>
            <a:pPr algn="just"/>
            <a:r>
              <a:rPr lang="ru-RU" b="1" dirty="0" smtClean="0">
                <a:solidFill>
                  <a:srgbClr val="0D0575"/>
                </a:solidFill>
                <a:latin typeface="Times New Roman" pitchFamily="18" charset="0"/>
                <a:cs typeface="Times New Roman" pitchFamily="18" charset="0"/>
              </a:rPr>
              <a:t>     Но</a:t>
            </a:r>
            <a:r>
              <a:rPr lang="ru-RU" dirty="0" smtClean="0">
                <a:solidFill>
                  <a:srgbClr val="0D0575"/>
                </a:solidFill>
                <a:latin typeface="Times New Roman" pitchFamily="18" charset="0"/>
                <a:cs typeface="Times New Roman" pitchFamily="18" charset="0"/>
              </a:rPr>
              <a:t> надежны ли эти признаки? </a:t>
            </a:r>
            <a:r>
              <a:rPr lang="ru-RU" b="1" dirty="0" smtClean="0">
                <a:solidFill>
                  <a:srgbClr val="0D0575"/>
                </a:solidFill>
                <a:latin typeface="Times New Roman" pitchFamily="18" charset="0"/>
                <a:cs typeface="Times New Roman" pitchFamily="18" charset="0"/>
              </a:rPr>
              <a:t>Ведь </a:t>
            </a:r>
            <a:r>
              <a:rPr lang="ru-RU" dirty="0" smtClean="0">
                <a:solidFill>
                  <a:srgbClr val="0D0575"/>
                </a:solidFill>
                <a:latin typeface="Times New Roman" pitchFamily="18" charset="0"/>
                <a:cs typeface="Times New Roman" pitchFamily="18" charset="0"/>
              </a:rPr>
              <a:t>течет вода в реках, двигаются, хотя и очень медленно, даже горы и материки, вращается вокруг Солнца Земля. </a:t>
            </a:r>
            <a:r>
              <a:rPr lang="ru-RU" b="1" dirty="0" smtClean="0">
                <a:solidFill>
                  <a:srgbClr val="0D0575"/>
                </a:solidFill>
                <a:latin typeface="Times New Roman" pitchFamily="18" charset="0"/>
                <a:cs typeface="Times New Roman" pitchFamily="18" charset="0"/>
              </a:rPr>
              <a:t>И</a:t>
            </a:r>
            <a:r>
              <a:rPr lang="ru-RU" dirty="0" smtClean="0">
                <a:solidFill>
                  <a:srgbClr val="0D0575"/>
                </a:solidFill>
                <a:latin typeface="Times New Roman" pitchFamily="18" charset="0"/>
                <a:cs typeface="Times New Roman" pitchFamily="18" charset="0"/>
              </a:rPr>
              <a:t> расти неживое может, как, </a:t>
            </a:r>
            <a:r>
              <a:rPr lang="ru-RU" b="1" dirty="0" smtClean="0">
                <a:solidFill>
                  <a:srgbClr val="0D0575"/>
                </a:solidFill>
                <a:latin typeface="Times New Roman" pitchFamily="18" charset="0"/>
                <a:cs typeface="Times New Roman" pitchFamily="18" charset="0"/>
              </a:rPr>
              <a:t>например,</a:t>
            </a:r>
            <a:r>
              <a:rPr lang="ru-RU" dirty="0" smtClean="0">
                <a:solidFill>
                  <a:srgbClr val="0D0575"/>
                </a:solidFill>
                <a:latin typeface="Times New Roman" pitchFamily="18" charset="0"/>
                <a:cs typeface="Times New Roman" pitchFamily="18" charset="0"/>
              </a:rPr>
              <a:t> кристалл поваренной соли, погруженный в солевой раствор.</a:t>
            </a:r>
            <a:endParaRPr lang="ru-RU" dirty="0">
              <a:solidFill>
                <a:srgbClr val="0D0575"/>
              </a:solidFill>
              <a:latin typeface="Times New Roman" pitchFamily="18" charset="0"/>
              <a:cs typeface="Times New Roman" pitchFamily="18" charset="0"/>
            </a:endParaRPr>
          </a:p>
        </p:txBody>
      </p:sp>
      <p:sp>
        <p:nvSpPr>
          <p:cNvPr id="15" name="TextBox 14"/>
          <p:cNvSpPr txBox="1"/>
          <p:nvPr/>
        </p:nvSpPr>
        <p:spPr>
          <a:xfrm>
            <a:off x="107504" y="116632"/>
            <a:ext cx="1584176" cy="523220"/>
          </a:xfrm>
          <a:prstGeom prst="rect">
            <a:avLst/>
          </a:prstGeom>
          <a:noFill/>
        </p:spPr>
        <p:txBody>
          <a:bodyPr wrap="square" rtlCol="0">
            <a:spAutoFit/>
          </a:bodyPr>
          <a:lstStyle/>
          <a:p>
            <a:r>
              <a:rPr lang="ru-RU" sz="2800" b="1" dirty="0" smtClean="0">
                <a:solidFill>
                  <a:srgbClr val="C00000"/>
                </a:solidFill>
                <a:latin typeface="Times New Roman" pitchFamily="18" charset="0"/>
                <a:cs typeface="Times New Roman" pitchFamily="18" charset="0"/>
              </a:rPr>
              <a:t>8 класс</a:t>
            </a:r>
            <a:endParaRPr lang="ru-RU" sz="2800" b="1" dirty="0">
              <a:solidFill>
                <a:srgbClr val="C00000"/>
              </a:solidFill>
              <a:latin typeface="Times New Roman" pitchFamily="18" charset="0"/>
              <a:cs typeface="Times New Roman" pitchFamily="18" charset="0"/>
            </a:endParaRPr>
          </a:p>
        </p:txBody>
      </p:sp>
      <p:sp>
        <p:nvSpPr>
          <p:cNvPr id="16" name="TextBox 15"/>
          <p:cNvSpPr txBox="1"/>
          <p:nvPr/>
        </p:nvSpPr>
        <p:spPr>
          <a:xfrm>
            <a:off x="107504" y="620688"/>
            <a:ext cx="8856984" cy="338554"/>
          </a:xfrm>
          <a:prstGeom prst="rect">
            <a:avLst/>
          </a:prstGeom>
          <a:solidFill>
            <a:srgbClr val="CCECFF"/>
          </a:solidFill>
          <a:ln>
            <a:solidFill>
              <a:srgbClr val="00FFFF"/>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sz="1600" dirty="0" smtClean="0">
                <a:solidFill>
                  <a:srgbClr val="0D0575"/>
                </a:solidFill>
                <a:latin typeface="Times New Roman" pitchFamily="18" charset="0"/>
                <a:cs typeface="Times New Roman" pitchFamily="18" charset="0"/>
              </a:rPr>
              <a:t>Добавьте в текст, где нужно, подходящие по смыслу вводные слова, а также союзы и частицы</a:t>
            </a:r>
            <a:r>
              <a:rPr lang="ru-RU" sz="1600" b="1" dirty="0" smtClean="0">
                <a:solidFill>
                  <a:srgbClr val="0D0575"/>
                </a:solidFill>
                <a:latin typeface="Times New Roman" pitchFamily="18" charset="0"/>
                <a:cs typeface="Times New Roman" pitchFamily="18" charset="0"/>
              </a:rPr>
              <a:t>.</a:t>
            </a:r>
            <a:r>
              <a:rPr lang="ru-RU" sz="1600" dirty="0" smtClean="0">
                <a:solidFill>
                  <a:srgbClr val="0D0575"/>
                </a:solidFill>
                <a:latin typeface="Times New Roman" pitchFamily="18" charset="0"/>
                <a:cs typeface="Times New Roman" pitchFamily="18" charset="0"/>
              </a:rPr>
              <a:t> </a:t>
            </a:r>
            <a:endParaRPr lang="ru-RU" sz="1600" dirty="0">
              <a:solidFill>
                <a:srgbClr val="0D0575"/>
              </a:solidFill>
              <a:latin typeface="Times New Roman" pitchFamily="18" charset="0"/>
              <a:cs typeface="Times New Roman" pitchFamily="18" charset="0"/>
            </a:endParaRPr>
          </a:p>
        </p:txBody>
      </p:sp>
      <p:sp>
        <p:nvSpPr>
          <p:cNvPr id="17" name="TextBox 16"/>
          <p:cNvSpPr txBox="1"/>
          <p:nvPr/>
        </p:nvSpPr>
        <p:spPr>
          <a:xfrm>
            <a:off x="0" y="1052736"/>
            <a:ext cx="9144000" cy="1846659"/>
          </a:xfrm>
          <a:prstGeom prst="rect">
            <a:avLst/>
          </a:prstGeom>
          <a:solidFill>
            <a:schemeClr val="bg2"/>
          </a:solidFill>
        </p:spPr>
        <p:style>
          <a:lnRef idx="0">
            <a:scrgbClr r="0" g="0" b="0"/>
          </a:lnRef>
          <a:fillRef idx="1001">
            <a:schemeClr val="lt1"/>
          </a:fillRef>
          <a:effectRef idx="0">
            <a:scrgbClr r="0" g="0" b="0"/>
          </a:effectRef>
          <a:fontRef idx="major"/>
        </p:style>
        <p:txBody>
          <a:bodyPr wrap="square" rtlCol="0">
            <a:spAutoFit/>
          </a:bodyPr>
          <a:lstStyle/>
          <a:p>
            <a:pPr algn="just"/>
            <a:r>
              <a:rPr lang="ru-RU" dirty="0" smtClean="0">
                <a:solidFill>
                  <a:srgbClr val="0D0575"/>
                </a:solidFill>
                <a:latin typeface="Times New Roman" pitchFamily="18" charset="0"/>
                <a:cs typeface="Times New Roman" pitchFamily="18" charset="0"/>
              </a:rPr>
              <a:t>     </a:t>
            </a:r>
            <a:r>
              <a:rPr lang="ru-RU" sz="1600" dirty="0" smtClean="0">
                <a:solidFill>
                  <a:srgbClr val="0D0575"/>
                </a:solidFill>
                <a:latin typeface="Times New Roman" pitchFamily="18" charset="0"/>
                <a:cs typeface="Times New Roman" pitchFamily="18" charset="0"/>
              </a:rPr>
              <a:t>Отличить живое от неживого легко. Голубь двигается, дышит, клюет зерно, выводит птенцов, которые вырастают во взрослых птиц… Голубь живой. Дерево не двигается, оно растет, на нем распускаются листья, созревают плоды, из семян появляются молодые деревья. Дерево живое. Камень  не двигается,  не растет,  не дышит,  не дает потомства. Камень неживой.</a:t>
            </a:r>
          </a:p>
          <a:p>
            <a:pPr algn="just"/>
            <a:r>
              <a:rPr lang="ru-RU" sz="1600" dirty="0" smtClean="0">
                <a:solidFill>
                  <a:srgbClr val="0D0575"/>
                </a:solidFill>
                <a:latin typeface="Times New Roman" pitchFamily="18" charset="0"/>
                <a:cs typeface="Times New Roman" pitchFamily="18" charset="0"/>
              </a:rPr>
              <a:t>     Надежны ли эти признаки? Течет вода в реках, двигаются, хотя и очень медленно, горы и материки, вращается вокруг Солнца Земля. Расти неживое может, как кристалл поваренной соли, погруженный в солевой раствор.</a:t>
            </a:r>
            <a:endParaRPr lang="ru-RU" sz="1600" dirty="0">
              <a:solidFill>
                <a:srgbClr val="0D0575"/>
              </a:solidFill>
              <a:latin typeface="Times New Roman" pitchFamily="18" charset="0"/>
              <a:cs typeface="Times New Roman" pitchFamily="18" charset="0"/>
            </a:endParaRPr>
          </a:p>
        </p:txBody>
      </p:sp>
      <p:sp>
        <p:nvSpPr>
          <p:cNvPr id="8" name="TextBox 7"/>
          <p:cNvSpPr txBox="1"/>
          <p:nvPr/>
        </p:nvSpPr>
        <p:spPr>
          <a:xfrm>
            <a:off x="107504" y="2924944"/>
            <a:ext cx="1115616" cy="369332"/>
          </a:xfrm>
          <a:prstGeom prst="rect">
            <a:avLst/>
          </a:prstGeom>
          <a:ln>
            <a:solidFill>
              <a:schemeClr val="bg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b="1" dirty="0" smtClean="0">
                <a:solidFill>
                  <a:srgbClr val="0D0575"/>
                </a:solidFill>
                <a:latin typeface="Times New Roman" pitchFamily="18" charset="0"/>
                <a:cs typeface="Times New Roman" pitchFamily="18" charset="0"/>
              </a:rPr>
              <a:t>Ответ </a:t>
            </a:r>
            <a:endParaRPr lang="ru-RU" b="1" dirty="0">
              <a:solidFill>
                <a:srgbClr val="0D0575"/>
              </a:solidFill>
              <a:latin typeface="Times New Roman" pitchFamily="18" charset="0"/>
              <a:cs typeface="Times New Roman" pitchFamily="18" charset="0"/>
            </a:endParaRPr>
          </a:p>
        </p:txBody>
      </p:sp>
      <p:sp>
        <p:nvSpPr>
          <p:cNvPr id="10" name="Прямоугольник 9"/>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11" name="Прямоугольник 10"/>
          <p:cNvSpPr/>
          <p:nvPr/>
        </p:nvSpPr>
        <p:spPr>
          <a:xfrm>
            <a:off x="5741916"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pic>
        <p:nvPicPr>
          <p:cNvPr id="12" name="Рисунок 1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580504" y="5926944"/>
            <a:ext cx="1906561" cy="847324"/>
          </a:xfrm>
          <a:prstGeom prst="rect">
            <a:avLst/>
          </a:prstGeom>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6" y="188640"/>
            <a:ext cx="8568952" cy="523220"/>
          </a:xfrm>
          <a:prstGeom prst="rect">
            <a:avLst/>
          </a:prstGeom>
          <a:solidFill>
            <a:srgbClr val="CCECFF"/>
          </a:solidFill>
          <a:ln>
            <a:solidFill>
              <a:srgbClr val="00FFFF"/>
            </a:solidFill>
          </a:ln>
        </p:spPr>
        <p:txBody>
          <a:bodyPr wrap="square" rtlCol="0">
            <a:spAutoFit/>
          </a:bodyPr>
          <a:lstStyle/>
          <a:p>
            <a:pPr algn="ctr"/>
            <a:r>
              <a:rPr lang="ru-RU" sz="2800" b="1" dirty="0" smtClean="0">
                <a:solidFill>
                  <a:srgbClr val="0D0575"/>
                </a:solidFill>
                <a:latin typeface="Times New Roman" pitchFamily="18" charset="0"/>
                <a:cs typeface="Times New Roman" pitchFamily="18" charset="0"/>
              </a:rPr>
              <a:t>Раздел «Рассуждаем и доказываем»</a:t>
            </a:r>
            <a:endParaRPr lang="ru-RU" sz="2800" b="1" dirty="0">
              <a:solidFill>
                <a:srgbClr val="0D0575"/>
              </a:solidFill>
              <a:latin typeface="Times New Roman" pitchFamily="18" charset="0"/>
              <a:cs typeface="Times New Roman" pitchFamily="18" charset="0"/>
            </a:endParaRPr>
          </a:p>
        </p:txBody>
      </p:sp>
      <p:sp>
        <p:nvSpPr>
          <p:cNvPr id="4" name="TextBox 3"/>
          <p:cNvSpPr txBox="1"/>
          <p:nvPr/>
        </p:nvSpPr>
        <p:spPr>
          <a:xfrm>
            <a:off x="323528" y="908720"/>
            <a:ext cx="1584176" cy="523220"/>
          </a:xfrm>
          <a:prstGeom prst="rect">
            <a:avLst/>
          </a:prstGeom>
          <a:noFill/>
        </p:spPr>
        <p:txBody>
          <a:bodyPr wrap="square" rtlCol="0">
            <a:spAutoFit/>
          </a:bodyPr>
          <a:lstStyle/>
          <a:p>
            <a:r>
              <a:rPr lang="ru-RU" sz="2800" b="1" dirty="0" smtClean="0">
                <a:solidFill>
                  <a:srgbClr val="C00000"/>
                </a:solidFill>
                <a:latin typeface="Times New Roman" pitchFamily="18" charset="0"/>
                <a:cs typeface="Times New Roman" pitchFamily="18" charset="0"/>
              </a:rPr>
              <a:t>5 класс</a:t>
            </a:r>
            <a:endParaRPr lang="ru-RU" sz="2800" b="1" dirty="0">
              <a:solidFill>
                <a:srgbClr val="C00000"/>
              </a:solidFill>
              <a:latin typeface="Times New Roman" pitchFamily="18" charset="0"/>
              <a:cs typeface="Times New Roman" pitchFamily="18" charset="0"/>
            </a:endParaRPr>
          </a:p>
        </p:txBody>
      </p:sp>
      <p:sp>
        <p:nvSpPr>
          <p:cNvPr id="65537" name="Rectangle 1"/>
          <p:cNvSpPr>
            <a:spLocks noChangeArrowheads="1"/>
          </p:cNvSpPr>
          <p:nvPr/>
        </p:nvSpPr>
        <p:spPr bwMode="auto">
          <a:xfrm>
            <a:off x="467544" y="2852936"/>
            <a:ext cx="8208912" cy="2308324"/>
          </a:xfrm>
          <a:prstGeom prst="rect">
            <a:avLst/>
          </a:prstGeom>
          <a:solidFill>
            <a:schemeClr val="bg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just" defTabSz="914400" rtl="0" eaLnBrk="1" fontAlgn="base" latinLnBrk="0" hangingPunct="1">
              <a:lnSpc>
                <a:spcPct val="100000"/>
              </a:lnSpc>
              <a:spcBef>
                <a:spcPct val="0"/>
              </a:spcBef>
              <a:spcAft>
                <a:spcPct val="0"/>
              </a:spcAft>
              <a:buClrTx/>
              <a:buSzTx/>
              <a:buFontTx/>
              <a:buNone/>
              <a:tabLst/>
            </a:pPr>
            <a:r>
              <a:rPr lang="ru-RU" dirty="0" smtClean="0">
                <a:solidFill>
                  <a:srgbClr val="0D0575"/>
                </a:solidFill>
                <a:latin typeface="Times New Roman" pitchFamily="18" charset="0"/>
                <a:ea typeface="Times New Roman" pitchFamily="18" charset="0"/>
                <a:cs typeface="Times New Roman" pitchFamily="18" charset="0"/>
              </a:rPr>
              <a:t>а</a:t>
            </a:r>
            <a:r>
              <a:rPr kumimoji="0" lang="ru-RU" b="0" i="0" u="none" strike="noStrike" cap="none" normalizeH="0" baseline="0" dirty="0" smtClean="0">
                <a:ln>
                  <a:noFill/>
                </a:ln>
                <a:solidFill>
                  <a:srgbClr val="0D0575"/>
                </a:solidFill>
                <a:effectLst/>
                <a:latin typeface="Times New Roman" pitchFamily="18" charset="0"/>
                <a:ea typeface="Times New Roman" pitchFamily="18" charset="0"/>
                <a:cs typeface="Times New Roman" pitchFamily="18" charset="0"/>
              </a:rPr>
              <a:t>) Самый интересный для меня урок  − география. Мне очень нравится разглядывать карту, слушать рассказы о вечных льдах и пустынях, определять координаты городов.</a:t>
            </a:r>
            <a:endParaRPr kumimoji="0" lang="ru-RU" b="0" i="0" u="none" strike="noStrike" cap="none" normalizeH="0" baseline="0" dirty="0" smtClean="0">
              <a:ln>
                <a:noFill/>
              </a:ln>
              <a:solidFill>
                <a:srgbClr val="0D0575"/>
              </a:solidFill>
              <a:effectLst/>
              <a:latin typeface="Times New Roman" pitchFamily="18" charset="0"/>
              <a:cs typeface="Times New Roman" pitchFamily="18"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lang="ru-RU" dirty="0" smtClean="0">
                <a:solidFill>
                  <a:srgbClr val="0D0575"/>
                </a:solidFill>
                <a:latin typeface="Times New Roman" pitchFamily="18" charset="0"/>
                <a:ea typeface="Times New Roman" pitchFamily="18" charset="0"/>
                <a:cs typeface="Times New Roman" pitchFamily="18" charset="0"/>
              </a:rPr>
              <a:t>б</a:t>
            </a:r>
            <a:r>
              <a:rPr kumimoji="0" lang="ru-RU" b="0" i="0" u="none" strike="noStrike" cap="none" normalizeH="0" baseline="0" dirty="0" smtClean="0">
                <a:ln>
                  <a:noFill/>
                </a:ln>
                <a:solidFill>
                  <a:srgbClr val="0D0575"/>
                </a:solidFill>
                <a:effectLst/>
                <a:latin typeface="Times New Roman" pitchFamily="18" charset="0"/>
                <a:ea typeface="Times New Roman" pitchFamily="18" charset="0"/>
                <a:cs typeface="Times New Roman" pitchFamily="18" charset="0"/>
              </a:rPr>
              <a:t>) Самый интересный для меня урок – география. Но он всегда первый в расписании, а я по утрам часто опаздываю в школу, так что редко на нем бываю.</a:t>
            </a:r>
            <a:endParaRPr kumimoji="0" lang="ru-RU" b="0" i="0" u="none" strike="noStrike" cap="none" normalizeH="0" baseline="0" dirty="0" smtClean="0">
              <a:ln>
                <a:noFill/>
              </a:ln>
              <a:solidFill>
                <a:srgbClr val="0D0575"/>
              </a:solidFill>
              <a:effectLst/>
              <a:latin typeface="Times New Roman" pitchFamily="18" charset="0"/>
              <a:cs typeface="Times New Roman" pitchFamily="18"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lang="ru-RU" dirty="0" smtClean="0">
                <a:solidFill>
                  <a:srgbClr val="0D0575"/>
                </a:solidFill>
                <a:latin typeface="Times New Roman" pitchFamily="18" charset="0"/>
                <a:ea typeface="Times New Roman" pitchFamily="18" charset="0"/>
                <a:cs typeface="Times New Roman" pitchFamily="18" charset="0"/>
              </a:rPr>
              <a:t>в</a:t>
            </a:r>
            <a:r>
              <a:rPr kumimoji="0" lang="ru-RU" b="0" i="0" u="none" strike="noStrike" cap="none" normalizeH="0" baseline="0" dirty="0" smtClean="0">
                <a:ln>
                  <a:noFill/>
                </a:ln>
                <a:solidFill>
                  <a:srgbClr val="0D0575"/>
                </a:solidFill>
                <a:effectLst/>
                <a:latin typeface="Times New Roman" pitchFamily="18" charset="0"/>
                <a:ea typeface="Times New Roman" pitchFamily="18" charset="0"/>
                <a:cs typeface="Times New Roman" pitchFamily="18" charset="0"/>
              </a:rPr>
              <a:t>) Самый интересный для меня урок  − география. И еще мне нравится история, особенно когда речь идет о древней Греции. Я давно прочитала книгу, где пересказываются  древнегреческие мифы.</a:t>
            </a:r>
            <a:endParaRPr kumimoji="0" lang="ru-RU" b="0" i="0" u="none" strike="noStrike" cap="none" normalizeH="0" baseline="0" dirty="0" smtClean="0">
              <a:ln>
                <a:noFill/>
              </a:ln>
              <a:solidFill>
                <a:srgbClr val="0D0575"/>
              </a:solidFill>
              <a:effectLst/>
              <a:latin typeface="Times New Roman" pitchFamily="18" charset="0"/>
              <a:cs typeface="Times New Roman" pitchFamily="18" charset="0"/>
            </a:endParaRPr>
          </a:p>
        </p:txBody>
      </p:sp>
      <p:sp>
        <p:nvSpPr>
          <p:cNvPr id="65538" name="Rectangle 2"/>
          <p:cNvSpPr>
            <a:spLocks noChangeArrowheads="1"/>
          </p:cNvSpPr>
          <p:nvPr/>
        </p:nvSpPr>
        <p:spPr bwMode="auto">
          <a:xfrm>
            <a:off x="467544" y="1855277"/>
            <a:ext cx="8208912" cy="646331"/>
          </a:xfrm>
          <a:prstGeom prst="rect">
            <a:avLst/>
          </a:prstGeom>
          <a:solidFill>
            <a:srgbClr val="CCECFF"/>
          </a:solidFill>
          <a:ln>
            <a:solidFill>
              <a:srgbClr val="00FFFF"/>
            </a:solidFill>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269875"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D0575"/>
                </a:solidFill>
                <a:effectLst/>
                <a:latin typeface="Times New Roman" pitchFamily="18" charset="0"/>
                <a:ea typeface="Times New Roman" pitchFamily="18" charset="0"/>
                <a:cs typeface="Times New Roman" pitchFamily="18" charset="0"/>
              </a:rPr>
              <a:t>Прочитайте пары предложений. Запишите в тетради буквы утверждений, в которых есть формулировка мысли (тезис) и доказательство (аргумент).</a:t>
            </a:r>
            <a:endParaRPr kumimoji="0" lang="ru-RU" b="0" i="0" u="none" strike="noStrike" cap="none" normalizeH="0" baseline="0" dirty="0" smtClean="0">
              <a:ln>
                <a:noFill/>
              </a:ln>
              <a:solidFill>
                <a:srgbClr val="0D0575"/>
              </a:solidFill>
              <a:effectLst/>
              <a:latin typeface="Times New Roman" pitchFamily="18" charset="0"/>
              <a:cs typeface="Times New Roman" pitchFamily="18" charset="0"/>
            </a:endParaRPr>
          </a:p>
        </p:txBody>
      </p:sp>
      <p:cxnSp>
        <p:nvCxnSpPr>
          <p:cNvPr id="9" name="Прямая соединительная линия 8"/>
          <p:cNvCxnSpPr/>
          <p:nvPr/>
        </p:nvCxnSpPr>
        <p:spPr>
          <a:xfrm>
            <a:off x="467544" y="5589240"/>
            <a:ext cx="835292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Прямоугольник 7"/>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10" name="Прямоугольник 9"/>
          <p:cNvSpPr/>
          <p:nvPr/>
        </p:nvSpPr>
        <p:spPr>
          <a:xfrm>
            <a:off x="5741916"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pic>
        <p:nvPicPr>
          <p:cNvPr id="11" name="Рисунок 10"/>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580504" y="5926944"/>
            <a:ext cx="1906561" cy="84732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2728" y="188640"/>
            <a:ext cx="8721760" cy="461665"/>
          </a:xfrm>
          <a:prstGeom prst="rect">
            <a:avLst/>
          </a:prstGeom>
          <a:solidFill>
            <a:srgbClr val="CCECFF"/>
          </a:solidFill>
          <a:ln>
            <a:solidFill>
              <a:srgbClr val="00FFFF"/>
            </a:solidFill>
          </a:ln>
        </p:spPr>
        <p:txBody>
          <a:bodyPr wrap="square" rtlCol="0">
            <a:spAutoFit/>
          </a:bodyPr>
          <a:lstStyle/>
          <a:p>
            <a:pPr algn="ctr" fontAlgn="base">
              <a:spcBef>
                <a:spcPct val="0"/>
              </a:spcBef>
              <a:spcAft>
                <a:spcPct val="0"/>
              </a:spcAft>
            </a:pPr>
            <a:r>
              <a:rPr lang="ru-RU" altLang="ru-RU" sz="2400" kern="0" dirty="0">
                <a:solidFill>
                  <a:srgbClr val="0D0575"/>
                </a:solidFill>
                <a:latin typeface="Arial" panose="020B0604020202020204" pitchFamily="34" charset="0"/>
                <a:cs typeface="Arial" panose="020B0604020202020204" pitchFamily="34" charset="0"/>
              </a:rPr>
              <a:t>Алгоритм работы над </a:t>
            </a:r>
            <a:r>
              <a:rPr lang="ru-RU" altLang="ru-RU" sz="2400" kern="0" dirty="0" smtClean="0">
                <a:solidFill>
                  <a:srgbClr val="0D0575"/>
                </a:solidFill>
                <a:latin typeface="Arial" panose="020B0604020202020204" pitchFamily="34" charset="0"/>
                <a:cs typeface="Arial" panose="020B0604020202020204" pitchFamily="34" charset="0"/>
              </a:rPr>
              <a:t>сочинением</a:t>
            </a:r>
            <a:endParaRPr lang="ru-RU" sz="2400" dirty="0" smtClean="0">
              <a:solidFill>
                <a:srgbClr val="0D0575"/>
              </a:solidFill>
              <a:latin typeface="Arial" charset="0"/>
            </a:endParaRPr>
          </a:p>
        </p:txBody>
      </p:sp>
      <p:sp>
        <p:nvSpPr>
          <p:cNvPr id="5" name="TextBox 4"/>
          <p:cNvSpPr txBox="1"/>
          <p:nvPr/>
        </p:nvSpPr>
        <p:spPr>
          <a:xfrm>
            <a:off x="251520" y="836712"/>
            <a:ext cx="8712968" cy="4551311"/>
          </a:xfrm>
          <a:prstGeom prst="rect">
            <a:avLst/>
          </a:prstGeom>
          <a:solidFill>
            <a:schemeClr val="bg2">
              <a:lumMod val="40000"/>
              <a:lumOff val="60000"/>
            </a:schemeClr>
          </a:solidFill>
        </p:spPr>
        <p:txBody>
          <a:bodyPr wrap="square" rtlCol="0">
            <a:spAutoFit/>
          </a:bodyPr>
          <a:lstStyle/>
          <a:p>
            <a:pPr marL="342900" lvl="0" indent="-342900" algn="just">
              <a:lnSpc>
                <a:spcPct val="150000"/>
              </a:lnSpc>
              <a:spcAft>
                <a:spcPts val="800"/>
              </a:spcAft>
              <a:buFont typeface="+mj-lt"/>
              <a:buAutoNum type="arabicPeriod"/>
            </a:pPr>
            <a:r>
              <a:rPr lang="ru-RU" sz="1400" dirty="0">
                <a:solidFill>
                  <a:srgbClr val="0D0575"/>
                </a:solidFill>
                <a:latin typeface="Times New Roman"/>
                <a:ea typeface="Calibri"/>
                <a:cs typeface="Times New Roman"/>
              </a:rPr>
              <a:t>Выберите одну из предложенных тем. </a:t>
            </a:r>
            <a:endParaRPr lang="ru-RU" sz="1400" dirty="0">
              <a:solidFill>
                <a:srgbClr val="0D0575"/>
              </a:solidFill>
              <a:latin typeface="Calibri"/>
              <a:ea typeface="Calibri"/>
              <a:cs typeface="Times New Roman"/>
            </a:endParaRPr>
          </a:p>
          <a:p>
            <a:pPr marL="342900" lvl="0" indent="-342900" algn="just">
              <a:lnSpc>
                <a:spcPct val="150000"/>
              </a:lnSpc>
              <a:spcAft>
                <a:spcPts val="800"/>
              </a:spcAft>
              <a:buFont typeface="+mj-lt"/>
              <a:buAutoNum type="arabicPeriod"/>
            </a:pPr>
            <a:r>
              <a:rPr lang="ru-RU" sz="1400" dirty="0">
                <a:solidFill>
                  <a:srgbClr val="0D0575"/>
                </a:solidFill>
                <a:latin typeface="Times New Roman"/>
                <a:ea typeface="Calibri"/>
                <a:cs typeface="Times New Roman"/>
              </a:rPr>
              <a:t>Сформулируйте главную мысль вашего сочинения, она же — первый тезис, который вы поместите во вступление. Для того чтобы её сформулировать, её надо увидеть в теме, «зацепившись» за ключевое слово или слова. Помощниками вам здесь могут быть пословицы, поговорки, фразеологизмы, афоризмы, словарные статьи из толкового словаря, энциклопедии, </a:t>
            </a:r>
            <a:r>
              <a:rPr lang="ru-RU" sz="1400" dirty="0" err="1">
                <a:solidFill>
                  <a:srgbClr val="0D0575"/>
                </a:solidFill>
                <a:latin typeface="Times New Roman"/>
                <a:ea typeface="Calibri"/>
                <a:cs typeface="Times New Roman"/>
              </a:rPr>
              <a:t>википедии</a:t>
            </a:r>
            <a:r>
              <a:rPr lang="ru-RU" sz="1400" dirty="0">
                <a:solidFill>
                  <a:srgbClr val="0D0575"/>
                </a:solidFill>
                <a:latin typeface="Times New Roman"/>
                <a:ea typeface="Calibri"/>
                <a:cs typeface="Times New Roman"/>
              </a:rPr>
              <a:t>. Подумайте, что именно вы будете утверждать, доказывать или опровергать. Подумайте, есть ли к вашему тезису антитезис.</a:t>
            </a:r>
            <a:endParaRPr lang="ru-RU" sz="1400" dirty="0">
              <a:solidFill>
                <a:srgbClr val="0D0575"/>
              </a:solidFill>
              <a:latin typeface="Calibri"/>
              <a:ea typeface="Calibri"/>
              <a:cs typeface="Times New Roman"/>
            </a:endParaRPr>
          </a:p>
          <a:p>
            <a:pPr marL="342900" lvl="0" indent="-342900" algn="just">
              <a:lnSpc>
                <a:spcPct val="150000"/>
              </a:lnSpc>
              <a:spcAft>
                <a:spcPts val="800"/>
              </a:spcAft>
              <a:buFont typeface="+mj-lt"/>
              <a:buAutoNum type="arabicPeriod"/>
            </a:pPr>
            <a:r>
              <a:rPr lang="ru-RU" sz="1400" dirty="0">
                <a:solidFill>
                  <a:srgbClr val="0D0575"/>
                </a:solidFill>
                <a:latin typeface="Times New Roman"/>
                <a:ea typeface="Calibri"/>
                <a:cs typeface="Times New Roman"/>
              </a:rPr>
              <a:t>Напишите вступление. Оно не должно быть большим — до пяти предложений. </a:t>
            </a:r>
            <a:endParaRPr lang="ru-RU" sz="1400" dirty="0">
              <a:solidFill>
                <a:srgbClr val="0D0575"/>
              </a:solidFill>
              <a:latin typeface="Calibri"/>
              <a:ea typeface="Calibri"/>
              <a:cs typeface="Times New Roman"/>
            </a:endParaRPr>
          </a:p>
          <a:p>
            <a:pPr marL="342900" lvl="0" indent="-342900" algn="just">
              <a:lnSpc>
                <a:spcPct val="150000"/>
              </a:lnSpc>
              <a:spcAft>
                <a:spcPts val="800"/>
              </a:spcAft>
              <a:buFont typeface="+mj-lt"/>
              <a:buAutoNum type="arabicPeriod"/>
            </a:pPr>
            <a:r>
              <a:rPr lang="ru-RU" sz="1400" dirty="0">
                <a:solidFill>
                  <a:srgbClr val="0D0575"/>
                </a:solidFill>
                <a:latin typeface="Times New Roman"/>
                <a:ea typeface="Calibri"/>
                <a:cs typeface="Times New Roman"/>
              </a:rPr>
              <a:t>Продумайте, какие аргументы вы приведёте для доказательства своей мысли; сформулируйте их для себя.</a:t>
            </a:r>
            <a:endParaRPr lang="ru-RU" sz="1400" dirty="0">
              <a:solidFill>
                <a:srgbClr val="0D0575"/>
              </a:solidFill>
              <a:latin typeface="Calibri"/>
              <a:ea typeface="Calibri"/>
              <a:cs typeface="Times New Roman"/>
            </a:endParaRPr>
          </a:p>
          <a:p>
            <a:pPr marL="342900" lvl="0" indent="-342900" algn="just">
              <a:lnSpc>
                <a:spcPct val="150000"/>
              </a:lnSpc>
              <a:spcAft>
                <a:spcPts val="800"/>
              </a:spcAft>
              <a:buFont typeface="+mj-lt"/>
              <a:buAutoNum type="arabicPeriod"/>
            </a:pPr>
            <a:r>
              <a:rPr lang="ru-RU" sz="1400" dirty="0">
                <a:solidFill>
                  <a:srgbClr val="0D0575"/>
                </a:solidFill>
                <a:latin typeface="Times New Roman"/>
                <a:ea typeface="Calibri"/>
                <a:cs typeface="Times New Roman"/>
              </a:rPr>
              <a:t>Подумайте, есть ли в ваших доказательствах слабое звено; представьте, какие аргументы мог бы привести ваш воображаемый оппонент и что бы вы ему ответили.</a:t>
            </a:r>
            <a:endParaRPr lang="ru-RU" sz="1400" dirty="0">
              <a:solidFill>
                <a:srgbClr val="0D0575"/>
              </a:solidFill>
              <a:latin typeface="Calibri"/>
              <a:ea typeface="Calibri"/>
              <a:cs typeface="Times New Roman"/>
            </a:endParaRPr>
          </a:p>
          <a:p>
            <a:pPr marL="342900" lvl="0" indent="-342900" algn="just">
              <a:lnSpc>
                <a:spcPct val="150000"/>
              </a:lnSpc>
              <a:spcAft>
                <a:spcPts val="800"/>
              </a:spcAft>
              <a:buFont typeface="+mj-lt"/>
              <a:buAutoNum type="arabicPeriod"/>
            </a:pPr>
            <a:r>
              <a:rPr lang="ru-RU" sz="1400" dirty="0">
                <a:solidFill>
                  <a:srgbClr val="0D0575"/>
                </a:solidFill>
                <a:latin typeface="Times New Roman"/>
                <a:ea typeface="Calibri"/>
                <a:cs typeface="Times New Roman"/>
              </a:rPr>
              <a:t>Подумайте, какие литературные тексты могли бы помочь вам быть убедительными в доказательствах. </a:t>
            </a:r>
            <a:endParaRPr lang="ru-RU" sz="1400" dirty="0">
              <a:solidFill>
                <a:srgbClr val="0D0575"/>
              </a:solidFill>
              <a:latin typeface="Calibri"/>
              <a:ea typeface="Calibri"/>
              <a:cs typeface="Times New Roman"/>
            </a:endParaRPr>
          </a:p>
          <a:p>
            <a:pPr marL="342900" lvl="0" indent="-342900" algn="just">
              <a:lnSpc>
                <a:spcPct val="150000"/>
              </a:lnSpc>
              <a:spcAft>
                <a:spcPts val="800"/>
              </a:spcAft>
              <a:buFont typeface="+mj-lt"/>
              <a:buAutoNum type="arabicPeriod"/>
            </a:pPr>
            <a:r>
              <a:rPr lang="ru-RU" sz="1400" dirty="0">
                <a:solidFill>
                  <a:srgbClr val="0D0575"/>
                </a:solidFill>
                <a:latin typeface="Times New Roman"/>
                <a:ea typeface="Calibri"/>
                <a:cs typeface="Times New Roman"/>
              </a:rPr>
              <a:t>Изложите всё на бумаге и проверьте себя</a:t>
            </a:r>
            <a:r>
              <a:rPr lang="ru-RU" sz="1400" dirty="0" smtClean="0">
                <a:solidFill>
                  <a:srgbClr val="0D0575"/>
                </a:solidFill>
                <a:latin typeface="Times New Roman"/>
                <a:ea typeface="Calibri"/>
                <a:cs typeface="Times New Roman"/>
              </a:rPr>
              <a:t>.</a:t>
            </a:r>
            <a:endParaRPr lang="ru-RU" sz="1400" dirty="0">
              <a:solidFill>
                <a:srgbClr val="0D0575"/>
              </a:solidFill>
              <a:latin typeface="Calibri"/>
              <a:ea typeface="Calibri"/>
              <a:cs typeface="Times New Roman"/>
            </a:endParaRPr>
          </a:p>
        </p:txBody>
      </p:sp>
      <p:sp>
        <p:nvSpPr>
          <p:cNvPr id="6" name="TextBox 5"/>
          <p:cNvSpPr txBox="1"/>
          <p:nvPr/>
        </p:nvSpPr>
        <p:spPr>
          <a:xfrm>
            <a:off x="323528" y="5445224"/>
            <a:ext cx="8640961" cy="369332"/>
          </a:xfrm>
          <a:prstGeom prst="rect">
            <a:avLst/>
          </a:prstGeom>
          <a:solidFill>
            <a:schemeClr val="bg2">
              <a:lumMod val="75000"/>
            </a:schemeClr>
          </a:solidFill>
        </p:spPr>
        <p:txBody>
          <a:bodyPr wrap="square" rtlCol="0">
            <a:spAutoFit/>
          </a:bodyPr>
          <a:lstStyle/>
          <a:p>
            <a:pPr algn="ctr" fontAlgn="base">
              <a:spcBef>
                <a:spcPct val="0"/>
              </a:spcBef>
              <a:spcAft>
                <a:spcPct val="0"/>
              </a:spcAft>
            </a:pPr>
            <a:endParaRPr lang="ru-RU" dirty="0">
              <a:solidFill>
                <a:srgbClr val="002060"/>
              </a:solidFill>
              <a:latin typeface="Arial" charset="0"/>
            </a:endParaRPr>
          </a:p>
        </p:txBody>
      </p:sp>
      <p:sp>
        <p:nvSpPr>
          <p:cNvPr id="7" name="Прямоугольник 6"/>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8" name="Прямоугольник 7"/>
          <p:cNvSpPr/>
          <p:nvPr/>
        </p:nvSpPr>
        <p:spPr>
          <a:xfrm>
            <a:off x="5741916"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pic>
        <p:nvPicPr>
          <p:cNvPr id="9" name="Рисунок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580504" y="5926944"/>
            <a:ext cx="1906561" cy="847324"/>
          </a:xfrm>
          <a:prstGeom prst="rect">
            <a:avLst/>
          </a:prstGeom>
        </p:spPr>
      </p:pic>
    </p:spTree>
    <p:extLst>
      <p:ext uri="{BB962C8B-B14F-4D97-AF65-F5344CB8AC3E}">
        <p14:creationId xmlns="" xmlns:p14="http://schemas.microsoft.com/office/powerpoint/2010/main" val="11909961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1628800"/>
            <a:ext cx="8352928" cy="369332"/>
          </a:xfrm>
          <a:prstGeom prst="rect">
            <a:avLst/>
          </a:prstGeom>
          <a:solidFill>
            <a:srgbClr val="CCECFF"/>
          </a:solidFill>
          <a:ln>
            <a:solidFill>
              <a:srgbClr val="00FFFF"/>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dirty="0" smtClean="0">
                <a:solidFill>
                  <a:srgbClr val="0D0575"/>
                </a:solidFill>
                <a:latin typeface="Times New Roman" pitchFamily="18" charset="0"/>
                <a:cs typeface="Times New Roman" pitchFamily="18" charset="0"/>
              </a:rPr>
              <a:t>Прочитайте текст; разберитесь в его структуре.</a:t>
            </a:r>
            <a:endParaRPr lang="ru-RU" dirty="0">
              <a:solidFill>
                <a:srgbClr val="0D0575"/>
              </a:solidFill>
              <a:latin typeface="Times New Roman" pitchFamily="18" charset="0"/>
              <a:cs typeface="Times New Roman" pitchFamily="18" charset="0"/>
            </a:endParaRPr>
          </a:p>
        </p:txBody>
      </p:sp>
      <p:sp>
        <p:nvSpPr>
          <p:cNvPr id="4" name="TextBox 3"/>
          <p:cNvSpPr txBox="1"/>
          <p:nvPr/>
        </p:nvSpPr>
        <p:spPr>
          <a:xfrm>
            <a:off x="395536" y="692696"/>
            <a:ext cx="1584176" cy="523220"/>
          </a:xfrm>
          <a:prstGeom prst="rect">
            <a:avLst/>
          </a:prstGeom>
          <a:noFill/>
        </p:spPr>
        <p:txBody>
          <a:bodyPr wrap="square" rtlCol="0">
            <a:spAutoFit/>
          </a:bodyPr>
          <a:lstStyle/>
          <a:p>
            <a:r>
              <a:rPr lang="ru-RU" sz="2800" b="1" dirty="0" smtClean="0">
                <a:solidFill>
                  <a:srgbClr val="C00000"/>
                </a:solidFill>
                <a:latin typeface="Times New Roman" pitchFamily="18" charset="0"/>
                <a:cs typeface="Times New Roman" pitchFamily="18" charset="0"/>
              </a:rPr>
              <a:t>8 класс</a:t>
            </a:r>
            <a:endParaRPr lang="ru-RU" sz="2800" b="1" dirty="0">
              <a:solidFill>
                <a:srgbClr val="C00000"/>
              </a:solidFill>
              <a:latin typeface="Times New Roman" pitchFamily="18" charset="0"/>
              <a:cs typeface="Times New Roman" pitchFamily="18" charset="0"/>
            </a:endParaRPr>
          </a:p>
        </p:txBody>
      </p:sp>
      <p:sp>
        <p:nvSpPr>
          <p:cNvPr id="5" name="TextBox 4"/>
          <p:cNvSpPr txBox="1"/>
          <p:nvPr/>
        </p:nvSpPr>
        <p:spPr>
          <a:xfrm>
            <a:off x="395536" y="2348880"/>
            <a:ext cx="8352928" cy="1754326"/>
          </a:xfrm>
          <a:prstGeom prst="rect">
            <a:avLst/>
          </a:prstGeom>
          <a:solidFill>
            <a:schemeClr val="bg2"/>
          </a:solidFill>
        </p:spPr>
        <p:txBody>
          <a:bodyPr wrap="square" rtlCol="0">
            <a:spAutoFit/>
          </a:bodyPr>
          <a:lstStyle/>
          <a:p>
            <a:pPr algn="just"/>
            <a:r>
              <a:rPr lang="ru-RU" dirty="0" smtClean="0">
                <a:solidFill>
                  <a:srgbClr val="0D0575"/>
                </a:solidFill>
                <a:latin typeface="Times New Roman" pitchFamily="18" charset="0"/>
                <a:cs typeface="Times New Roman" pitchFamily="18" charset="0"/>
              </a:rPr>
              <a:t>    Человек в первобытные времена чувствовал себя частью природы. Это подтверждают мифы многих народов, в которых рассказывается о том, что человек произошел от разных частей природы: плоть его – от земли, кровь – от воды, кости – от камней, дыхание – от ветра, а глаза – от солнца.</a:t>
            </a:r>
          </a:p>
          <a:p>
            <a:pPr algn="just"/>
            <a:r>
              <a:rPr lang="ru-RU" dirty="0" smtClean="0">
                <a:solidFill>
                  <a:srgbClr val="0D0575"/>
                </a:solidFill>
                <a:latin typeface="Times New Roman" pitchFamily="18" charset="0"/>
                <a:cs typeface="Times New Roman" pitchFamily="18" charset="0"/>
              </a:rPr>
              <a:t>    Звери и птицы, небесные светила, камни, деревья, источники – все это считалось одушевленным и сходным с человеком.</a:t>
            </a:r>
            <a:endParaRPr lang="ru-RU" dirty="0">
              <a:solidFill>
                <a:srgbClr val="0D0575"/>
              </a:solidFill>
              <a:latin typeface="Times New Roman" pitchFamily="18" charset="0"/>
              <a:cs typeface="Times New Roman" pitchFamily="18" charset="0"/>
            </a:endParaRPr>
          </a:p>
        </p:txBody>
      </p:sp>
      <p:sp>
        <p:nvSpPr>
          <p:cNvPr id="6" name="TextBox 5"/>
          <p:cNvSpPr txBox="1"/>
          <p:nvPr/>
        </p:nvSpPr>
        <p:spPr>
          <a:xfrm>
            <a:off x="467544" y="4221088"/>
            <a:ext cx="8208912" cy="923330"/>
          </a:xfrm>
          <a:prstGeom prst="rect">
            <a:avLst/>
          </a:prstGeom>
          <a:solidFill>
            <a:schemeClr val="bg2"/>
          </a:solidFill>
        </p:spPr>
        <p:txBody>
          <a:bodyPr wrap="square" rtlCol="0">
            <a:spAutoFit/>
          </a:bodyPr>
          <a:lstStyle/>
          <a:p>
            <a:r>
              <a:rPr lang="ru-RU" i="1" dirty="0" smtClean="0">
                <a:solidFill>
                  <a:srgbClr val="0D0575"/>
                </a:solidFill>
                <a:latin typeface="Times New Roman" pitchFamily="18" charset="0"/>
                <a:cs typeface="Times New Roman" pitchFamily="18" charset="0"/>
              </a:rPr>
              <a:t>Запишите недостающий элемент рассуждения и укажите место, куда его нужно вставить.</a:t>
            </a:r>
            <a:endParaRPr lang="ru-RU" dirty="0" smtClean="0">
              <a:solidFill>
                <a:srgbClr val="0D0575"/>
              </a:solidFill>
              <a:latin typeface="Times New Roman" pitchFamily="18" charset="0"/>
              <a:cs typeface="Times New Roman" pitchFamily="18" charset="0"/>
            </a:endParaRPr>
          </a:p>
          <a:p>
            <a:endParaRPr lang="ru-RU" dirty="0">
              <a:solidFill>
                <a:srgbClr val="0D0575"/>
              </a:solidFill>
            </a:endParaRPr>
          </a:p>
        </p:txBody>
      </p:sp>
      <p:cxnSp>
        <p:nvCxnSpPr>
          <p:cNvPr id="7" name="Прямая соединительная линия 6"/>
          <p:cNvCxnSpPr/>
          <p:nvPr/>
        </p:nvCxnSpPr>
        <p:spPr>
          <a:xfrm flipV="1">
            <a:off x="8100392" y="5085184"/>
            <a:ext cx="792088" cy="72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539552" y="5517232"/>
            <a:ext cx="835292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539552" y="5949280"/>
            <a:ext cx="835292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13" name="Прямоугольник 12"/>
          <p:cNvSpPr/>
          <p:nvPr/>
        </p:nvSpPr>
        <p:spPr>
          <a:xfrm>
            <a:off x="5741916"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pic>
        <p:nvPicPr>
          <p:cNvPr id="14" name="Рисунок 1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580504" y="5926944"/>
            <a:ext cx="1906561" cy="847324"/>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476672"/>
            <a:ext cx="8389440" cy="584775"/>
          </a:xfrm>
          <a:prstGeom prst="rect">
            <a:avLst/>
          </a:prstGeom>
          <a:solidFill>
            <a:srgbClr val="CCECFF"/>
          </a:solidFill>
          <a:ln>
            <a:solidFill>
              <a:srgbClr val="00FFFF"/>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sz="1600" dirty="0" smtClean="0">
                <a:latin typeface="Times New Roman" pitchFamily="18" charset="0"/>
                <a:cs typeface="Times New Roman" pitchFamily="18" charset="0"/>
              </a:rPr>
              <a:t>Прочитайте два отрывка — высказывания писателей 20 века о героях «Капитанской дочки» А. С. Пушкина.</a:t>
            </a:r>
            <a:endParaRPr lang="ru-RU" sz="1600" dirty="0">
              <a:latin typeface="Times New Roman" pitchFamily="18" charset="0"/>
              <a:cs typeface="Times New Roman" pitchFamily="18" charset="0"/>
            </a:endParaRPr>
          </a:p>
        </p:txBody>
      </p:sp>
      <p:sp>
        <p:nvSpPr>
          <p:cNvPr id="5" name="TextBox 4"/>
          <p:cNvSpPr txBox="1"/>
          <p:nvPr/>
        </p:nvSpPr>
        <p:spPr>
          <a:xfrm>
            <a:off x="467544" y="1124744"/>
            <a:ext cx="8352928" cy="1785104"/>
          </a:xfrm>
          <a:prstGeom prst="rect">
            <a:avLst/>
          </a:prstGeom>
          <a:solidFill>
            <a:schemeClr val="bg2"/>
          </a:solidFill>
        </p:spPr>
        <p:txBody>
          <a:bodyPr wrap="square" rtlCol="0">
            <a:spAutoFit/>
          </a:bodyPr>
          <a:lstStyle/>
          <a:p>
            <a:pPr algn="just"/>
            <a:r>
              <a:rPr lang="ru-RU" sz="1200" dirty="0" smtClean="0">
                <a:solidFill>
                  <a:srgbClr val="0D0575"/>
                </a:solidFill>
                <a:latin typeface="Times New Roman" pitchFamily="18" charset="0"/>
                <a:cs typeface="Times New Roman" pitchFamily="18" charset="0"/>
              </a:rPr>
              <a:t> а) В «Капитанской дочке» единственное действующее лицо — Пугачёв. Вся вещь оживает при звоне его колокольчика. Мы все глядим во все глаза и слушаем во все уши: ну, что-то будет? И что бы ни было: есть Пугачёв — мы </a:t>
            </a:r>
            <a:r>
              <a:rPr lang="ru-RU" sz="1200" dirty="0" err="1" smtClean="0">
                <a:solidFill>
                  <a:srgbClr val="0D0575"/>
                </a:solidFill>
                <a:latin typeface="Times New Roman" pitchFamily="18" charset="0"/>
                <a:cs typeface="Times New Roman" pitchFamily="18" charset="0"/>
              </a:rPr>
              <a:t>есьмы</a:t>
            </a:r>
            <a:r>
              <a:rPr lang="ru-RU" sz="1200" dirty="0" smtClean="0">
                <a:solidFill>
                  <a:srgbClr val="0D0575"/>
                </a:solidFill>
                <a:latin typeface="Times New Roman" pitchFamily="18" charset="0"/>
                <a:cs typeface="Times New Roman" pitchFamily="18" charset="0"/>
              </a:rPr>
              <a:t>. &lt;…&gt; </a:t>
            </a:r>
          </a:p>
          <a:p>
            <a:pPr algn="just"/>
            <a:r>
              <a:rPr lang="ru-RU" sz="1200" dirty="0" smtClean="0">
                <a:solidFill>
                  <a:srgbClr val="0D0575"/>
                </a:solidFill>
                <a:latin typeface="Times New Roman" pitchFamily="18" charset="0"/>
                <a:cs typeface="Times New Roman" pitchFamily="18" charset="0"/>
              </a:rPr>
              <a:t>Любопытно, что все, решительно все фигуры «Капитанской дочки» — каждая в своём направлении — </a:t>
            </a:r>
            <a:r>
              <a:rPr lang="ru-RU" sz="1200" dirty="0" err="1" smtClean="0">
                <a:solidFill>
                  <a:srgbClr val="0D0575"/>
                </a:solidFill>
                <a:latin typeface="Times New Roman" pitchFamily="18" charset="0"/>
                <a:cs typeface="Times New Roman" pitchFamily="18" charset="0"/>
              </a:rPr>
              <a:t>контрфигуры</a:t>
            </a:r>
            <a:r>
              <a:rPr lang="ru-RU" sz="1200" dirty="0" smtClean="0">
                <a:solidFill>
                  <a:srgbClr val="0D0575"/>
                </a:solidFill>
                <a:latin typeface="Times New Roman" pitchFamily="18" charset="0"/>
                <a:cs typeface="Times New Roman" pitchFamily="18" charset="0"/>
              </a:rPr>
              <a:t> Пугачёва: добрый разбойник Пугачёв — низкий злодей Швабрин; Пугачёв, восставший на Царицу, — комендант, за эту царицу умирающий; дикий волк Пугачёв — преданный пес Савельич; огневой Пугачёв и белорыбий немецкий генерал, — вплоть до физического контраста физически очаровывающего нас Пугачёва и его страшной оравы (рваные ноздри </a:t>
            </a:r>
            <a:r>
              <a:rPr lang="ru-RU" sz="1200" dirty="0" err="1" smtClean="0">
                <a:solidFill>
                  <a:srgbClr val="0D0575"/>
                </a:solidFill>
                <a:latin typeface="Times New Roman" pitchFamily="18" charset="0"/>
                <a:cs typeface="Times New Roman" pitchFamily="18" charset="0"/>
              </a:rPr>
              <a:t>Хлопуши</a:t>
            </a:r>
            <a:r>
              <a:rPr lang="ru-RU" sz="1200" dirty="0" smtClean="0">
                <a:solidFill>
                  <a:srgbClr val="0D0575"/>
                </a:solidFill>
                <a:latin typeface="Times New Roman" pitchFamily="18" charset="0"/>
                <a:cs typeface="Times New Roman" pitchFamily="18" charset="0"/>
              </a:rPr>
              <a:t>). Пугачёв и Екатерина, наконец. И ещё любопытнее, что пугачёвская </a:t>
            </a:r>
            <a:r>
              <a:rPr lang="ru-RU" sz="1200" dirty="0" err="1" smtClean="0">
                <a:solidFill>
                  <a:srgbClr val="0D0575"/>
                </a:solidFill>
                <a:latin typeface="Times New Roman" pitchFamily="18" charset="0"/>
                <a:cs typeface="Times New Roman" pitchFamily="18" charset="0"/>
              </a:rPr>
              <a:t>контрфигура</a:t>
            </a:r>
            <a:r>
              <a:rPr lang="ru-RU" sz="1200" dirty="0" smtClean="0">
                <a:solidFill>
                  <a:srgbClr val="0D0575"/>
                </a:solidFill>
                <a:latin typeface="Times New Roman" pitchFamily="18" charset="0"/>
                <a:cs typeface="Times New Roman" pitchFamily="18" charset="0"/>
              </a:rPr>
              <a:t> покрывает, подавляет, затмевает — всё. Всех обращает в фигурантов.</a:t>
            </a:r>
          </a:p>
          <a:p>
            <a:pPr algn="r"/>
            <a:r>
              <a:rPr lang="ru-RU" sz="1200" dirty="0" smtClean="0">
                <a:solidFill>
                  <a:srgbClr val="0D0575"/>
                </a:solidFill>
                <a:latin typeface="Times New Roman" pitchFamily="18" charset="0"/>
                <a:cs typeface="Times New Roman" pitchFamily="18" charset="0"/>
              </a:rPr>
              <a:t>                                                            </a:t>
            </a:r>
            <a:r>
              <a:rPr lang="ru-RU" sz="1200" i="1" dirty="0" smtClean="0">
                <a:solidFill>
                  <a:srgbClr val="0D0575"/>
                </a:solidFill>
                <a:latin typeface="Times New Roman" pitchFamily="18" charset="0"/>
                <a:cs typeface="Times New Roman" pitchFamily="18" charset="0"/>
              </a:rPr>
              <a:t>(М. И. Цветаева. «Пушкин и Пугачёв»)</a:t>
            </a:r>
            <a:endParaRPr lang="ru-RU" sz="1200" dirty="0">
              <a:solidFill>
                <a:srgbClr val="0D0575"/>
              </a:solidFill>
              <a:latin typeface="Times New Roman" pitchFamily="18" charset="0"/>
              <a:cs typeface="Times New Roman" pitchFamily="18" charset="0"/>
            </a:endParaRPr>
          </a:p>
        </p:txBody>
      </p:sp>
      <p:sp>
        <p:nvSpPr>
          <p:cNvPr id="13" name="TextBox 12"/>
          <p:cNvSpPr txBox="1"/>
          <p:nvPr/>
        </p:nvSpPr>
        <p:spPr>
          <a:xfrm>
            <a:off x="539552" y="3068960"/>
            <a:ext cx="8352928" cy="2492990"/>
          </a:xfrm>
          <a:prstGeom prst="rect">
            <a:avLst/>
          </a:prstGeom>
          <a:solidFill>
            <a:schemeClr val="bg2"/>
          </a:solidFill>
        </p:spPr>
        <p:txBody>
          <a:bodyPr wrap="square" rtlCol="0">
            <a:spAutoFit/>
          </a:bodyPr>
          <a:lstStyle/>
          <a:p>
            <a:pPr algn="just"/>
            <a:r>
              <a:rPr lang="ru-RU" sz="1200" dirty="0" smtClean="0">
                <a:solidFill>
                  <a:srgbClr val="0D0575"/>
                </a:solidFill>
                <a:latin typeface="Times New Roman" pitchFamily="18" charset="0"/>
                <a:cs typeface="Times New Roman" pitchFamily="18" charset="0"/>
              </a:rPr>
              <a:t>б) Недавно, читая записки Марины Цветаевой «Мой Пушкин», я вспомнил наши чтения «Капитанской дочки» и удивился несходству впечатлений. Мятежную душу будущего поэта поразил в этой книге Пугачёв, он показался ей таинственным, заманчивым, прекрасным. Меня же, как сейчас помню, больше всего поражал и радовал в этой книге Савельич. Не только меня, я уверен, и весь класс. «Как? — могут удивиться некоторые ценители литературы. — Тебе понравился холоп и раб Савельич?». Да, именно Савельич мне понравился больше всех, именно появления его я ждал с наибольшей радостью. Более того, решаюсь на дерзость утверждать, что он и самому автору, Александру Сергеевичу, нравился больше всех остальных героев.</a:t>
            </a:r>
          </a:p>
          <a:p>
            <a:pPr algn="just"/>
            <a:r>
              <a:rPr lang="ru-RU" sz="1200" dirty="0" smtClean="0">
                <a:solidFill>
                  <a:srgbClr val="0D0575"/>
                </a:solidFill>
                <a:latin typeface="Times New Roman" pitchFamily="18" charset="0"/>
                <a:cs typeface="Times New Roman" pitchFamily="18" charset="0"/>
              </a:rPr>
              <a:t>Дело в том, что рабство Савельича — это только внешняя оболочка его сущности. Во время чтения «Капитанской дочки» мы это всё время чувствовали, и потому его рабская должность, если можно так сказать, нам никак не мешала. Что же в нём было прекрасного, заставлявшего любить его вопреки ненавистному нам рабству и холопству?</a:t>
            </a:r>
          </a:p>
          <a:p>
            <a:pPr algn="just"/>
            <a:endParaRPr lang="ru-RU" sz="1200" dirty="0" smtClean="0">
              <a:solidFill>
                <a:srgbClr val="0D0575"/>
              </a:solidFill>
              <a:latin typeface="Times New Roman" pitchFamily="18" charset="0"/>
              <a:cs typeface="Times New Roman" pitchFamily="18" charset="0"/>
            </a:endParaRPr>
          </a:p>
          <a:p>
            <a:pPr algn="just"/>
            <a:r>
              <a:rPr lang="ru-RU" sz="1200" i="1" dirty="0" smtClean="0">
                <a:solidFill>
                  <a:srgbClr val="0D0575"/>
                </a:solidFill>
                <a:latin typeface="Times New Roman" pitchFamily="18" charset="0"/>
                <a:cs typeface="Times New Roman" pitchFamily="18" charset="0"/>
              </a:rPr>
              <a:t>(продолжение на следующем слайде)</a:t>
            </a:r>
          </a:p>
          <a:p>
            <a:endParaRPr lang="ru-RU" sz="1200" dirty="0">
              <a:solidFill>
                <a:srgbClr val="0D0575"/>
              </a:solidFill>
            </a:endParaRPr>
          </a:p>
        </p:txBody>
      </p:sp>
      <p:sp>
        <p:nvSpPr>
          <p:cNvPr id="14" name="TextBox 13"/>
          <p:cNvSpPr txBox="1"/>
          <p:nvPr/>
        </p:nvSpPr>
        <p:spPr>
          <a:xfrm>
            <a:off x="395536" y="0"/>
            <a:ext cx="1584176" cy="523220"/>
          </a:xfrm>
          <a:prstGeom prst="rect">
            <a:avLst/>
          </a:prstGeom>
          <a:noFill/>
        </p:spPr>
        <p:txBody>
          <a:bodyPr wrap="square" rtlCol="0">
            <a:spAutoFit/>
          </a:bodyPr>
          <a:lstStyle/>
          <a:p>
            <a:r>
              <a:rPr lang="ru-RU" sz="2800" b="1" dirty="0" smtClean="0">
                <a:solidFill>
                  <a:srgbClr val="C00000"/>
                </a:solidFill>
                <a:latin typeface="Times New Roman" pitchFamily="18" charset="0"/>
                <a:cs typeface="Times New Roman" pitchFamily="18" charset="0"/>
              </a:rPr>
              <a:t>8 класс</a:t>
            </a:r>
            <a:endParaRPr lang="ru-RU" sz="2800" b="1" dirty="0">
              <a:solidFill>
                <a:srgbClr val="C00000"/>
              </a:solidFill>
              <a:latin typeface="Times New Roman" pitchFamily="18" charset="0"/>
              <a:cs typeface="Times New Roman" pitchFamily="18" charset="0"/>
            </a:endParaRPr>
          </a:p>
        </p:txBody>
      </p:sp>
      <p:sp>
        <p:nvSpPr>
          <p:cNvPr id="7" name="Прямоугольник 6"/>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8" name="Прямоугольник 7"/>
          <p:cNvSpPr/>
          <p:nvPr/>
        </p:nvSpPr>
        <p:spPr>
          <a:xfrm>
            <a:off x="5741916"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pic>
        <p:nvPicPr>
          <p:cNvPr id="9" name="Рисунок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580504" y="5926944"/>
            <a:ext cx="1906561" cy="847324"/>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476672"/>
            <a:ext cx="8712968" cy="4247317"/>
          </a:xfrm>
          <a:prstGeom prst="rect">
            <a:avLst/>
          </a:prstGeom>
          <a:solidFill>
            <a:schemeClr val="bg2"/>
          </a:solidFill>
        </p:spPr>
        <p:txBody>
          <a:bodyPr wrap="square" rtlCol="0">
            <a:spAutoFit/>
          </a:bodyPr>
          <a:lstStyle/>
          <a:p>
            <a:pPr algn="just"/>
            <a:r>
              <a:rPr lang="ru-RU" sz="1400" dirty="0" smtClean="0">
                <a:solidFill>
                  <a:srgbClr val="0D0575"/>
                </a:solidFill>
                <a:latin typeface="Times New Roman" pitchFamily="18" charset="0"/>
                <a:cs typeface="Times New Roman" pitchFamily="18" charset="0"/>
              </a:rPr>
              <a:t>Была преданность. Величайшее чувство, красоту которого Пушкин столько раз воспевал в стихах. Ненасытный, видно, так голодал по этому чувству особенно в его материнском проявлении, что, посвятив столько стихов своей няне Арине Родионовне, он решил и в прозе, уже в облике Савельича, создать ещё один образ материнской преданности. &lt;…&gt;</a:t>
            </a:r>
          </a:p>
          <a:p>
            <a:pPr algn="just"/>
            <a:r>
              <a:rPr lang="ru-RU" sz="1400" dirty="0" smtClean="0">
                <a:solidFill>
                  <a:srgbClr val="0D0575"/>
                </a:solidFill>
                <a:latin typeface="Times New Roman" pitchFamily="18" charset="0"/>
                <a:cs typeface="Times New Roman" pitchFamily="18" charset="0"/>
              </a:rPr>
              <a:t>Савельич — это то чувство, которое всю жизнь Пушкин так ценил в людях. И, наоборот, предательство, коварство, измена всегда заставляли его или в ужасе бежать, или корчиться с пристальным отвращением. Наверное, страшнейшей казнью для поэта было бы, связав по рукам и ногам, заставить его, бессильного вмешаться, наблюдать за картиной предательства.</a:t>
            </a:r>
          </a:p>
          <a:p>
            <a:pPr algn="just"/>
            <a:r>
              <a:rPr lang="ru-RU" sz="1400" dirty="0" smtClean="0">
                <a:solidFill>
                  <a:srgbClr val="0D0575"/>
                </a:solidFill>
                <a:latin typeface="Times New Roman" pitchFamily="18" charset="0"/>
                <a:cs typeface="Times New Roman" pitchFamily="18" charset="0"/>
              </a:rPr>
              <a:t>В образе Савельича Пушкин устроил себе пир, который не всегда мог позволить себе в жизни. Тут преданность выступает во всех обличиях. Преданность — готовность отдать жизнь за жизнь барчука. Преданность — готовность каждую вещь его беречь, как собственную жизнь и даже сильнее. Преданность, творящая с робким человеком чудеса храбрости. И наконец, преданность, доходящая в своем ослеплении до того, что Савельич затевает с Пугачёвым разговор о злосчастном зипуне, когда его любимец находится на волоске от виселицы. </a:t>
            </a:r>
          </a:p>
          <a:p>
            <a:pPr algn="just"/>
            <a:r>
              <a:rPr lang="ru-RU" sz="1400" dirty="0" smtClean="0">
                <a:solidFill>
                  <a:srgbClr val="0D0575"/>
                </a:solidFill>
                <a:latin typeface="Times New Roman" pitchFamily="18" charset="0"/>
                <a:cs typeface="Times New Roman" pitchFamily="18" charset="0"/>
              </a:rPr>
              <a:t>Но Пушкину мало и этого. Комендант </a:t>
            </a:r>
            <a:r>
              <a:rPr lang="ru-RU" sz="1400" dirty="0" err="1" smtClean="0">
                <a:solidFill>
                  <a:srgbClr val="0D0575"/>
                </a:solidFill>
                <a:latin typeface="Times New Roman" pitchFamily="18" charset="0"/>
                <a:cs typeface="Times New Roman" pitchFamily="18" charset="0"/>
              </a:rPr>
              <a:t>Белогорской</a:t>
            </a:r>
            <a:r>
              <a:rPr lang="ru-RU" sz="1400" dirty="0" smtClean="0">
                <a:solidFill>
                  <a:srgbClr val="0D0575"/>
                </a:solidFill>
                <a:latin typeface="Times New Roman" pitchFamily="18" charset="0"/>
                <a:cs typeface="Times New Roman" pitchFamily="18" charset="0"/>
              </a:rPr>
              <a:t> крепости предан царице точно так, как Савельич своему барчуку. Жена коменданта, такая же ворчливая, как Савельич, сама предана до последнего часа своему мужу, как предан своему барину Савельич. То же самое можно сказать о Маше и о юном Гриневе. Одним словом, здесь торжество преданности.</a:t>
            </a:r>
          </a:p>
          <a:p>
            <a:pPr algn="r"/>
            <a:r>
              <a:rPr lang="ru-RU" sz="1400" i="1" dirty="0" smtClean="0">
                <a:solidFill>
                  <a:srgbClr val="0D0575"/>
                </a:solidFill>
                <a:latin typeface="Times New Roman" pitchFamily="18" charset="0"/>
                <a:cs typeface="Times New Roman" pitchFamily="18" charset="0"/>
              </a:rPr>
              <a:t>(Ф. А. Искандер. «Старый дом под кипарисом»)</a:t>
            </a:r>
            <a:endParaRPr lang="ru-RU" sz="1400" dirty="0" smtClean="0">
              <a:solidFill>
                <a:srgbClr val="0D0575"/>
              </a:solidFill>
              <a:latin typeface="Times New Roman" pitchFamily="18" charset="0"/>
              <a:cs typeface="Times New Roman" pitchFamily="18" charset="0"/>
            </a:endParaRPr>
          </a:p>
          <a:p>
            <a:r>
              <a:rPr lang="ru-RU" dirty="0" smtClean="0">
                <a:solidFill>
                  <a:srgbClr val="0D0575"/>
                </a:solidFill>
              </a:rPr>
              <a:t> </a:t>
            </a:r>
            <a:endParaRPr lang="ru-RU" dirty="0">
              <a:solidFill>
                <a:srgbClr val="0D0575"/>
              </a:solidFill>
            </a:endParaRPr>
          </a:p>
        </p:txBody>
      </p:sp>
      <p:sp>
        <p:nvSpPr>
          <p:cNvPr id="6" name="TextBox 5"/>
          <p:cNvSpPr txBox="1"/>
          <p:nvPr/>
        </p:nvSpPr>
        <p:spPr>
          <a:xfrm>
            <a:off x="251520" y="4725144"/>
            <a:ext cx="8712968" cy="1077218"/>
          </a:xfrm>
          <a:prstGeom prst="rect">
            <a:avLst/>
          </a:prstGeom>
          <a:solidFill>
            <a:schemeClr val="bg2"/>
          </a:solidFill>
        </p:spPr>
        <p:txBody>
          <a:bodyPr wrap="square" rtlCol="0">
            <a:spAutoFit/>
          </a:bodyPr>
          <a:lstStyle/>
          <a:p>
            <a:r>
              <a:rPr lang="ru-RU" sz="1600" i="1" dirty="0" smtClean="0">
                <a:solidFill>
                  <a:schemeClr val="bg1">
                    <a:lumMod val="95000"/>
                    <a:lumOff val="5000"/>
                  </a:schemeClr>
                </a:solidFill>
                <a:latin typeface="Times New Roman" pitchFamily="18" charset="0"/>
                <a:cs typeface="Times New Roman" pitchFamily="18" charset="0"/>
              </a:rPr>
              <a:t> </a:t>
            </a:r>
            <a:r>
              <a:rPr lang="ru-RU" sz="1600" i="1" dirty="0" smtClean="0">
                <a:solidFill>
                  <a:srgbClr val="0D0575"/>
                </a:solidFill>
                <a:latin typeface="Times New Roman" pitchFamily="18" charset="0"/>
                <a:cs typeface="Times New Roman" pitchFamily="18" charset="0"/>
              </a:rPr>
              <a:t>Вспомните, что вы думали о Пугачеве и Савельиче до знакомства с предложенными отрывками. Напишите, изменилось ли ваше личное восприятие пушкинских героев теперь и почему.</a:t>
            </a:r>
          </a:p>
          <a:p>
            <a:endParaRPr lang="ru-RU" sz="1600" i="1" dirty="0">
              <a:solidFill>
                <a:srgbClr val="0D0575"/>
              </a:solidFill>
              <a:latin typeface="Times New Roman" pitchFamily="18" charset="0"/>
              <a:cs typeface="Times New Roman" pitchFamily="18" charset="0"/>
            </a:endParaRPr>
          </a:p>
        </p:txBody>
      </p:sp>
      <p:sp>
        <p:nvSpPr>
          <p:cNvPr id="7" name="Прямоугольник 6"/>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8" name="Прямоугольник 7"/>
          <p:cNvSpPr/>
          <p:nvPr/>
        </p:nvSpPr>
        <p:spPr>
          <a:xfrm>
            <a:off x="5741916"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pic>
        <p:nvPicPr>
          <p:cNvPr id="9" name="Рисунок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580504" y="5926944"/>
            <a:ext cx="1906561" cy="847324"/>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5"/>
          <p:cNvSpPr txBox="1">
            <a:spLocks noChangeArrowheads="1"/>
          </p:cNvSpPr>
          <p:nvPr/>
        </p:nvSpPr>
        <p:spPr bwMode="auto">
          <a:xfrm>
            <a:off x="990600" y="756663"/>
            <a:ext cx="73152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ru-RU" altLang="ru-RU" dirty="0">
                <a:solidFill>
                  <a:srgbClr val="0D0575"/>
                </a:solidFill>
                <a:latin typeface="Arial" panose="020B0604020202020204" pitchFamily="34" charset="0"/>
                <a:cs typeface="Arial" panose="020B0604020202020204" pitchFamily="34" charset="0"/>
              </a:rPr>
              <a:t>СПАСИБО ЗА ВНИМАНИЕ!</a:t>
            </a:r>
          </a:p>
        </p:txBody>
      </p:sp>
      <p:sp>
        <p:nvSpPr>
          <p:cNvPr id="29700" name="Rectangle 0"/>
          <p:cNvSpPr>
            <a:spLocks noChangeArrowheads="1"/>
          </p:cNvSpPr>
          <p:nvPr/>
        </p:nvSpPr>
        <p:spPr bwMode="auto">
          <a:xfrm>
            <a:off x="990600" y="1628800"/>
            <a:ext cx="7133604" cy="1325620"/>
          </a:xfrm>
          <a:prstGeom prst="rect">
            <a:avLst/>
          </a:prstGeom>
          <a:solidFill>
            <a:srgbClr val="CCECFF"/>
          </a:solidFill>
          <a:ln>
            <a:solidFill>
              <a:srgbClr val="00FFFF"/>
            </a:solidFill>
          </a:ln>
          <a:extLst>
            <a:ext uri="{91240B29-F687-4F45-9708-019B960494DF}">
              <a14:hiddenLine xmlns="" xmlns:a14="http://schemas.microsoft.com/office/drawing/2010/main" w="9525">
                <a:solidFill>
                  <a:srgbClr val="000000"/>
                </a:solidFill>
                <a:miter lim="800000"/>
                <a:headEnd/>
                <a:tailEnd/>
              </a14:hiddenLine>
            </a:ext>
          </a:extLst>
        </p:spPr>
        <p:txBody>
          <a:bodyPr wrap="square" lIns="90000" tIns="46800" rIns="90000" bIns="46800">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ru-RU" altLang="ru-RU" sz="2000" b="1" dirty="0" smtClean="0">
                <a:solidFill>
                  <a:srgbClr val="002060"/>
                </a:solidFill>
              </a:rPr>
              <a:t>Красовская Светлана Игоревна,</a:t>
            </a:r>
            <a:r>
              <a:rPr lang="ru-RU" altLang="ru-RU" sz="2000" b="1" dirty="0" smtClean="0">
                <a:solidFill>
                  <a:schemeClr val="tx2"/>
                </a:solidFill>
              </a:rPr>
              <a:t> </a:t>
            </a:r>
            <a:endParaRPr lang="en-US" altLang="ru-RU" sz="2000" b="1" dirty="0">
              <a:solidFill>
                <a:schemeClr val="tx2"/>
              </a:solidFill>
            </a:endParaRPr>
          </a:p>
          <a:p>
            <a:pPr algn="ctr" eaLnBrk="1" hangingPunct="1">
              <a:spcBef>
                <a:spcPct val="0"/>
              </a:spcBef>
              <a:buFontTx/>
              <a:buNone/>
            </a:pPr>
            <a:r>
              <a:rPr lang="ru-RU" altLang="ru-RU" sz="2000" dirty="0">
                <a:solidFill>
                  <a:schemeClr val="tx2"/>
                </a:solidFill>
              </a:rPr>
              <a:t>доктор </a:t>
            </a:r>
            <a:r>
              <a:rPr lang="ru-RU" altLang="ru-RU" sz="2000" dirty="0" smtClean="0">
                <a:solidFill>
                  <a:schemeClr val="tx2"/>
                </a:solidFill>
              </a:rPr>
              <a:t>филологических наук, профессор,  заведующий редакцией русского  языка и литературы издательства «Просвещение»</a:t>
            </a:r>
            <a:endParaRPr lang="ru-RU" altLang="ru-RU" sz="2000" b="1" dirty="0">
              <a:solidFill>
                <a:schemeClr val="tx2"/>
              </a:solidFill>
            </a:endParaRPr>
          </a:p>
        </p:txBody>
      </p:sp>
      <p:pic>
        <p:nvPicPr>
          <p:cNvPr id="7" name="Picture 2" descr="http://cs3.a5.ru/media/da/84/f7/650_da84f7f4d3ea70b42e9ba2a83993ef30.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l="356" r="-356"/>
          <a:stretch>
            <a:fillRect/>
          </a:stretch>
        </p:blipFill>
        <p:spPr bwMode="auto">
          <a:xfrm>
            <a:off x="2195736" y="3212976"/>
            <a:ext cx="4424014" cy="269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36552887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2728" y="188640"/>
            <a:ext cx="8721760" cy="461665"/>
          </a:xfrm>
          <a:prstGeom prst="rect">
            <a:avLst/>
          </a:prstGeom>
          <a:solidFill>
            <a:srgbClr val="CCECFF"/>
          </a:solidFill>
          <a:ln>
            <a:solidFill>
              <a:srgbClr val="00FFFF"/>
            </a:solidFill>
          </a:ln>
        </p:spPr>
        <p:txBody>
          <a:bodyPr wrap="square" rtlCol="0">
            <a:spAutoFit/>
          </a:bodyPr>
          <a:lstStyle/>
          <a:p>
            <a:pPr algn="ctr" fontAlgn="base">
              <a:spcBef>
                <a:spcPct val="0"/>
              </a:spcBef>
              <a:spcAft>
                <a:spcPct val="0"/>
              </a:spcAft>
            </a:pPr>
            <a:r>
              <a:rPr lang="ru-RU" sz="2400" dirty="0" smtClean="0">
                <a:solidFill>
                  <a:srgbClr val="0D0575"/>
                </a:solidFill>
                <a:latin typeface="Arial" charset="0"/>
              </a:rPr>
              <a:t>Тематическое направление «ПУТЬ»</a:t>
            </a:r>
          </a:p>
        </p:txBody>
      </p:sp>
      <p:sp>
        <p:nvSpPr>
          <p:cNvPr id="5" name="TextBox 4"/>
          <p:cNvSpPr txBox="1"/>
          <p:nvPr/>
        </p:nvSpPr>
        <p:spPr>
          <a:xfrm>
            <a:off x="251520" y="764704"/>
            <a:ext cx="8784976" cy="369332"/>
          </a:xfrm>
          <a:prstGeom prst="rect">
            <a:avLst/>
          </a:prstGeom>
          <a:solidFill>
            <a:schemeClr val="bg2">
              <a:lumMod val="40000"/>
              <a:lumOff val="60000"/>
            </a:schemeClr>
          </a:solidFill>
        </p:spPr>
        <p:txBody>
          <a:bodyPr wrap="square" rtlCol="0">
            <a:spAutoFit/>
          </a:bodyPr>
          <a:lstStyle/>
          <a:p>
            <a:pPr lvl="0" indent="450850" algn="just" fontAlgn="base">
              <a:spcBef>
                <a:spcPct val="0"/>
              </a:spcBef>
              <a:spcAft>
                <a:spcPct val="0"/>
              </a:spcAft>
            </a:pPr>
            <a:r>
              <a:rPr lang="ru-RU" b="1" dirty="0" smtClean="0">
                <a:solidFill>
                  <a:srgbClr val="0D0575"/>
                </a:solidFill>
                <a:latin typeface="Times New Roman" pitchFamily="18" charset="0"/>
                <a:ea typeface="Calibri" pitchFamily="34" charset="0"/>
                <a:cs typeface="Times New Roman" pitchFamily="18" charset="0"/>
              </a:rPr>
              <a:t>Задание: </a:t>
            </a:r>
            <a:endParaRPr lang="ru-RU" sz="2400" b="1" dirty="0" smtClean="0">
              <a:solidFill>
                <a:srgbClr val="0D0575"/>
              </a:solidFill>
              <a:latin typeface="Arial" pitchFamily="34" charset="0"/>
              <a:cs typeface="Arial" pitchFamily="34" charset="0"/>
            </a:endParaRPr>
          </a:p>
        </p:txBody>
      </p:sp>
      <p:sp>
        <p:nvSpPr>
          <p:cNvPr id="6" name="TextBox 5"/>
          <p:cNvSpPr txBox="1"/>
          <p:nvPr/>
        </p:nvSpPr>
        <p:spPr>
          <a:xfrm flipV="1">
            <a:off x="107504" y="5445224"/>
            <a:ext cx="8683253" cy="369332"/>
          </a:xfrm>
          <a:prstGeom prst="rect">
            <a:avLst/>
          </a:prstGeom>
          <a:solidFill>
            <a:schemeClr val="bg2">
              <a:lumMod val="75000"/>
            </a:schemeClr>
          </a:solidFill>
        </p:spPr>
        <p:txBody>
          <a:bodyPr wrap="square" rtlCol="0">
            <a:spAutoFit/>
          </a:bodyPr>
          <a:lstStyle/>
          <a:p>
            <a:pPr algn="ctr" fontAlgn="base">
              <a:spcBef>
                <a:spcPct val="0"/>
              </a:spcBef>
              <a:spcAft>
                <a:spcPct val="0"/>
              </a:spcAft>
            </a:pPr>
            <a:endParaRPr lang="ru-RU" dirty="0">
              <a:solidFill>
                <a:srgbClr val="002060"/>
              </a:solidFill>
              <a:latin typeface="Arial" charset="0"/>
            </a:endParaRPr>
          </a:p>
        </p:txBody>
      </p:sp>
      <p:sp>
        <p:nvSpPr>
          <p:cNvPr id="11" name="TextBox 10"/>
          <p:cNvSpPr txBox="1"/>
          <p:nvPr/>
        </p:nvSpPr>
        <p:spPr>
          <a:xfrm>
            <a:off x="251520" y="1340768"/>
            <a:ext cx="8773857" cy="923330"/>
          </a:xfrm>
          <a:prstGeom prst="rect">
            <a:avLst/>
          </a:prstGeom>
          <a:solidFill>
            <a:srgbClr val="CCECFF"/>
          </a:solidFill>
          <a:ln>
            <a:solidFill>
              <a:srgbClr val="00FFFF"/>
            </a:solidFill>
          </a:ln>
        </p:spPr>
        <p:txBody>
          <a:bodyPr wrap="square" rtlCol="0">
            <a:spAutoFit/>
          </a:bodyPr>
          <a:lstStyle/>
          <a:p>
            <a:pPr lvl="0" indent="450850" algn="just" fontAlgn="base">
              <a:spcBef>
                <a:spcPct val="0"/>
              </a:spcBef>
              <a:spcAft>
                <a:spcPct val="0"/>
              </a:spcAft>
            </a:pPr>
            <a:r>
              <a:rPr lang="ru-RU" i="1" dirty="0" smtClean="0">
                <a:solidFill>
                  <a:srgbClr val="0D0575"/>
                </a:solidFill>
                <a:latin typeface="Times New Roman" pitchFamily="18" charset="0"/>
                <a:ea typeface="Calibri" pitchFamily="34" charset="0"/>
                <a:cs typeface="Times New Roman" pitchFamily="18" charset="0"/>
              </a:rPr>
              <a:t>Подумайте какими выражениями, в том числе и устойчивыми, со словом </a:t>
            </a:r>
            <a:r>
              <a:rPr lang="ru-RU" i="1" dirty="0" smtClean="0">
                <a:solidFill>
                  <a:srgbClr val="0D0575"/>
                </a:solidFill>
                <a:ea typeface="Calibri" pitchFamily="34" charset="0"/>
                <a:cs typeface="Times New Roman" pitchFamily="18" charset="0"/>
              </a:rPr>
              <a:t>«</a:t>
            </a:r>
            <a:r>
              <a:rPr lang="ru-RU" i="1" dirty="0" smtClean="0">
                <a:solidFill>
                  <a:srgbClr val="0D0575"/>
                </a:solidFill>
                <a:latin typeface="Times New Roman" pitchFamily="18" charset="0"/>
                <a:ea typeface="Calibri" pitchFamily="34" charset="0"/>
                <a:cs typeface="Times New Roman" pitchFamily="18" charset="0"/>
              </a:rPr>
              <a:t>путь</a:t>
            </a:r>
            <a:r>
              <a:rPr lang="ru-RU" i="1" dirty="0" smtClean="0">
                <a:solidFill>
                  <a:srgbClr val="0D0575"/>
                </a:solidFill>
                <a:ea typeface="Calibri" pitchFamily="34" charset="0"/>
                <a:cs typeface="Times New Roman" pitchFamily="18" charset="0"/>
              </a:rPr>
              <a:t>»</a:t>
            </a:r>
            <a:r>
              <a:rPr lang="ru-RU" i="1" dirty="0" smtClean="0">
                <a:solidFill>
                  <a:srgbClr val="0D0575"/>
                </a:solidFill>
                <a:latin typeface="Times New Roman" pitchFamily="18" charset="0"/>
                <a:ea typeface="Calibri" pitchFamily="34" charset="0"/>
                <a:cs typeface="Times New Roman" pitchFamily="18" charset="0"/>
              </a:rPr>
              <a:t> (</a:t>
            </a:r>
            <a:r>
              <a:rPr lang="ru-RU" i="1" dirty="0" smtClean="0">
                <a:solidFill>
                  <a:srgbClr val="0D0575"/>
                </a:solidFill>
                <a:ea typeface="Calibri" pitchFamily="34" charset="0"/>
                <a:cs typeface="Times New Roman" pitchFamily="18" charset="0"/>
              </a:rPr>
              <a:t>«</a:t>
            </a:r>
            <a:r>
              <a:rPr lang="ru-RU" i="1" dirty="0" smtClean="0">
                <a:solidFill>
                  <a:srgbClr val="0D0575"/>
                </a:solidFill>
                <a:latin typeface="Times New Roman" pitchFamily="18" charset="0"/>
                <a:ea typeface="Calibri" pitchFamily="34" charset="0"/>
                <a:cs typeface="Times New Roman" pitchFamily="18" charset="0"/>
              </a:rPr>
              <a:t>дорога</a:t>
            </a:r>
            <a:r>
              <a:rPr lang="ru-RU" i="1" dirty="0" smtClean="0">
                <a:solidFill>
                  <a:srgbClr val="0D0575"/>
                </a:solidFill>
                <a:ea typeface="Calibri" pitchFamily="34" charset="0"/>
                <a:cs typeface="Times New Roman" pitchFamily="18" charset="0"/>
              </a:rPr>
              <a:t>»</a:t>
            </a:r>
            <a:r>
              <a:rPr lang="ru-RU" i="1" dirty="0" smtClean="0">
                <a:solidFill>
                  <a:srgbClr val="0D0575"/>
                </a:solidFill>
                <a:latin typeface="Times New Roman" pitchFamily="18" charset="0"/>
                <a:ea typeface="Calibri" pitchFamily="34" charset="0"/>
                <a:cs typeface="Times New Roman" pitchFamily="18" charset="0"/>
              </a:rPr>
              <a:t>) пользуетесь вы. Часто ли вы употребляете их? В каких ситуациях и с какой целью? </a:t>
            </a:r>
            <a:endParaRPr lang="ru-RU" sz="2400" dirty="0" smtClean="0">
              <a:solidFill>
                <a:srgbClr val="0D0575"/>
              </a:solidFill>
              <a:latin typeface="Arial" pitchFamily="34" charset="0"/>
              <a:cs typeface="Arial" pitchFamily="34" charset="0"/>
            </a:endParaRPr>
          </a:p>
        </p:txBody>
      </p:sp>
      <p:sp>
        <p:nvSpPr>
          <p:cNvPr id="7" name="Прямоугольник 6"/>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8" name="Прямоугольник 7"/>
          <p:cNvSpPr/>
          <p:nvPr/>
        </p:nvSpPr>
        <p:spPr>
          <a:xfrm>
            <a:off x="5741916"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pic>
        <p:nvPicPr>
          <p:cNvPr id="9" name="Рисунок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580504" y="5926944"/>
            <a:ext cx="1906561" cy="847324"/>
          </a:xfrm>
          <a:prstGeom prst="rect">
            <a:avLst/>
          </a:prstGeom>
        </p:spPr>
      </p:pic>
      <p:sp>
        <p:nvSpPr>
          <p:cNvPr id="14" name="TextBox 13"/>
          <p:cNvSpPr txBox="1"/>
          <p:nvPr/>
        </p:nvSpPr>
        <p:spPr>
          <a:xfrm>
            <a:off x="323528" y="2420888"/>
            <a:ext cx="7056784" cy="2862322"/>
          </a:xfrm>
          <a:prstGeom prst="rect">
            <a:avLst/>
          </a:prstGeom>
          <a:noFill/>
        </p:spPr>
        <p:txBody>
          <a:bodyPr wrap="square" rtlCol="0">
            <a:spAutoFit/>
          </a:bodyPr>
          <a:lstStyle/>
          <a:p>
            <a:pPr lvl="0" algn="just" fontAlgn="base">
              <a:spcBef>
                <a:spcPct val="0"/>
              </a:spcBef>
              <a:spcAft>
                <a:spcPct val="0"/>
              </a:spcAft>
            </a:pPr>
            <a:r>
              <a:rPr lang="ru-RU" dirty="0" smtClean="0">
                <a:solidFill>
                  <a:srgbClr val="0D0575"/>
                </a:solidFill>
                <a:latin typeface="Times New Roman" pitchFamily="18" charset="0"/>
                <a:ea typeface="Calibri" pitchFamily="34" charset="0"/>
                <a:cs typeface="Times New Roman" pitchFamily="18" charset="0"/>
              </a:rPr>
              <a:t>слово </a:t>
            </a:r>
            <a:r>
              <a:rPr lang="ru-RU" i="1" dirty="0" smtClean="0">
                <a:solidFill>
                  <a:srgbClr val="0D0575"/>
                </a:solidFill>
                <a:latin typeface="Times New Roman" pitchFamily="18" charset="0"/>
                <a:ea typeface="Calibri" pitchFamily="34" charset="0"/>
                <a:cs typeface="Times New Roman" pitchFamily="18" charset="0"/>
              </a:rPr>
              <a:t>путь</a:t>
            </a:r>
            <a:r>
              <a:rPr lang="ru-RU" dirty="0" smtClean="0">
                <a:solidFill>
                  <a:srgbClr val="0D0575"/>
                </a:solidFill>
                <a:latin typeface="Times New Roman" pitchFamily="18" charset="0"/>
                <a:ea typeface="Calibri" pitchFamily="34" charset="0"/>
                <a:cs typeface="Times New Roman" pitchFamily="18" charset="0"/>
              </a:rPr>
              <a:t>, помимо своего прямого значения, наделено множеством метафорических, закрепившихся во фразеологических оборотах: </a:t>
            </a:r>
            <a:r>
              <a:rPr lang="ru-RU" i="1" dirty="0" smtClean="0">
                <a:solidFill>
                  <a:srgbClr val="0D0575"/>
                </a:solidFill>
                <a:latin typeface="Times New Roman" pitchFamily="18" charset="0"/>
                <a:ea typeface="Calibri" pitchFamily="34" charset="0"/>
                <a:cs typeface="Times New Roman" pitchFamily="18" charset="0"/>
              </a:rPr>
              <a:t>жизненный путь</a:t>
            </a:r>
            <a:r>
              <a:rPr lang="ru-RU" dirty="0" smtClean="0">
                <a:solidFill>
                  <a:srgbClr val="0D0575"/>
                </a:solidFill>
                <a:latin typeface="Times New Roman" pitchFamily="18" charset="0"/>
                <a:ea typeface="Calibri" pitchFamily="34" charset="0"/>
                <a:cs typeface="Times New Roman" pitchFamily="18" charset="0"/>
              </a:rPr>
              <a:t>, </a:t>
            </a:r>
            <a:r>
              <a:rPr lang="ru-RU" i="1" dirty="0" smtClean="0">
                <a:solidFill>
                  <a:srgbClr val="0D0575"/>
                </a:solidFill>
                <a:latin typeface="Times New Roman" pitchFamily="18" charset="0"/>
                <a:ea typeface="Calibri" pitchFamily="34" charset="0"/>
                <a:cs typeface="Times New Roman" pitchFamily="18" charset="0"/>
              </a:rPr>
              <a:t>последний путь;</a:t>
            </a:r>
            <a:r>
              <a:rPr lang="ru-RU" dirty="0" smtClean="0">
                <a:solidFill>
                  <a:srgbClr val="0D0575"/>
                </a:solidFill>
                <a:latin typeface="Times New Roman" pitchFamily="18" charset="0"/>
                <a:ea typeface="Calibri" pitchFamily="34" charset="0"/>
                <a:cs typeface="Times New Roman" pitchFamily="18" charset="0"/>
              </a:rPr>
              <a:t> </a:t>
            </a:r>
            <a:r>
              <a:rPr lang="ru-RU" i="1" dirty="0" smtClean="0">
                <a:solidFill>
                  <a:srgbClr val="0D0575"/>
                </a:solidFill>
                <a:latin typeface="Times New Roman" pitchFamily="18" charset="0"/>
                <a:ea typeface="Calibri" pitchFamily="34" charset="0"/>
                <a:cs typeface="Times New Roman" pitchFamily="18" charset="0"/>
              </a:rPr>
              <a:t>встретить препятствия на своём пути</a:t>
            </a:r>
            <a:r>
              <a:rPr lang="ru-RU" dirty="0" smtClean="0">
                <a:solidFill>
                  <a:srgbClr val="0D0575"/>
                </a:solidFill>
                <a:latin typeface="Times New Roman" pitchFamily="18" charset="0"/>
                <a:ea typeface="Calibri" pitchFamily="34" charset="0"/>
                <a:cs typeface="Times New Roman" pitchFamily="18" charset="0"/>
              </a:rPr>
              <a:t> </a:t>
            </a:r>
            <a:r>
              <a:rPr lang="ru-RU" dirty="0" smtClean="0">
                <a:solidFill>
                  <a:srgbClr val="0D0575"/>
                </a:solidFill>
                <a:ea typeface="Calibri" pitchFamily="34" charset="0"/>
                <a:cs typeface="Times New Roman" pitchFamily="18" charset="0"/>
              </a:rPr>
              <a:t>—</a:t>
            </a:r>
            <a:r>
              <a:rPr lang="ru-RU" dirty="0" smtClean="0">
                <a:solidFill>
                  <a:srgbClr val="0D0575"/>
                </a:solidFill>
                <a:latin typeface="Times New Roman" pitchFamily="18" charset="0"/>
                <a:ea typeface="Calibri" pitchFamily="34" charset="0"/>
                <a:cs typeface="Times New Roman" pitchFamily="18" charset="0"/>
              </a:rPr>
              <a:t> столкнуться с трудностями при достижении цели; </a:t>
            </a:r>
            <a:r>
              <a:rPr lang="ru-RU" i="1" dirty="0" smtClean="0">
                <a:solidFill>
                  <a:srgbClr val="0D0575"/>
                </a:solidFill>
                <a:latin typeface="Times New Roman" pitchFamily="18" charset="0"/>
                <a:ea typeface="Calibri" pitchFamily="34" charset="0"/>
                <a:cs typeface="Times New Roman" pitchFamily="18" charset="0"/>
              </a:rPr>
              <a:t>окольным (</a:t>
            </a:r>
            <a:r>
              <a:rPr lang="ru-RU" dirty="0" smtClean="0">
                <a:solidFill>
                  <a:srgbClr val="0D0575"/>
                </a:solidFill>
                <a:latin typeface="Times New Roman" pitchFamily="18" charset="0"/>
                <a:ea typeface="Calibri" pitchFamily="34" charset="0"/>
                <a:cs typeface="Times New Roman" pitchFamily="18" charset="0"/>
              </a:rPr>
              <a:t>или </a:t>
            </a:r>
            <a:r>
              <a:rPr lang="ru-RU" i="1" dirty="0" smtClean="0">
                <a:solidFill>
                  <a:srgbClr val="0D0575"/>
                </a:solidFill>
                <a:latin typeface="Times New Roman" pitchFamily="18" charset="0"/>
                <a:ea typeface="Calibri" pitchFamily="34" charset="0"/>
                <a:cs typeface="Times New Roman" pitchFamily="18" charset="0"/>
              </a:rPr>
              <a:t>обходным) путём</a:t>
            </a:r>
            <a:r>
              <a:rPr lang="ru-RU" dirty="0" smtClean="0">
                <a:solidFill>
                  <a:srgbClr val="0D0575"/>
                </a:solidFill>
                <a:latin typeface="Calibri" pitchFamily="34" charset="0"/>
                <a:ea typeface="Calibri" pitchFamily="34" charset="0"/>
                <a:cs typeface="Times New Roman" pitchFamily="18" charset="0"/>
              </a:rPr>
              <a:t> — </a:t>
            </a:r>
            <a:r>
              <a:rPr lang="ru-RU" dirty="0" smtClean="0">
                <a:solidFill>
                  <a:srgbClr val="0D0575"/>
                </a:solidFill>
                <a:latin typeface="Times New Roman" pitchFamily="18" charset="0"/>
                <a:ea typeface="Calibri" pitchFamily="34" charset="0"/>
                <a:cs typeface="Times New Roman" pitchFamily="18" charset="0"/>
              </a:rPr>
              <a:t>неблаговидным способом, </a:t>
            </a:r>
            <a:r>
              <a:rPr lang="ru-RU" i="1" dirty="0" smtClean="0">
                <a:solidFill>
                  <a:srgbClr val="0D0575"/>
                </a:solidFill>
                <a:latin typeface="Times New Roman" pitchFamily="18" charset="0"/>
                <a:ea typeface="Calibri" pitchFamily="34" charset="0"/>
                <a:cs typeface="Times New Roman" pitchFamily="18" charset="0"/>
              </a:rPr>
              <a:t>сойти с (своего) пути</a:t>
            </a:r>
            <a:r>
              <a:rPr lang="ru-RU" dirty="0" smtClean="0">
                <a:solidFill>
                  <a:srgbClr val="0D0575"/>
                </a:solidFill>
                <a:latin typeface="Calibri" pitchFamily="34" charset="0"/>
                <a:ea typeface="Calibri" pitchFamily="34" charset="0"/>
                <a:cs typeface="Times New Roman" pitchFamily="18" charset="0"/>
              </a:rPr>
              <a:t> — </a:t>
            </a:r>
            <a:r>
              <a:rPr lang="ru-RU" dirty="0" smtClean="0">
                <a:solidFill>
                  <a:srgbClr val="0D0575"/>
                </a:solidFill>
                <a:latin typeface="Times New Roman" pitchFamily="18" charset="0"/>
                <a:ea typeface="Calibri" pitchFamily="34" charset="0"/>
                <a:cs typeface="Times New Roman" pitchFamily="18" charset="0"/>
              </a:rPr>
              <a:t>отказаться от намеченной цели, задач и т. п., изменить прежним целям; </a:t>
            </a:r>
            <a:r>
              <a:rPr lang="ru-RU" i="1" dirty="0" smtClean="0">
                <a:solidFill>
                  <a:srgbClr val="0D0575"/>
                </a:solidFill>
                <a:latin typeface="Times New Roman" pitchFamily="18" charset="0"/>
                <a:ea typeface="Calibri" pitchFamily="34" charset="0"/>
                <a:cs typeface="Times New Roman" pitchFamily="18" charset="0"/>
              </a:rPr>
              <a:t>пробить себе путь</a:t>
            </a:r>
            <a:r>
              <a:rPr lang="ru-RU" dirty="0" smtClean="0">
                <a:solidFill>
                  <a:srgbClr val="0D0575"/>
                </a:solidFill>
                <a:latin typeface="Calibri" pitchFamily="34" charset="0"/>
                <a:ea typeface="Calibri" pitchFamily="34" charset="0"/>
                <a:cs typeface="Times New Roman" pitchFamily="18" charset="0"/>
              </a:rPr>
              <a:t> — </a:t>
            </a:r>
            <a:r>
              <a:rPr lang="ru-RU" dirty="0" smtClean="0">
                <a:solidFill>
                  <a:srgbClr val="0D0575"/>
                </a:solidFill>
                <a:latin typeface="Times New Roman" pitchFamily="18" charset="0"/>
                <a:ea typeface="Calibri" pitchFamily="34" charset="0"/>
                <a:cs typeface="Times New Roman" pitchFamily="18" charset="0"/>
              </a:rPr>
              <a:t>достичь значительного положения, добиться успехов на каком-л. поприще; </a:t>
            </a:r>
            <a:r>
              <a:rPr lang="ru-RU" i="1" dirty="0" smtClean="0">
                <a:solidFill>
                  <a:srgbClr val="0D0575"/>
                </a:solidFill>
                <a:latin typeface="Times New Roman" pitchFamily="18" charset="0"/>
                <a:ea typeface="Calibri" pitchFamily="34" charset="0"/>
                <a:cs typeface="Times New Roman" pitchFamily="18" charset="0"/>
              </a:rPr>
              <a:t>встать (</a:t>
            </a:r>
            <a:r>
              <a:rPr lang="ru-RU" dirty="0" smtClean="0">
                <a:solidFill>
                  <a:srgbClr val="0D0575"/>
                </a:solidFill>
                <a:latin typeface="Times New Roman" pitchFamily="18" charset="0"/>
                <a:ea typeface="Calibri" pitchFamily="34" charset="0"/>
                <a:cs typeface="Times New Roman" pitchFamily="18" charset="0"/>
              </a:rPr>
              <a:t>или</a:t>
            </a:r>
            <a:r>
              <a:rPr lang="ru-RU" i="1" dirty="0" smtClean="0">
                <a:solidFill>
                  <a:srgbClr val="0D0575"/>
                </a:solidFill>
                <a:latin typeface="Times New Roman" pitchFamily="18" charset="0"/>
                <a:ea typeface="Calibri" pitchFamily="34" charset="0"/>
                <a:cs typeface="Times New Roman" pitchFamily="18" charset="0"/>
              </a:rPr>
              <a:t> стать, вступить) на путь чего или какой </a:t>
            </a:r>
            <a:r>
              <a:rPr lang="ru-RU" dirty="0" smtClean="0">
                <a:solidFill>
                  <a:srgbClr val="0D0575"/>
                </a:solidFill>
                <a:ea typeface="Calibri" pitchFamily="34" charset="0"/>
                <a:cs typeface="Times New Roman" pitchFamily="18" charset="0"/>
              </a:rPr>
              <a:t>—</a:t>
            </a:r>
            <a:r>
              <a:rPr lang="ru-RU" dirty="0" smtClean="0">
                <a:solidFill>
                  <a:srgbClr val="0D0575"/>
                </a:solidFill>
                <a:latin typeface="Times New Roman" pitchFamily="18" charset="0"/>
                <a:ea typeface="Calibri" pitchFamily="34" charset="0"/>
                <a:cs typeface="Times New Roman" pitchFamily="18" charset="0"/>
              </a:rPr>
              <a:t> начать действовать или развиваться в каком-л. направлении.</a:t>
            </a:r>
            <a:endParaRPr lang="ru-RU" sz="2400" dirty="0" smtClean="0">
              <a:solidFill>
                <a:srgbClr val="0D0575"/>
              </a:solidFill>
              <a:latin typeface="Arial" pitchFamily="34" charset="0"/>
              <a:cs typeface="Arial" pitchFamily="34" charset="0"/>
            </a:endParaRPr>
          </a:p>
        </p:txBody>
      </p:sp>
      <p:sp>
        <p:nvSpPr>
          <p:cNvPr id="17" name="TextBox 16"/>
          <p:cNvSpPr txBox="1"/>
          <p:nvPr/>
        </p:nvSpPr>
        <p:spPr>
          <a:xfrm>
            <a:off x="1115616" y="1700808"/>
            <a:ext cx="6912768" cy="369332"/>
          </a:xfrm>
          <a:prstGeom prst="rect">
            <a:avLst/>
          </a:prstGeom>
          <a:noFill/>
        </p:spPr>
        <p:txBody>
          <a:bodyPr wrap="square" rtlCol="0">
            <a:spAutoFit/>
          </a:bodyPr>
          <a:lstStyle/>
          <a:p>
            <a:endParaRPr lang="ru-RU" dirty="0"/>
          </a:p>
        </p:txBody>
      </p:sp>
    </p:spTree>
    <p:extLst>
      <p:ext uri="{BB962C8B-B14F-4D97-AF65-F5344CB8AC3E}">
        <p14:creationId xmlns="" xmlns:p14="http://schemas.microsoft.com/office/powerpoint/2010/main" val="22386481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2728" y="188640"/>
            <a:ext cx="8721760" cy="523220"/>
          </a:xfrm>
          <a:prstGeom prst="rect">
            <a:avLst/>
          </a:prstGeom>
          <a:solidFill>
            <a:srgbClr val="CCECFF"/>
          </a:solidFill>
          <a:ln>
            <a:solidFill>
              <a:srgbClr val="00FFFF"/>
            </a:solidFill>
          </a:ln>
        </p:spPr>
        <p:txBody>
          <a:bodyPr wrap="square" rtlCol="0">
            <a:spAutoFit/>
          </a:bodyPr>
          <a:lstStyle/>
          <a:p>
            <a:pPr algn="ctr" fontAlgn="base">
              <a:spcBef>
                <a:spcPct val="0"/>
              </a:spcBef>
              <a:spcAft>
                <a:spcPct val="0"/>
              </a:spcAft>
            </a:pPr>
            <a:endParaRPr lang="ru-RU" sz="2800" dirty="0" smtClean="0">
              <a:solidFill>
                <a:srgbClr val="0D0575"/>
              </a:solidFill>
              <a:latin typeface="Arial" charset="0"/>
            </a:endParaRPr>
          </a:p>
        </p:txBody>
      </p:sp>
      <p:sp>
        <p:nvSpPr>
          <p:cNvPr id="5" name="TextBox 4"/>
          <p:cNvSpPr txBox="1"/>
          <p:nvPr/>
        </p:nvSpPr>
        <p:spPr>
          <a:xfrm>
            <a:off x="0" y="4293096"/>
            <a:ext cx="8070742" cy="369332"/>
          </a:xfrm>
          <a:prstGeom prst="rect">
            <a:avLst/>
          </a:prstGeom>
          <a:solidFill>
            <a:schemeClr val="bg2">
              <a:lumMod val="40000"/>
              <a:lumOff val="60000"/>
            </a:schemeClr>
          </a:solidFill>
        </p:spPr>
        <p:txBody>
          <a:bodyPr wrap="square" rtlCol="0">
            <a:spAutoFit/>
          </a:bodyPr>
          <a:lstStyle/>
          <a:p>
            <a:pPr marL="342900" indent="-342900" fontAlgn="base">
              <a:spcBef>
                <a:spcPts val="300"/>
              </a:spcBef>
              <a:spcAft>
                <a:spcPct val="0"/>
              </a:spcAft>
            </a:pPr>
            <a:endParaRPr lang="ru-RU" dirty="0">
              <a:solidFill>
                <a:srgbClr val="3F3F3F"/>
              </a:solidFill>
              <a:latin typeface="Arial" charset="0"/>
            </a:endParaRPr>
          </a:p>
        </p:txBody>
      </p:sp>
      <p:sp>
        <p:nvSpPr>
          <p:cNvPr id="6" name="TextBox 5"/>
          <p:cNvSpPr txBox="1"/>
          <p:nvPr/>
        </p:nvSpPr>
        <p:spPr>
          <a:xfrm flipV="1">
            <a:off x="251520" y="5157192"/>
            <a:ext cx="8683253" cy="369332"/>
          </a:xfrm>
          <a:prstGeom prst="rect">
            <a:avLst/>
          </a:prstGeom>
          <a:solidFill>
            <a:schemeClr val="bg2">
              <a:lumMod val="75000"/>
            </a:schemeClr>
          </a:solidFill>
        </p:spPr>
        <p:txBody>
          <a:bodyPr wrap="square" rtlCol="0">
            <a:spAutoFit/>
          </a:bodyPr>
          <a:lstStyle/>
          <a:p>
            <a:pPr algn="ctr" fontAlgn="base">
              <a:spcBef>
                <a:spcPct val="0"/>
              </a:spcBef>
              <a:spcAft>
                <a:spcPct val="0"/>
              </a:spcAft>
            </a:pPr>
            <a:endParaRPr lang="ru-RU" dirty="0">
              <a:solidFill>
                <a:srgbClr val="002060"/>
              </a:solidFill>
              <a:latin typeface="Arial" charset="0"/>
            </a:endParaRPr>
          </a:p>
        </p:txBody>
      </p:sp>
      <p:sp>
        <p:nvSpPr>
          <p:cNvPr id="11" name="TextBox 10"/>
          <p:cNvSpPr txBox="1"/>
          <p:nvPr/>
        </p:nvSpPr>
        <p:spPr>
          <a:xfrm>
            <a:off x="179513" y="1052736"/>
            <a:ext cx="8712968" cy="4524315"/>
          </a:xfrm>
          <a:prstGeom prst="rect">
            <a:avLst/>
          </a:prstGeom>
          <a:solidFill>
            <a:schemeClr val="bg2"/>
          </a:solidFill>
        </p:spPr>
        <p:txBody>
          <a:bodyPr wrap="square" rtlCol="0">
            <a:spAutoFit/>
          </a:bodyPr>
          <a:lstStyle/>
          <a:p>
            <a:pPr algn="just"/>
            <a:r>
              <a:rPr lang="ru-RU" i="1" dirty="0" smtClean="0">
                <a:solidFill>
                  <a:srgbClr val="0D0575"/>
                </a:solidFill>
              </a:rPr>
              <a:t>Выберите из предложенных определений те, которые могут быть отнесены к обоим словам — путь и дорога, и те, что сочетаются только со словом «путь» в разных его значениях. </a:t>
            </a:r>
            <a:endParaRPr lang="ru-RU" dirty="0" smtClean="0">
              <a:solidFill>
                <a:srgbClr val="0D0575"/>
              </a:solidFill>
            </a:endParaRPr>
          </a:p>
          <a:p>
            <a:pPr algn="just"/>
            <a:r>
              <a:rPr lang="ru-RU" dirty="0" smtClean="0">
                <a:solidFill>
                  <a:srgbClr val="0D0575"/>
                </a:solidFill>
              </a:rPr>
              <a:t>Боевой, большой, великий, глухой, законный, короткий, лёгкий, крутой, окольный, скользкий, собственный, порочный, проверенный, прямой, роковой, тернистый, трудовой</a:t>
            </a:r>
            <a:r>
              <a:rPr lang="ru-RU" i="1" dirty="0" smtClean="0">
                <a:solidFill>
                  <a:srgbClr val="0D0575"/>
                </a:solidFill>
              </a:rPr>
              <a:t>.</a:t>
            </a:r>
          </a:p>
          <a:p>
            <a:pPr algn="just"/>
            <a:endParaRPr lang="ru-RU" i="1" dirty="0" smtClean="0">
              <a:solidFill>
                <a:srgbClr val="0D0575"/>
              </a:solidFill>
            </a:endParaRPr>
          </a:p>
          <a:p>
            <a:pPr algn="just"/>
            <a:endParaRPr lang="ru-RU" i="1" dirty="0" smtClean="0">
              <a:solidFill>
                <a:srgbClr val="0D0575"/>
              </a:solidFill>
            </a:endParaRPr>
          </a:p>
          <a:p>
            <a:pPr algn="just"/>
            <a:endParaRPr lang="ru-RU" i="1" dirty="0" smtClean="0">
              <a:solidFill>
                <a:srgbClr val="0D0575"/>
              </a:solidFill>
            </a:endParaRPr>
          </a:p>
          <a:p>
            <a:pPr algn="just"/>
            <a:endParaRPr lang="ru-RU" i="1" dirty="0" smtClean="0">
              <a:solidFill>
                <a:srgbClr val="0D0575"/>
              </a:solidFill>
            </a:endParaRPr>
          </a:p>
          <a:p>
            <a:pPr algn="just"/>
            <a:endParaRPr lang="ru-RU" i="1" dirty="0" smtClean="0">
              <a:solidFill>
                <a:srgbClr val="0D0575"/>
              </a:solidFill>
            </a:endParaRPr>
          </a:p>
          <a:p>
            <a:pPr algn="just"/>
            <a:endParaRPr lang="ru-RU" i="1" dirty="0" smtClean="0">
              <a:solidFill>
                <a:srgbClr val="0D0575"/>
              </a:solidFill>
            </a:endParaRPr>
          </a:p>
          <a:p>
            <a:pPr algn="just"/>
            <a:endParaRPr lang="ru-RU" i="1" dirty="0" smtClean="0">
              <a:solidFill>
                <a:srgbClr val="0D0575"/>
              </a:solidFill>
            </a:endParaRPr>
          </a:p>
          <a:p>
            <a:pPr algn="just"/>
            <a:endParaRPr lang="ru-RU" i="1" dirty="0" smtClean="0">
              <a:solidFill>
                <a:srgbClr val="0D0575"/>
              </a:solidFill>
            </a:endParaRPr>
          </a:p>
          <a:p>
            <a:endParaRPr lang="ru-RU" i="1" dirty="0" smtClean="0">
              <a:solidFill>
                <a:srgbClr val="0D0575"/>
              </a:solidFill>
            </a:endParaRPr>
          </a:p>
          <a:p>
            <a:endParaRPr lang="ru-RU" dirty="0">
              <a:solidFill>
                <a:srgbClr val="0D0575"/>
              </a:solidFill>
            </a:endParaRPr>
          </a:p>
        </p:txBody>
      </p:sp>
      <p:sp>
        <p:nvSpPr>
          <p:cNvPr id="7" name="Прямоугольник 6"/>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8" name="Прямоугольник 7"/>
          <p:cNvSpPr/>
          <p:nvPr/>
        </p:nvSpPr>
        <p:spPr>
          <a:xfrm>
            <a:off x="5741916"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pic>
        <p:nvPicPr>
          <p:cNvPr id="9" name="Рисунок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580504" y="5926944"/>
            <a:ext cx="1906561" cy="847324"/>
          </a:xfrm>
          <a:prstGeom prst="rect">
            <a:avLst/>
          </a:prstGeom>
        </p:spPr>
      </p:pic>
      <p:sp>
        <p:nvSpPr>
          <p:cNvPr id="14" name="Rectangle 2"/>
          <p:cNvSpPr>
            <a:spLocks noChangeArrowheads="1"/>
          </p:cNvSpPr>
          <p:nvPr/>
        </p:nvSpPr>
        <p:spPr bwMode="auto">
          <a:xfrm>
            <a:off x="4252040" y="43934"/>
            <a:ext cx="639919"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0181" name="Rectangle 5"/>
          <p:cNvSpPr>
            <a:spLocks noChangeArrowheads="1"/>
          </p:cNvSpPr>
          <p:nvPr/>
        </p:nvSpPr>
        <p:spPr bwMode="auto">
          <a:xfrm>
            <a:off x="3131840" y="183648"/>
            <a:ext cx="213201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0D0575"/>
                </a:solidFill>
                <a:effectLst/>
                <a:latin typeface="Times New Roman" pitchFamily="18" charset="0"/>
                <a:ea typeface="Calibri" pitchFamily="34" charset="0"/>
                <a:cs typeface="Times New Roman" pitchFamily="18" charset="0"/>
              </a:rPr>
              <a:t>Задание:</a:t>
            </a:r>
            <a:r>
              <a:rPr kumimoji="0" lang="ru-RU" sz="2000" b="0" i="1" u="none" strike="noStrike" cap="none" normalizeH="0" baseline="0" dirty="0" smtClean="0">
                <a:ln>
                  <a:noFill/>
                </a:ln>
                <a:solidFill>
                  <a:srgbClr val="0D0575"/>
                </a:solidFill>
                <a:effectLst/>
                <a:latin typeface="Times New Roman" pitchFamily="18" charset="0"/>
                <a:ea typeface="Calibri" pitchFamily="34" charset="0"/>
                <a:cs typeface="Times New Roman" pitchFamily="18" charset="0"/>
              </a:rPr>
              <a:t> </a:t>
            </a:r>
            <a:endParaRPr kumimoji="0" lang="ru-RU" sz="2000" b="0" i="0" u="none" strike="noStrike" cap="none" normalizeH="0" baseline="0" dirty="0" smtClean="0">
              <a:ln>
                <a:noFill/>
              </a:ln>
              <a:solidFill>
                <a:srgbClr val="0D0575"/>
              </a:solidFill>
              <a:effectLst/>
              <a:latin typeface="Arial" pitchFamily="34" charset="0"/>
              <a:cs typeface="Arial" pitchFamily="34" charset="0"/>
            </a:endParaRPr>
          </a:p>
        </p:txBody>
      </p:sp>
      <p:sp>
        <p:nvSpPr>
          <p:cNvPr id="22" name="TextBox 21"/>
          <p:cNvSpPr txBox="1"/>
          <p:nvPr/>
        </p:nvSpPr>
        <p:spPr>
          <a:xfrm>
            <a:off x="251520" y="3284984"/>
            <a:ext cx="8136904" cy="1754326"/>
          </a:xfrm>
          <a:prstGeom prst="rect">
            <a:avLst/>
          </a:prstGeom>
          <a:noFill/>
        </p:spPr>
        <p:txBody>
          <a:bodyPr wrap="square" rtlCol="0">
            <a:spAutoFit/>
          </a:bodyPr>
          <a:lstStyle/>
          <a:p>
            <a:pPr algn="just"/>
            <a:r>
              <a:rPr lang="ru-RU" i="1" dirty="0" smtClean="0">
                <a:solidFill>
                  <a:srgbClr val="0D0575"/>
                </a:solidFill>
              </a:rPr>
              <a:t>Соотнесите цитаты с героями литературных произведений. Как можно охарактеризовать, используя цитаты, героев, их жизненный путь?</a:t>
            </a:r>
            <a:endParaRPr lang="ru-RU" dirty="0" smtClean="0">
              <a:solidFill>
                <a:srgbClr val="0D0575"/>
              </a:solidFill>
            </a:endParaRPr>
          </a:p>
          <a:p>
            <a:pPr algn="just"/>
            <a:r>
              <a:rPr lang="ru-RU" dirty="0" smtClean="0">
                <a:solidFill>
                  <a:srgbClr val="0D0575"/>
                </a:solidFill>
              </a:rPr>
              <a:t>Герои: Евгений Онегин, Павел Петрович Кирсанов, Анна Сергеевна Одинцова, Катерина Кабанова, Родион Романович Раскольников, Григорий Александрович Печорин, Илья Ильич Обломов.</a:t>
            </a:r>
          </a:p>
          <a:p>
            <a:pPr lvl="0" indent="450850" algn="just" eaLnBrk="0" fontAlgn="base" hangingPunct="0">
              <a:spcBef>
                <a:spcPct val="0"/>
              </a:spcBef>
              <a:spcAft>
                <a:spcPct val="0"/>
              </a:spcAft>
            </a:pPr>
            <a:r>
              <a:rPr lang="ru-RU" dirty="0" smtClean="0">
                <a:solidFill>
                  <a:srgbClr val="0D0575"/>
                </a:solidFill>
                <a:latin typeface="Times New Roman" pitchFamily="18" charset="0"/>
                <a:ea typeface="Calibri" pitchFamily="34" charset="0"/>
                <a:cs typeface="Times New Roman" pitchFamily="18" charset="0"/>
              </a:rPr>
              <a:t>.</a:t>
            </a:r>
            <a:endParaRPr lang="ru-RU" dirty="0" smtClean="0">
              <a:solidFill>
                <a:srgbClr val="0D0575"/>
              </a:solidFill>
              <a:latin typeface="Arial" pitchFamily="34" charset="0"/>
              <a:cs typeface="Arial" pitchFamily="34" charset="0"/>
            </a:endParaRPr>
          </a:p>
        </p:txBody>
      </p:sp>
    </p:spTree>
    <p:extLst>
      <p:ext uri="{BB962C8B-B14F-4D97-AF65-F5344CB8AC3E}">
        <p14:creationId xmlns="" xmlns:p14="http://schemas.microsoft.com/office/powerpoint/2010/main" val="22386481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188640"/>
            <a:ext cx="8712968" cy="461665"/>
          </a:xfrm>
          <a:prstGeom prst="rect">
            <a:avLst/>
          </a:prstGeom>
          <a:solidFill>
            <a:srgbClr val="CCECFF"/>
          </a:solidFill>
          <a:ln>
            <a:solidFill>
              <a:srgbClr val="00FFFF"/>
            </a:solidFill>
          </a:ln>
        </p:spPr>
        <p:txBody>
          <a:bodyPr wrap="square" rtlCol="0">
            <a:spAutoFit/>
          </a:bodyPr>
          <a:lstStyle/>
          <a:p>
            <a:pPr algn="ctr" fontAlgn="base">
              <a:spcBef>
                <a:spcPct val="0"/>
              </a:spcBef>
              <a:spcAft>
                <a:spcPct val="0"/>
              </a:spcAft>
            </a:pPr>
            <a:r>
              <a:rPr lang="ru-RU" sz="2400" dirty="0" smtClean="0">
                <a:solidFill>
                  <a:srgbClr val="0D0575"/>
                </a:solidFill>
                <a:latin typeface="Arial" charset="0"/>
              </a:rPr>
              <a:t>Тематическое направление «ПУТЬ»</a:t>
            </a:r>
          </a:p>
        </p:txBody>
      </p:sp>
      <p:sp>
        <p:nvSpPr>
          <p:cNvPr id="5" name="TextBox 4"/>
          <p:cNvSpPr txBox="1"/>
          <p:nvPr/>
        </p:nvSpPr>
        <p:spPr>
          <a:xfrm>
            <a:off x="323528" y="764704"/>
            <a:ext cx="8712968" cy="369332"/>
          </a:xfrm>
          <a:prstGeom prst="rect">
            <a:avLst/>
          </a:prstGeom>
          <a:solidFill>
            <a:schemeClr val="bg2">
              <a:lumMod val="40000"/>
              <a:lumOff val="60000"/>
            </a:schemeClr>
          </a:solidFill>
        </p:spPr>
        <p:txBody>
          <a:bodyPr wrap="square" rtlCol="0">
            <a:spAutoFit/>
          </a:bodyPr>
          <a:lstStyle/>
          <a:p>
            <a:pPr lvl="0" indent="450850" algn="just" fontAlgn="base">
              <a:spcBef>
                <a:spcPct val="0"/>
              </a:spcBef>
              <a:spcAft>
                <a:spcPct val="0"/>
              </a:spcAft>
            </a:pPr>
            <a:r>
              <a:rPr lang="ru-RU" b="1" dirty="0" smtClean="0">
                <a:solidFill>
                  <a:srgbClr val="0D0575"/>
                </a:solidFill>
                <a:latin typeface="Times New Roman" pitchFamily="18" charset="0"/>
                <a:ea typeface="Calibri" pitchFamily="34" charset="0"/>
                <a:cs typeface="Times New Roman" pitchFamily="18" charset="0"/>
              </a:rPr>
              <a:t>Задание: </a:t>
            </a:r>
            <a:endParaRPr lang="ru-RU" sz="2400" b="1" dirty="0" smtClean="0">
              <a:solidFill>
                <a:srgbClr val="0D0575"/>
              </a:solidFill>
              <a:latin typeface="Arial" pitchFamily="34" charset="0"/>
              <a:cs typeface="Arial" pitchFamily="34" charset="0"/>
            </a:endParaRPr>
          </a:p>
        </p:txBody>
      </p:sp>
      <p:sp>
        <p:nvSpPr>
          <p:cNvPr id="11" name="TextBox 10"/>
          <p:cNvSpPr txBox="1"/>
          <p:nvPr/>
        </p:nvSpPr>
        <p:spPr>
          <a:xfrm>
            <a:off x="323528" y="1268760"/>
            <a:ext cx="8701849" cy="738664"/>
          </a:xfrm>
          <a:prstGeom prst="rect">
            <a:avLst/>
          </a:prstGeom>
          <a:solidFill>
            <a:srgbClr val="CCECFF"/>
          </a:solidFill>
          <a:ln>
            <a:solidFill>
              <a:srgbClr val="00FFFF"/>
            </a:solidFill>
          </a:ln>
        </p:spPr>
        <p:txBody>
          <a:bodyPr wrap="square" rtlCol="0">
            <a:spAutoFit/>
          </a:bodyPr>
          <a:lstStyle/>
          <a:p>
            <a:pPr indent="450850" algn="just" fontAlgn="base">
              <a:spcBef>
                <a:spcPct val="0"/>
              </a:spcBef>
              <a:spcAft>
                <a:spcPct val="0"/>
              </a:spcAft>
            </a:pPr>
            <a:r>
              <a:rPr lang="ru-RU" sz="1400" dirty="0" smtClean="0">
                <a:solidFill>
                  <a:srgbClr val="0D0575"/>
                </a:solidFill>
              </a:rPr>
              <a:t>Мотив и образ бездорожья не менее важен, чем мотив пути. Можно вспомнить несколько произведений, в которых этот мотив наблюдается особенно отчётливо. Это повести А. С. Пушкина «Метель», «Капитанская дочка», его стихотворение «Бесы», поэма Н. В. Гоголя «Мёртвые души».</a:t>
            </a:r>
          </a:p>
        </p:txBody>
      </p:sp>
      <p:sp>
        <p:nvSpPr>
          <p:cNvPr id="7" name="Прямоугольник 6"/>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8" name="Прямоугольник 7"/>
          <p:cNvSpPr/>
          <p:nvPr/>
        </p:nvSpPr>
        <p:spPr>
          <a:xfrm>
            <a:off x="5741916"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pic>
        <p:nvPicPr>
          <p:cNvPr id="9" name="Рисунок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580504" y="5926944"/>
            <a:ext cx="1906561" cy="847324"/>
          </a:xfrm>
          <a:prstGeom prst="rect">
            <a:avLst/>
          </a:prstGeom>
        </p:spPr>
      </p:pic>
      <p:sp>
        <p:nvSpPr>
          <p:cNvPr id="14" name="TextBox 13"/>
          <p:cNvSpPr txBox="1"/>
          <p:nvPr/>
        </p:nvSpPr>
        <p:spPr>
          <a:xfrm>
            <a:off x="323528" y="2060848"/>
            <a:ext cx="7056784" cy="5816977"/>
          </a:xfrm>
          <a:prstGeom prst="rect">
            <a:avLst/>
          </a:prstGeom>
          <a:noFill/>
        </p:spPr>
        <p:txBody>
          <a:bodyPr wrap="square" rtlCol="0">
            <a:spAutoFit/>
          </a:bodyPr>
          <a:lstStyle/>
          <a:p>
            <a:pPr algn="just"/>
            <a:r>
              <a:rPr lang="ru-RU" sz="1400" i="1" dirty="0" smtClean="0">
                <a:solidFill>
                  <a:srgbClr val="0D0575"/>
                </a:solidFill>
              </a:rPr>
              <a:t>Прочитайте фрагмент из эссе А. </a:t>
            </a:r>
            <a:r>
              <a:rPr lang="ru-RU" sz="1400" i="1" dirty="0" err="1" smtClean="0">
                <a:solidFill>
                  <a:srgbClr val="0D0575"/>
                </a:solidFill>
              </a:rPr>
              <a:t>Гениса</a:t>
            </a:r>
            <a:r>
              <a:rPr lang="ru-RU" sz="1400" i="1" dirty="0" smtClean="0">
                <a:solidFill>
                  <a:srgbClr val="0D0575"/>
                </a:solidFill>
              </a:rPr>
              <a:t>. </a:t>
            </a:r>
            <a:endParaRPr lang="ru-RU" sz="1400" dirty="0" smtClean="0">
              <a:solidFill>
                <a:srgbClr val="0D0575"/>
              </a:solidFill>
            </a:endParaRPr>
          </a:p>
          <a:p>
            <a:pPr algn="just"/>
            <a:r>
              <a:rPr lang="ru-RU" sz="1400" dirty="0" smtClean="0">
                <a:solidFill>
                  <a:srgbClr val="0D0575"/>
                </a:solidFill>
              </a:rPr>
              <a:t>«Они не могли выбраться из просёлков раньше полудня. Без девчонки было бы трудно сделать и это, потому что дороги расползлись во все стороны, как пойманные раки, когда их высыпают из мешка. &lt;…&gt; </a:t>
            </a:r>
          </a:p>
          <a:p>
            <a:pPr algn="just"/>
            <a:r>
              <a:rPr lang="ru-RU" sz="1400" dirty="0" smtClean="0">
                <a:solidFill>
                  <a:srgbClr val="0D0575"/>
                </a:solidFill>
              </a:rPr>
              <a:t>Гоголь поменял местами дороги с ездоками. Способность к движению перешла от вторых к первым. Одушевив дороги, Гоголь сперва положил их в один мешок, а потом вышвырнул в поле, позволил им разойтись, запутав следы. Неуклюжие и неторопливые, как раки, они не столько ползут, сколько пятятся, норовя вернуться в исходное состояние. Поэтому бричка Чичикова никак не может покинуть владения Коробочки. Сплетаясь и кружа, просёлки, как в чёрной дыре или народной сказке, сворачивают вокруг путника пространство. Дорога стала границей, она не ведёт, а держит. Но ведь именно по ней должна скакать Русь…»</a:t>
            </a:r>
          </a:p>
          <a:p>
            <a:pPr algn="just"/>
            <a:r>
              <a:rPr lang="ru-RU" sz="1400" dirty="0" smtClean="0">
                <a:solidFill>
                  <a:srgbClr val="0D0575"/>
                </a:solidFill>
              </a:rPr>
              <a:t> </a:t>
            </a:r>
            <a:r>
              <a:rPr lang="ru-RU" sz="1400" i="1" dirty="0" smtClean="0">
                <a:solidFill>
                  <a:srgbClr val="0D0575"/>
                </a:solidFill>
              </a:rPr>
              <a:t>Сформулируйте тезис, по возможности используя слова и выражения: цель, путник, дорога, суетный жизненный путь, обман, случайность, кружение, заблуждаться, история страны.</a:t>
            </a:r>
            <a:endParaRPr lang="ru-RU" sz="1400" dirty="0" smtClean="0">
              <a:solidFill>
                <a:srgbClr val="0D0575"/>
              </a:solidFill>
            </a:endParaRPr>
          </a:p>
          <a:p>
            <a:pPr algn="just"/>
            <a:r>
              <a:rPr lang="ru-RU" sz="1400" i="1" dirty="0" smtClean="0">
                <a:solidFill>
                  <a:srgbClr val="0D0575"/>
                </a:solidFill>
              </a:rPr>
              <a:t>Сравните роль случая и случайных дорожных встреч в сюжетах пушкинских повестей, стихотворения «Бесы» и гоголевской поэмы. Что в них общего?  </a:t>
            </a:r>
            <a:endParaRPr lang="ru-RU" sz="1400" dirty="0" smtClean="0">
              <a:solidFill>
                <a:srgbClr val="0D0575"/>
              </a:solidFill>
            </a:endParaRPr>
          </a:p>
          <a:p>
            <a:pPr lvl="0" algn="just" fontAlgn="base">
              <a:spcBef>
                <a:spcPct val="0"/>
              </a:spcBef>
              <a:spcAft>
                <a:spcPct val="0"/>
              </a:spcAft>
            </a:pPr>
            <a:endParaRPr lang="ru-RU" sz="2400" dirty="0" smtClean="0">
              <a:solidFill>
                <a:srgbClr val="0D0575"/>
              </a:solidFill>
              <a:latin typeface="Times New Roman" pitchFamily="18" charset="0"/>
              <a:cs typeface="Times New Roman" pitchFamily="18" charset="0"/>
            </a:endParaRPr>
          </a:p>
          <a:p>
            <a:pPr lvl="0" algn="just" fontAlgn="base">
              <a:spcBef>
                <a:spcPct val="0"/>
              </a:spcBef>
              <a:spcAft>
                <a:spcPct val="0"/>
              </a:spcAft>
            </a:pPr>
            <a:endParaRPr lang="ru-RU" sz="2400" dirty="0" smtClean="0">
              <a:solidFill>
                <a:srgbClr val="0D0575"/>
              </a:solidFill>
              <a:latin typeface="Times New Roman" pitchFamily="18" charset="0"/>
              <a:cs typeface="Times New Roman" pitchFamily="18" charset="0"/>
            </a:endParaRPr>
          </a:p>
          <a:p>
            <a:pPr lvl="0" algn="just" fontAlgn="base">
              <a:spcBef>
                <a:spcPct val="0"/>
              </a:spcBef>
              <a:spcAft>
                <a:spcPct val="0"/>
              </a:spcAft>
            </a:pPr>
            <a:endParaRPr lang="ru-RU" sz="2400" dirty="0" smtClean="0">
              <a:solidFill>
                <a:srgbClr val="0D0575"/>
              </a:solidFill>
              <a:latin typeface="Times New Roman" pitchFamily="18" charset="0"/>
              <a:cs typeface="Times New Roman" pitchFamily="18" charset="0"/>
            </a:endParaRPr>
          </a:p>
          <a:p>
            <a:pPr lvl="0" algn="just" fontAlgn="base">
              <a:spcBef>
                <a:spcPct val="0"/>
              </a:spcBef>
              <a:spcAft>
                <a:spcPct val="0"/>
              </a:spcAft>
            </a:pPr>
            <a:endParaRPr lang="ru-RU" sz="2400" dirty="0" smtClean="0">
              <a:solidFill>
                <a:srgbClr val="0D0575"/>
              </a:solidFill>
              <a:latin typeface="Times New Roman" pitchFamily="18" charset="0"/>
              <a:cs typeface="Times New Roman" pitchFamily="18" charset="0"/>
            </a:endParaRPr>
          </a:p>
          <a:p>
            <a:pPr lvl="0" algn="just" fontAlgn="base">
              <a:spcBef>
                <a:spcPct val="0"/>
              </a:spcBef>
              <a:spcAft>
                <a:spcPct val="0"/>
              </a:spcAft>
            </a:pPr>
            <a:endParaRPr lang="ru-RU" sz="2400" dirty="0" smtClean="0">
              <a:solidFill>
                <a:srgbClr val="0D0575"/>
              </a:solidFill>
              <a:latin typeface="Arial" pitchFamily="34" charset="0"/>
              <a:cs typeface="Arial" pitchFamily="34" charset="0"/>
            </a:endParaRPr>
          </a:p>
        </p:txBody>
      </p:sp>
      <p:sp>
        <p:nvSpPr>
          <p:cNvPr id="17" name="TextBox 16"/>
          <p:cNvSpPr txBox="1"/>
          <p:nvPr/>
        </p:nvSpPr>
        <p:spPr>
          <a:xfrm>
            <a:off x="1115616" y="1700808"/>
            <a:ext cx="6912768" cy="369332"/>
          </a:xfrm>
          <a:prstGeom prst="rect">
            <a:avLst/>
          </a:prstGeom>
          <a:noFill/>
        </p:spPr>
        <p:txBody>
          <a:bodyPr wrap="square" rtlCol="0">
            <a:spAutoFit/>
          </a:bodyPr>
          <a:lstStyle/>
          <a:p>
            <a:endParaRPr lang="ru-RU" dirty="0"/>
          </a:p>
        </p:txBody>
      </p:sp>
    </p:spTree>
    <p:extLst>
      <p:ext uri="{BB962C8B-B14F-4D97-AF65-F5344CB8AC3E}">
        <p14:creationId xmlns="" xmlns:p14="http://schemas.microsoft.com/office/powerpoint/2010/main" val="22386481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332656"/>
            <a:ext cx="8712968" cy="461665"/>
          </a:xfrm>
          <a:prstGeom prst="rect">
            <a:avLst/>
          </a:prstGeom>
          <a:solidFill>
            <a:srgbClr val="CCECFF"/>
          </a:solidFill>
          <a:ln>
            <a:solidFill>
              <a:srgbClr val="00FFFF"/>
            </a:solidFill>
          </a:ln>
        </p:spPr>
        <p:txBody>
          <a:bodyPr wrap="square" rtlCol="0">
            <a:spAutoFit/>
          </a:bodyPr>
          <a:lstStyle/>
          <a:p>
            <a:pPr algn="ctr" fontAlgn="base">
              <a:spcBef>
                <a:spcPct val="0"/>
              </a:spcBef>
              <a:spcAft>
                <a:spcPct val="0"/>
              </a:spcAft>
            </a:pPr>
            <a:r>
              <a:rPr lang="ru-RU" sz="2400" dirty="0" smtClean="0">
                <a:solidFill>
                  <a:srgbClr val="0D0575"/>
                </a:solidFill>
                <a:latin typeface="Arial" charset="0"/>
              </a:rPr>
              <a:t>Тематическое направление «ПУТЬ»</a:t>
            </a:r>
          </a:p>
        </p:txBody>
      </p:sp>
      <p:sp>
        <p:nvSpPr>
          <p:cNvPr id="5" name="TextBox 4"/>
          <p:cNvSpPr txBox="1"/>
          <p:nvPr/>
        </p:nvSpPr>
        <p:spPr>
          <a:xfrm>
            <a:off x="251520" y="1340768"/>
            <a:ext cx="8712968" cy="923330"/>
          </a:xfrm>
          <a:prstGeom prst="rect">
            <a:avLst/>
          </a:prstGeom>
          <a:solidFill>
            <a:schemeClr val="tx2">
              <a:lumMod val="20000"/>
              <a:lumOff val="80000"/>
            </a:schemeClr>
          </a:solidFill>
          <a:ln>
            <a:solidFill>
              <a:srgbClr val="00FFFF"/>
            </a:solidFill>
          </a:ln>
        </p:spPr>
        <p:txBody>
          <a:bodyPr wrap="square" rtlCol="0">
            <a:spAutoFit/>
          </a:bodyPr>
          <a:lstStyle/>
          <a:p>
            <a:r>
              <a:rPr lang="ru-RU" dirty="0" smtClean="0">
                <a:solidFill>
                  <a:srgbClr val="0D0575"/>
                </a:solidFill>
              </a:rPr>
              <a:t>На мотив пути-дороги нанизана поэма и другого русского классика </a:t>
            </a:r>
            <a:r>
              <a:rPr lang="en-US" dirty="0" smtClean="0">
                <a:solidFill>
                  <a:srgbClr val="0D0575"/>
                </a:solidFill>
              </a:rPr>
              <a:t>XIX</a:t>
            </a:r>
            <a:r>
              <a:rPr lang="ru-RU" dirty="0" smtClean="0">
                <a:solidFill>
                  <a:srgbClr val="0D0575"/>
                </a:solidFill>
              </a:rPr>
              <a:t> века — «Кому на Руси жить хорошо» Н. А. Некрасова, где множество отдельных эпизодов организованы вокруг основной задачи странников.</a:t>
            </a:r>
          </a:p>
        </p:txBody>
      </p:sp>
      <p:sp>
        <p:nvSpPr>
          <p:cNvPr id="11" name="TextBox 10"/>
          <p:cNvSpPr txBox="1"/>
          <p:nvPr/>
        </p:nvSpPr>
        <p:spPr>
          <a:xfrm>
            <a:off x="323528" y="2564904"/>
            <a:ext cx="8701849" cy="2585323"/>
          </a:xfrm>
          <a:prstGeom prst="rect">
            <a:avLst/>
          </a:prstGeom>
          <a:solidFill>
            <a:schemeClr val="bg2"/>
          </a:solidFill>
          <a:ln>
            <a:solidFill>
              <a:srgbClr val="00FFFF"/>
            </a:solidFill>
          </a:ln>
        </p:spPr>
        <p:txBody>
          <a:bodyPr wrap="square" rtlCol="0">
            <a:spAutoFit/>
          </a:bodyPr>
          <a:lstStyle/>
          <a:p>
            <a:r>
              <a:rPr lang="ru-RU" b="1" i="1" dirty="0" smtClean="0">
                <a:solidFill>
                  <a:srgbClr val="0D0575"/>
                </a:solidFill>
              </a:rPr>
              <a:t>Задание:</a:t>
            </a:r>
            <a:endParaRPr lang="ru-RU" dirty="0" smtClean="0">
              <a:solidFill>
                <a:srgbClr val="0D0575"/>
              </a:solidFill>
            </a:endParaRPr>
          </a:p>
          <a:p>
            <a:r>
              <a:rPr lang="ru-RU" i="1" dirty="0" smtClean="0">
                <a:solidFill>
                  <a:srgbClr val="0D0575"/>
                </a:solidFill>
              </a:rPr>
              <a:t>Вспомните, нашли ли мужики того, кому живётся «весело, вольготно на Руси».</a:t>
            </a:r>
            <a:endParaRPr lang="ru-RU" dirty="0" smtClean="0">
              <a:solidFill>
                <a:srgbClr val="0D0575"/>
              </a:solidFill>
            </a:endParaRPr>
          </a:p>
          <a:p>
            <a:r>
              <a:rPr lang="ru-RU" i="1" dirty="0" smtClean="0">
                <a:solidFill>
                  <a:srgbClr val="0D0575"/>
                </a:solidFill>
              </a:rPr>
              <a:t>Прочитайте отрывок из главы «Пир на весь мир»</a:t>
            </a:r>
            <a:endParaRPr lang="ru-RU" dirty="0" smtClean="0">
              <a:solidFill>
                <a:srgbClr val="0D0575"/>
              </a:solidFill>
            </a:endParaRPr>
          </a:p>
          <a:p>
            <a:r>
              <a:rPr lang="ru-RU" i="1" dirty="0" smtClean="0">
                <a:solidFill>
                  <a:srgbClr val="0D0575"/>
                </a:solidFill>
              </a:rPr>
              <a:t>Сформулируйте две модели жизненного пути, по Некрасову.</a:t>
            </a:r>
            <a:endParaRPr lang="ru-RU" dirty="0" smtClean="0">
              <a:solidFill>
                <a:srgbClr val="0D0575"/>
              </a:solidFill>
            </a:endParaRPr>
          </a:p>
          <a:p>
            <a:r>
              <a:rPr lang="ru-RU" i="1" dirty="0" smtClean="0">
                <a:solidFill>
                  <a:srgbClr val="0D0575"/>
                </a:solidFill>
              </a:rPr>
              <a:t>Подумайте над тем, что объединяет эти две модели.</a:t>
            </a:r>
            <a:endParaRPr lang="ru-RU" dirty="0" smtClean="0">
              <a:solidFill>
                <a:srgbClr val="0D0575"/>
              </a:solidFill>
            </a:endParaRPr>
          </a:p>
          <a:p>
            <a:r>
              <a:rPr lang="ru-RU" i="1" dirty="0" smtClean="0">
                <a:solidFill>
                  <a:srgbClr val="0D0575"/>
                </a:solidFill>
              </a:rPr>
              <a:t>Как вы думаете, возможна ли третья модель жизненного пути, отличная от первой и второй? </a:t>
            </a:r>
            <a:endParaRPr lang="ru-RU" dirty="0" smtClean="0">
              <a:solidFill>
                <a:srgbClr val="0D0575"/>
              </a:solidFill>
            </a:endParaRPr>
          </a:p>
          <a:p>
            <a:r>
              <a:rPr lang="ru-RU" b="1" i="1" dirty="0" smtClean="0">
                <a:solidFill>
                  <a:srgbClr val="0D0575"/>
                </a:solidFill>
              </a:rPr>
              <a:t>Подсказка</a:t>
            </a:r>
            <a:r>
              <a:rPr lang="ru-RU" b="1" dirty="0" smtClean="0">
                <a:solidFill>
                  <a:srgbClr val="0D0575"/>
                </a:solidFill>
              </a:rPr>
              <a:t>:</a:t>
            </a:r>
            <a:endParaRPr lang="ru-RU" dirty="0" smtClean="0">
              <a:solidFill>
                <a:srgbClr val="0D0575"/>
              </a:solidFill>
            </a:endParaRPr>
          </a:p>
          <a:p>
            <a:r>
              <a:rPr lang="ru-RU" i="1" dirty="0" smtClean="0">
                <a:solidFill>
                  <a:srgbClr val="0D0575"/>
                </a:solidFill>
              </a:rPr>
              <a:t>Подумайте над выражением «свой путь». </a:t>
            </a:r>
            <a:endParaRPr lang="ru-RU" dirty="0" smtClean="0">
              <a:solidFill>
                <a:srgbClr val="0D0575"/>
              </a:solidFill>
            </a:endParaRPr>
          </a:p>
        </p:txBody>
      </p:sp>
      <p:sp>
        <p:nvSpPr>
          <p:cNvPr id="7" name="Прямоугольник 6"/>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8" name="Прямоугольник 7"/>
          <p:cNvSpPr/>
          <p:nvPr/>
        </p:nvSpPr>
        <p:spPr>
          <a:xfrm>
            <a:off x="5741916"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pic>
        <p:nvPicPr>
          <p:cNvPr id="9" name="Рисунок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580504" y="5926944"/>
            <a:ext cx="1906561" cy="847324"/>
          </a:xfrm>
          <a:prstGeom prst="rect">
            <a:avLst/>
          </a:prstGeom>
        </p:spPr>
      </p:pic>
      <p:sp>
        <p:nvSpPr>
          <p:cNvPr id="17" name="TextBox 16"/>
          <p:cNvSpPr txBox="1"/>
          <p:nvPr/>
        </p:nvSpPr>
        <p:spPr>
          <a:xfrm>
            <a:off x="1115616" y="1700808"/>
            <a:ext cx="6912768" cy="369332"/>
          </a:xfrm>
          <a:prstGeom prst="rect">
            <a:avLst/>
          </a:prstGeom>
          <a:noFill/>
        </p:spPr>
        <p:txBody>
          <a:bodyPr wrap="square" rtlCol="0">
            <a:spAutoFit/>
          </a:bodyPr>
          <a:lstStyle/>
          <a:p>
            <a:endParaRPr lang="ru-RU" dirty="0"/>
          </a:p>
        </p:txBody>
      </p:sp>
      <p:sp>
        <p:nvSpPr>
          <p:cNvPr id="13" name="TextBox 12"/>
          <p:cNvSpPr txBox="1"/>
          <p:nvPr/>
        </p:nvSpPr>
        <p:spPr>
          <a:xfrm>
            <a:off x="251520" y="908720"/>
            <a:ext cx="8712968" cy="369332"/>
          </a:xfrm>
          <a:prstGeom prst="rect">
            <a:avLst/>
          </a:prstGeom>
          <a:solidFill>
            <a:schemeClr val="bg2"/>
          </a:solidFill>
          <a:ln>
            <a:solidFill>
              <a:srgbClr val="00FFFF"/>
            </a:solidFill>
          </a:ln>
        </p:spPr>
        <p:txBody>
          <a:bodyPr wrap="square" rtlCol="0">
            <a:spAutoFit/>
          </a:bodyPr>
          <a:lstStyle/>
          <a:p>
            <a:pPr lvl="0" indent="450850" algn="just" fontAlgn="base">
              <a:spcBef>
                <a:spcPct val="0"/>
              </a:spcBef>
              <a:spcAft>
                <a:spcPct val="0"/>
              </a:spcAft>
            </a:pPr>
            <a:r>
              <a:rPr lang="ru-RU" b="1" dirty="0" smtClean="0">
                <a:solidFill>
                  <a:srgbClr val="0D0575"/>
                </a:solidFill>
                <a:latin typeface="Times New Roman" pitchFamily="18" charset="0"/>
                <a:ea typeface="Calibri" pitchFamily="34" charset="0"/>
                <a:cs typeface="Times New Roman" pitchFamily="18" charset="0"/>
              </a:rPr>
              <a:t>Задание: </a:t>
            </a:r>
            <a:endParaRPr lang="ru-RU" sz="2400" b="1" dirty="0" smtClean="0">
              <a:solidFill>
                <a:srgbClr val="0D0575"/>
              </a:solidFill>
              <a:latin typeface="Arial" pitchFamily="34" charset="0"/>
              <a:cs typeface="Arial" pitchFamily="34" charset="0"/>
            </a:endParaRPr>
          </a:p>
        </p:txBody>
      </p:sp>
    </p:spTree>
    <p:extLst>
      <p:ext uri="{BB962C8B-B14F-4D97-AF65-F5344CB8AC3E}">
        <p14:creationId xmlns="" xmlns:p14="http://schemas.microsoft.com/office/powerpoint/2010/main" val="22386481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332656"/>
            <a:ext cx="8712968" cy="461665"/>
          </a:xfrm>
          <a:prstGeom prst="rect">
            <a:avLst/>
          </a:prstGeom>
          <a:solidFill>
            <a:srgbClr val="CCECFF"/>
          </a:solidFill>
          <a:ln>
            <a:solidFill>
              <a:srgbClr val="00FFFF"/>
            </a:solidFill>
          </a:ln>
        </p:spPr>
        <p:txBody>
          <a:bodyPr wrap="square" rtlCol="0">
            <a:spAutoFit/>
          </a:bodyPr>
          <a:lstStyle/>
          <a:p>
            <a:pPr algn="ctr" fontAlgn="base">
              <a:spcBef>
                <a:spcPct val="0"/>
              </a:spcBef>
              <a:spcAft>
                <a:spcPct val="0"/>
              </a:spcAft>
            </a:pPr>
            <a:r>
              <a:rPr lang="ru-RU" sz="2400" dirty="0" smtClean="0">
                <a:solidFill>
                  <a:srgbClr val="0D0575"/>
                </a:solidFill>
                <a:latin typeface="Arial" charset="0"/>
              </a:rPr>
              <a:t>Тематическое направление «ПУТЬ»</a:t>
            </a:r>
          </a:p>
        </p:txBody>
      </p:sp>
      <p:sp>
        <p:nvSpPr>
          <p:cNvPr id="5" name="TextBox 4"/>
          <p:cNvSpPr txBox="1"/>
          <p:nvPr/>
        </p:nvSpPr>
        <p:spPr>
          <a:xfrm>
            <a:off x="251520" y="1340768"/>
            <a:ext cx="8712968" cy="1200329"/>
          </a:xfrm>
          <a:prstGeom prst="rect">
            <a:avLst/>
          </a:prstGeom>
          <a:solidFill>
            <a:schemeClr val="tx2">
              <a:lumMod val="20000"/>
              <a:lumOff val="80000"/>
            </a:schemeClr>
          </a:solidFill>
        </p:spPr>
        <p:txBody>
          <a:bodyPr wrap="square" rtlCol="0">
            <a:spAutoFit/>
          </a:bodyPr>
          <a:lstStyle/>
          <a:p>
            <a:pPr algn="just"/>
            <a:r>
              <a:rPr lang="ru-RU" i="1" dirty="0" smtClean="0"/>
              <a:t>Поработайте с материалами на тему «Не оборачивается тот, кто идёт к звёздам» (Леонардо да Винчи). Опираясь на них, попробуйте сформулировать тезис и написать вступление</a:t>
            </a:r>
            <a:endParaRPr lang="ru-RU" dirty="0" smtClean="0"/>
          </a:p>
          <a:p>
            <a:pPr algn="just"/>
            <a:endParaRPr lang="ru-RU" dirty="0" smtClean="0">
              <a:solidFill>
                <a:srgbClr val="0D0575"/>
              </a:solidFill>
            </a:endParaRPr>
          </a:p>
        </p:txBody>
      </p:sp>
      <p:sp>
        <p:nvSpPr>
          <p:cNvPr id="11" name="TextBox 10"/>
          <p:cNvSpPr txBox="1"/>
          <p:nvPr/>
        </p:nvSpPr>
        <p:spPr>
          <a:xfrm>
            <a:off x="323528" y="2564904"/>
            <a:ext cx="8701849" cy="2308324"/>
          </a:xfrm>
          <a:prstGeom prst="rect">
            <a:avLst/>
          </a:prstGeom>
          <a:solidFill>
            <a:schemeClr val="bg2"/>
          </a:solidFill>
          <a:ln>
            <a:solidFill>
              <a:srgbClr val="00FFFF"/>
            </a:solidFill>
          </a:ln>
        </p:spPr>
        <p:txBody>
          <a:bodyPr wrap="square" rtlCol="0">
            <a:spAutoFit/>
          </a:bodyPr>
          <a:lstStyle/>
          <a:p>
            <a:pPr algn="just"/>
            <a:r>
              <a:rPr lang="ru-RU" dirty="0" err="1" smtClean="0">
                <a:solidFill>
                  <a:srgbClr val="0D0575"/>
                </a:solidFill>
              </a:rPr>
              <a:t>Фернандо</a:t>
            </a:r>
            <a:r>
              <a:rPr lang="ru-RU" dirty="0" smtClean="0">
                <a:solidFill>
                  <a:srgbClr val="0D0575"/>
                </a:solidFill>
              </a:rPr>
              <a:t> Магеллан, португальский мореплаватель и исследователь, вошёл в историю как человек, организовавший первое кругосветное путешествие. </a:t>
            </a:r>
          </a:p>
          <a:p>
            <a:pPr algn="just"/>
            <a:r>
              <a:rPr lang="ru-RU" dirty="0" smtClean="0">
                <a:solidFill>
                  <a:srgbClr val="0D0575"/>
                </a:solidFill>
              </a:rPr>
              <a:t>При этом он не был уверен в счастливом завершении плавания, потому что мысль о шарообразной форме Земли была лишь предположением. Путешествие окончилось удачно: было доказано, что Земля круглая, однако сам идейный вдохновитель не дожил до возвращения на родину — он умер в пути. Но перед смертью он знал, что его цель достигнута.</a:t>
            </a:r>
          </a:p>
          <a:p>
            <a:pPr algn="just"/>
            <a:r>
              <a:rPr lang="ru-RU" dirty="0" smtClean="0">
                <a:solidFill>
                  <a:srgbClr val="0D0575"/>
                </a:solidFill>
              </a:rPr>
              <a:t> </a:t>
            </a:r>
          </a:p>
        </p:txBody>
      </p:sp>
      <p:sp>
        <p:nvSpPr>
          <p:cNvPr id="7" name="Прямоугольник 6"/>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8" name="Прямоугольник 7"/>
          <p:cNvSpPr/>
          <p:nvPr/>
        </p:nvSpPr>
        <p:spPr>
          <a:xfrm>
            <a:off x="5741916"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pic>
        <p:nvPicPr>
          <p:cNvPr id="9" name="Рисунок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580504" y="5926944"/>
            <a:ext cx="1906561" cy="847324"/>
          </a:xfrm>
          <a:prstGeom prst="rect">
            <a:avLst/>
          </a:prstGeom>
        </p:spPr>
      </p:pic>
      <p:sp>
        <p:nvSpPr>
          <p:cNvPr id="17" name="TextBox 16"/>
          <p:cNvSpPr txBox="1"/>
          <p:nvPr/>
        </p:nvSpPr>
        <p:spPr>
          <a:xfrm>
            <a:off x="1115616" y="1700808"/>
            <a:ext cx="6912768" cy="369332"/>
          </a:xfrm>
          <a:prstGeom prst="rect">
            <a:avLst/>
          </a:prstGeom>
          <a:noFill/>
        </p:spPr>
        <p:txBody>
          <a:bodyPr wrap="square" rtlCol="0">
            <a:spAutoFit/>
          </a:bodyPr>
          <a:lstStyle/>
          <a:p>
            <a:endParaRPr lang="ru-RU" dirty="0"/>
          </a:p>
        </p:txBody>
      </p:sp>
      <p:sp>
        <p:nvSpPr>
          <p:cNvPr id="13" name="TextBox 12"/>
          <p:cNvSpPr txBox="1"/>
          <p:nvPr/>
        </p:nvSpPr>
        <p:spPr>
          <a:xfrm>
            <a:off x="251520" y="908720"/>
            <a:ext cx="8712968" cy="369332"/>
          </a:xfrm>
          <a:prstGeom prst="rect">
            <a:avLst/>
          </a:prstGeom>
          <a:solidFill>
            <a:schemeClr val="bg2">
              <a:lumMod val="40000"/>
              <a:lumOff val="60000"/>
            </a:schemeClr>
          </a:solidFill>
        </p:spPr>
        <p:txBody>
          <a:bodyPr wrap="square" rtlCol="0">
            <a:spAutoFit/>
          </a:bodyPr>
          <a:lstStyle/>
          <a:p>
            <a:pPr lvl="0" indent="450850" algn="just" fontAlgn="base">
              <a:spcBef>
                <a:spcPct val="0"/>
              </a:spcBef>
              <a:spcAft>
                <a:spcPct val="0"/>
              </a:spcAft>
            </a:pPr>
            <a:r>
              <a:rPr lang="ru-RU" b="1" dirty="0" smtClean="0">
                <a:solidFill>
                  <a:srgbClr val="0D0575"/>
                </a:solidFill>
                <a:latin typeface="Times New Roman" pitchFamily="18" charset="0"/>
                <a:ea typeface="Calibri" pitchFamily="34" charset="0"/>
                <a:cs typeface="Times New Roman" pitchFamily="18" charset="0"/>
              </a:rPr>
              <a:t>Задание: </a:t>
            </a:r>
            <a:endParaRPr lang="ru-RU" sz="2400" b="1" dirty="0" smtClean="0">
              <a:solidFill>
                <a:srgbClr val="0D0575"/>
              </a:solidFill>
              <a:latin typeface="Arial" pitchFamily="34" charset="0"/>
              <a:cs typeface="Arial" pitchFamily="34" charset="0"/>
            </a:endParaRPr>
          </a:p>
        </p:txBody>
      </p:sp>
    </p:spTree>
    <p:extLst>
      <p:ext uri="{BB962C8B-B14F-4D97-AF65-F5344CB8AC3E}">
        <p14:creationId xmlns="" xmlns:p14="http://schemas.microsoft.com/office/powerpoint/2010/main" val="22386481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332656"/>
            <a:ext cx="8712968" cy="461665"/>
          </a:xfrm>
          <a:prstGeom prst="rect">
            <a:avLst/>
          </a:prstGeom>
          <a:solidFill>
            <a:srgbClr val="CCECFF"/>
          </a:solidFill>
          <a:ln>
            <a:solidFill>
              <a:srgbClr val="00FFFF"/>
            </a:solidFill>
          </a:ln>
        </p:spPr>
        <p:txBody>
          <a:bodyPr wrap="square" rtlCol="0">
            <a:spAutoFit/>
          </a:bodyPr>
          <a:lstStyle/>
          <a:p>
            <a:pPr algn="ctr" fontAlgn="base">
              <a:spcBef>
                <a:spcPct val="0"/>
              </a:spcBef>
              <a:spcAft>
                <a:spcPct val="0"/>
              </a:spcAft>
            </a:pPr>
            <a:r>
              <a:rPr lang="ru-RU" sz="2400" dirty="0" smtClean="0">
                <a:solidFill>
                  <a:srgbClr val="0D0575"/>
                </a:solidFill>
                <a:latin typeface="Arial" charset="0"/>
              </a:rPr>
              <a:t>Тематическое направление «ПУТЬ»</a:t>
            </a:r>
          </a:p>
        </p:txBody>
      </p:sp>
      <p:sp>
        <p:nvSpPr>
          <p:cNvPr id="5" name="TextBox 4"/>
          <p:cNvSpPr txBox="1"/>
          <p:nvPr/>
        </p:nvSpPr>
        <p:spPr>
          <a:xfrm>
            <a:off x="251520" y="1340768"/>
            <a:ext cx="8712968" cy="830997"/>
          </a:xfrm>
          <a:prstGeom prst="rect">
            <a:avLst/>
          </a:prstGeom>
          <a:solidFill>
            <a:schemeClr val="tx2">
              <a:lumMod val="20000"/>
              <a:lumOff val="80000"/>
            </a:schemeClr>
          </a:solidFill>
        </p:spPr>
        <p:txBody>
          <a:bodyPr wrap="square" rtlCol="0">
            <a:spAutoFit/>
          </a:bodyPr>
          <a:lstStyle/>
          <a:p>
            <a:r>
              <a:rPr lang="ru-RU" sz="1600" i="1" dirty="0" smtClean="0"/>
              <a:t>Прочитайте факты из биографий известных людей. Какая мысль объединяет все примеры? Может она служить тезисом сочинения? </a:t>
            </a:r>
            <a:endParaRPr lang="ru-RU" sz="1600" dirty="0" smtClean="0"/>
          </a:p>
          <a:p>
            <a:endParaRPr lang="ru-RU" sz="1600" dirty="0" smtClean="0">
              <a:solidFill>
                <a:srgbClr val="0D0575"/>
              </a:solidFill>
            </a:endParaRPr>
          </a:p>
        </p:txBody>
      </p:sp>
      <p:sp>
        <p:nvSpPr>
          <p:cNvPr id="11" name="TextBox 10"/>
          <p:cNvSpPr txBox="1"/>
          <p:nvPr/>
        </p:nvSpPr>
        <p:spPr>
          <a:xfrm>
            <a:off x="251520" y="2060848"/>
            <a:ext cx="8773857" cy="4093428"/>
          </a:xfrm>
          <a:prstGeom prst="rect">
            <a:avLst/>
          </a:prstGeom>
          <a:solidFill>
            <a:schemeClr val="bg2"/>
          </a:solidFill>
          <a:ln>
            <a:solidFill>
              <a:srgbClr val="00FFFF"/>
            </a:solidFill>
          </a:ln>
        </p:spPr>
        <p:txBody>
          <a:bodyPr wrap="square" rtlCol="0">
            <a:spAutoFit/>
          </a:bodyPr>
          <a:lstStyle/>
          <a:p>
            <a:pPr algn="just"/>
            <a:r>
              <a:rPr lang="ru-RU" sz="1600" dirty="0" smtClean="0"/>
              <a:t>Зигмунда Фрейда освистали на сцене, когда он впервые представил свои теории группе учёных в Европе. Он продолжил работу и был удостоен премии Гёте за свои труды в области психологии.</a:t>
            </a:r>
          </a:p>
          <a:p>
            <a:pPr algn="just"/>
            <a:r>
              <a:rPr lang="ru-RU" sz="1600" dirty="0" smtClean="0"/>
              <a:t>Альберт Эйнштейн до четырёх лет не говорил, до семи лет не умел читать простые слова, а позднее его отчислили из школы. Впоследствии его теория относительности произвела переворот в физике.</a:t>
            </a:r>
          </a:p>
          <a:p>
            <a:pPr algn="just"/>
            <a:r>
              <a:rPr lang="ru-RU" sz="1600" dirty="0" smtClean="0"/>
              <a:t>Генри Форд не добился успеха на фермерском поприще, не состоялся как подмастерье или механик и четырежды становился банкротом. Тем не менее он усовершенствовал массовое производство.</a:t>
            </a:r>
          </a:p>
          <a:p>
            <a:pPr algn="just"/>
            <a:r>
              <a:rPr lang="ru-RU" sz="1600" dirty="0" err="1" smtClean="0"/>
              <a:t>Стэна</a:t>
            </a:r>
            <a:r>
              <a:rPr lang="ru-RU" sz="1600" dirty="0" smtClean="0"/>
              <a:t> Смита не взяли на должность мальчика, подбирающего мячи, из-за неуклюжести. Смит 8 раз становился победителем Кубка Дэвиса и считается одним из лучших парных теннисистов всех времён.</a:t>
            </a:r>
          </a:p>
          <a:p>
            <a:pPr algn="just"/>
            <a:r>
              <a:rPr lang="ru-RU" sz="1600" dirty="0" smtClean="0"/>
              <a:t>Винсент </a:t>
            </a:r>
            <a:r>
              <a:rPr lang="ru-RU" sz="1600" dirty="0" err="1" smtClean="0"/>
              <a:t>ван</a:t>
            </a:r>
            <a:r>
              <a:rPr lang="ru-RU" sz="1600" dirty="0" smtClean="0"/>
              <a:t> </a:t>
            </a:r>
            <a:r>
              <a:rPr lang="ru-RU" sz="1600" dirty="0" err="1" smtClean="0"/>
              <a:t>Гог</a:t>
            </a:r>
            <a:r>
              <a:rPr lang="ru-RU" sz="1600" dirty="0" smtClean="0"/>
              <a:t> за всю свою жизнь продал лишь одну картину — сестре своего друга примерно за 50 долларов. Он нарисовал более 800 шедевров, семь из которых в сумме стоят 1 миллиард долларов.</a:t>
            </a:r>
          </a:p>
          <a:p>
            <a:pPr algn="just"/>
            <a:r>
              <a:rPr lang="ru-RU" dirty="0" smtClean="0"/>
              <a:t> </a:t>
            </a:r>
          </a:p>
          <a:p>
            <a:endParaRPr lang="ru-RU" dirty="0" smtClean="0">
              <a:solidFill>
                <a:srgbClr val="0D0575"/>
              </a:solidFill>
            </a:endParaRPr>
          </a:p>
        </p:txBody>
      </p:sp>
      <p:sp>
        <p:nvSpPr>
          <p:cNvPr id="7" name="Прямоугольник 6"/>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8" name="Прямоугольник 7"/>
          <p:cNvSpPr/>
          <p:nvPr/>
        </p:nvSpPr>
        <p:spPr>
          <a:xfrm>
            <a:off x="5741916"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pic>
        <p:nvPicPr>
          <p:cNvPr id="9" name="Рисунок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580504" y="5926944"/>
            <a:ext cx="1906561" cy="847324"/>
          </a:xfrm>
          <a:prstGeom prst="rect">
            <a:avLst/>
          </a:prstGeom>
        </p:spPr>
      </p:pic>
      <p:sp>
        <p:nvSpPr>
          <p:cNvPr id="17" name="TextBox 16"/>
          <p:cNvSpPr txBox="1"/>
          <p:nvPr/>
        </p:nvSpPr>
        <p:spPr>
          <a:xfrm>
            <a:off x="1115616" y="1700808"/>
            <a:ext cx="6912768" cy="369332"/>
          </a:xfrm>
          <a:prstGeom prst="rect">
            <a:avLst/>
          </a:prstGeom>
          <a:noFill/>
        </p:spPr>
        <p:txBody>
          <a:bodyPr wrap="square" rtlCol="0">
            <a:spAutoFit/>
          </a:bodyPr>
          <a:lstStyle/>
          <a:p>
            <a:endParaRPr lang="ru-RU" dirty="0"/>
          </a:p>
        </p:txBody>
      </p:sp>
      <p:sp>
        <p:nvSpPr>
          <p:cNvPr id="13" name="TextBox 12"/>
          <p:cNvSpPr txBox="1"/>
          <p:nvPr/>
        </p:nvSpPr>
        <p:spPr>
          <a:xfrm>
            <a:off x="251520" y="908720"/>
            <a:ext cx="8712968" cy="369332"/>
          </a:xfrm>
          <a:prstGeom prst="rect">
            <a:avLst/>
          </a:prstGeom>
          <a:solidFill>
            <a:schemeClr val="bg2">
              <a:lumMod val="40000"/>
              <a:lumOff val="60000"/>
            </a:schemeClr>
          </a:solidFill>
        </p:spPr>
        <p:txBody>
          <a:bodyPr wrap="square" rtlCol="0">
            <a:spAutoFit/>
          </a:bodyPr>
          <a:lstStyle/>
          <a:p>
            <a:pPr lvl="0" indent="450850" algn="just" fontAlgn="base">
              <a:spcBef>
                <a:spcPct val="0"/>
              </a:spcBef>
              <a:spcAft>
                <a:spcPct val="0"/>
              </a:spcAft>
            </a:pPr>
            <a:r>
              <a:rPr lang="ru-RU" b="1" dirty="0" smtClean="0">
                <a:solidFill>
                  <a:srgbClr val="0D0575"/>
                </a:solidFill>
                <a:latin typeface="Times New Roman" pitchFamily="18" charset="0"/>
                <a:ea typeface="Calibri" pitchFamily="34" charset="0"/>
                <a:cs typeface="Times New Roman" pitchFamily="18" charset="0"/>
              </a:rPr>
              <a:t>Задание: </a:t>
            </a:r>
            <a:endParaRPr lang="ru-RU" sz="2400" b="1" dirty="0" smtClean="0">
              <a:solidFill>
                <a:srgbClr val="0D0575"/>
              </a:solidFill>
              <a:latin typeface="Arial" pitchFamily="34" charset="0"/>
              <a:cs typeface="Arial" pitchFamily="34" charset="0"/>
            </a:endParaRPr>
          </a:p>
        </p:txBody>
      </p:sp>
    </p:spTree>
    <p:extLst>
      <p:ext uri="{BB962C8B-B14F-4D97-AF65-F5344CB8AC3E}">
        <p14:creationId xmlns="" xmlns:p14="http://schemas.microsoft.com/office/powerpoint/2010/main" val="22386481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332656"/>
            <a:ext cx="8712968" cy="461665"/>
          </a:xfrm>
          <a:prstGeom prst="rect">
            <a:avLst/>
          </a:prstGeom>
          <a:solidFill>
            <a:srgbClr val="CCECFF"/>
          </a:solidFill>
          <a:ln>
            <a:solidFill>
              <a:srgbClr val="00FFFF"/>
            </a:solidFill>
          </a:ln>
        </p:spPr>
        <p:txBody>
          <a:bodyPr wrap="square" rtlCol="0">
            <a:spAutoFit/>
          </a:bodyPr>
          <a:lstStyle/>
          <a:p>
            <a:pPr algn="ctr" fontAlgn="base">
              <a:spcBef>
                <a:spcPct val="0"/>
              </a:spcBef>
              <a:spcAft>
                <a:spcPct val="0"/>
              </a:spcAft>
            </a:pPr>
            <a:r>
              <a:rPr lang="ru-RU" sz="2400" dirty="0" smtClean="0">
                <a:solidFill>
                  <a:srgbClr val="0D0575"/>
                </a:solidFill>
                <a:latin typeface="Arial" charset="0"/>
              </a:rPr>
              <a:t>Тематическое направление «ПУТЬ»</a:t>
            </a:r>
          </a:p>
        </p:txBody>
      </p:sp>
      <p:sp>
        <p:nvSpPr>
          <p:cNvPr id="5" name="TextBox 4"/>
          <p:cNvSpPr txBox="1"/>
          <p:nvPr/>
        </p:nvSpPr>
        <p:spPr>
          <a:xfrm>
            <a:off x="251520" y="1340768"/>
            <a:ext cx="8712968" cy="830997"/>
          </a:xfrm>
          <a:prstGeom prst="rect">
            <a:avLst/>
          </a:prstGeom>
          <a:solidFill>
            <a:schemeClr val="tx2">
              <a:lumMod val="20000"/>
              <a:lumOff val="80000"/>
            </a:schemeClr>
          </a:solidFill>
        </p:spPr>
        <p:txBody>
          <a:bodyPr wrap="square" rtlCol="0">
            <a:spAutoFit/>
          </a:bodyPr>
          <a:lstStyle/>
          <a:p>
            <a:r>
              <a:rPr lang="ru-RU" sz="1600" i="1" dirty="0" smtClean="0">
                <a:solidFill>
                  <a:srgbClr val="0D0575"/>
                </a:solidFill>
              </a:rPr>
              <a:t>Прочитайте факты из биографий известных людей. Какая мысль объединяет все примеры? Может она служить тезисом сочинения? </a:t>
            </a:r>
            <a:endParaRPr lang="ru-RU" sz="1600" dirty="0" smtClean="0">
              <a:solidFill>
                <a:srgbClr val="0D0575"/>
              </a:solidFill>
            </a:endParaRPr>
          </a:p>
          <a:p>
            <a:endParaRPr lang="ru-RU" sz="1600" dirty="0" smtClean="0">
              <a:solidFill>
                <a:srgbClr val="0D0575"/>
              </a:solidFill>
            </a:endParaRPr>
          </a:p>
        </p:txBody>
      </p:sp>
      <p:sp>
        <p:nvSpPr>
          <p:cNvPr id="11" name="TextBox 10"/>
          <p:cNvSpPr txBox="1"/>
          <p:nvPr/>
        </p:nvSpPr>
        <p:spPr>
          <a:xfrm>
            <a:off x="251520" y="2060848"/>
            <a:ext cx="8773857" cy="4093428"/>
          </a:xfrm>
          <a:prstGeom prst="rect">
            <a:avLst/>
          </a:prstGeom>
          <a:solidFill>
            <a:schemeClr val="bg2"/>
          </a:solidFill>
          <a:ln>
            <a:solidFill>
              <a:srgbClr val="00FFFF"/>
            </a:solidFill>
          </a:ln>
        </p:spPr>
        <p:txBody>
          <a:bodyPr wrap="square" rtlCol="0">
            <a:spAutoFit/>
          </a:bodyPr>
          <a:lstStyle/>
          <a:p>
            <a:pPr algn="just"/>
            <a:r>
              <a:rPr lang="ru-RU" sz="1600" dirty="0" smtClean="0">
                <a:solidFill>
                  <a:srgbClr val="0D0575"/>
                </a:solidFill>
              </a:rPr>
              <a:t>Зигмунда Фрейда освистали на сцене, когда он впервые представил свои теории группе учёных в Европе. Он продолжил работу и был удостоен премии Гёте за свои труды в области психологии.</a:t>
            </a:r>
          </a:p>
          <a:p>
            <a:pPr algn="just"/>
            <a:r>
              <a:rPr lang="ru-RU" sz="1600" dirty="0" smtClean="0">
                <a:solidFill>
                  <a:srgbClr val="0D0575"/>
                </a:solidFill>
              </a:rPr>
              <a:t>Альберт Эйнштейн до четырёх лет не говорил, до семи лет не умел читать простые слова, а позднее его отчислили из школы. Впоследствии его теория относительности произвела переворот в физике.</a:t>
            </a:r>
          </a:p>
          <a:p>
            <a:pPr algn="just"/>
            <a:r>
              <a:rPr lang="ru-RU" sz="1600" dirty="0" smtClean="0">
                <a:solidFill>
                  <a:srgbClr val="0D0575"/>
                </a:solidFill>
              </a:rPr>
              <a:t>Генри Форд не добился успеха на фермерском поприще, не состоялся как подмастерье или механик и четырежды становился банкротом. Тем не менее он усовершенствовал массовое производство.</a:t>
            </a:r>
          </a:p>
          <a:p>
            <a:pPr algn="just"/>
            <a:r>
              <a:rPr lang="ru-RU" sz="1600" dirty="0" err="1" smtClean="0">
                <a:solidFill>
                  <a:srgbClr val="0D0575"/>
                </a:solidFill>
              </a:rPr>
              <a:t>Стэна</a:t>
            </a:r>
            <a:r>
              <a:rPr lang="ru-RU" sz="1600" dirty="0" smtClean="0">
                <a:solidFill>
                  <a:srgbClr val="0D0575"/>
                </a:solidFill>
              </a:rPr>
              <a:t> Смита не взяли на должность мальчика, подбирающего мячи, из-за неуклюжести. Смит 8 раз становился победителем Кубка Дэвиса и считается одним из лучших парных теннисистов всех времён.</a:t>
            </a:r>
          </a:p>
          <a:p>
            <a:pPr algn="just"/>
            <a:r>
              <a:rPr lang="ru-RU" sz="1600" dirty="0" smtClean="0">
                <a:solidFill>
                  <a:srgbClr val="0D0575"/>
                </a:solidFill>
              </a:rPr>
              <a:t>Винсент </a:t>
            </a:r>
            <a:r>
              <a:rPr lang="ru-RU" sz="1600" dirty="0" err="1" smtClean="0">
                <a:solidFill>
                  <a:srgbClr val="0D0575"/>
                </a:solidFill>
              </a:rPr>
              <a:t>ван</a:t>
            </a:r>
            <a:r>
              <a:rPr lang="ru-RU" sz="1600" dirty="0" smtClean="0">
                <a:solidFill>
                  <a:srgbClr val="0D0575"/>
                </a:solidFill>
              </a:rPr>
              <a:t> </a:t>
            </a:r>
            <a:r>
              <a:rPr lang="ru-RU" sz="1600" dirty="0" err="1" smtClean="0">
                <a:solidFill>
                  <a:srgbClr val="0D0575"/>
                </a:solidFill>
              </a:rPr>
              <a:t>Гог</a:t>
            </a:r>
            <a:r>
              <a:rPr lang="ru-RU" sz="1600" dirty="0" smtClean="0">
                <a:solidFill>
                  <a:srgbClr val="0D0575"/>
                </a:solidFill>
              </a:rPr>
              <a:t> за всю свою жизнь продал лишь одну картину — сестре своего друга примерно за 50 долларов. Он нарисовал более 800 шедевров, семь из которых в сумме стоят 1 миллиард долларов.</a:t>
            </a:r>
          </a:p>
          <a:p>
            <a:pPr algn="just"/>
            <a:r>
              <a:rPr lang="ru-RU" dirty="0" smtClean="0">
                <a:solidFill>
                  <a:srgbClr val="0D0575"/>
                </a:solidFill>
              </a:rPr>
              <a:t> </a:t>
            </a:r>
          </a:p>
          <a:p>
            <a:endParaRPr lang="ru-RU" dirty="0" smtClean="0">
              <a:solidFill>
                <a:srgbClr val="0D0575"/>
              </a:solidFill>
            </a:endParaRPr>
          </a:p>
        </p:txBody>
      </p:sp>
      <p:sp>
        <p:nvSpPr>
          <p:cNvPr id="7" name="Прямоугольник 6"/>
          <p:cNvSpPr/>
          <p:nvPr/>
        </p:nvSpPr>
        <p:spPr>
          <a:xfrm>
            <a:off x="0"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sp>
        <p:nvSpPr>
          <p:cNvPr id="8" name="Прямоугольник 7"/>
          <p:cNvSpPr/>
          <p:nvPr/>
        </p:nvSpPr>
        <p:spPr>
          <a:xfrm>
            <a:off x="5741916" y="6172046"/>
            <a:ext cx="3402084" cy="685954"/>
          </a:xfrm>
          <a:prstGeom prst="rect">
            <a:avLst/>
          </a:prstGeom>
          <a:solidFill>
            <a:srgbClr val="DBE3E5"/>
          </a:solidFill>
          <a:ln>
            <a:noFill/>
          </a:ln>
        </p:spPr>
        <p:style>
          <a:lnRef idx="2">
            <a:schemeClr val="accent1">
              <a:shade val="50000"/>
            </a:schemeClr>
          </a:lnRef>
          <a:fillRef idx="1">
            <a:schemeClr val="accent1"/>
          </a:fillRef>
          <a:effectRef idx="0">
            <a:schemeClr val="accent1"/>
          </a:effectRef>
          <a:fontRef idx="minor">
            <a:schemeClr val="lt1"/>
          </a:fontRef>
        </p:style>
        <p:txBody>
          <a:bodyPr lIns="80119" tIns="40060" rIns="80119" bIns="40060" rtlCol="0" anchor="ctr"/>
          <a:lstStyle/>
          <a:p>
            <a:pPr algn="ctr" defTabSz="913916"/>
            <a:endParaRPr lang="ru-RU">
              <a:solidFill>
                <a:prstClr val="white"/>
              </a:solidFill>
            </a:endParaRPr>
          </a:p>
        </p:txBody>
      </p:sp>
      <p:pic>
        <p:nvPicPr>
          <p:cNvPr id="9" name="Рисунок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580504" y="5926944"/>
            <a:ext cx="1906561" cy="847324"/>
          </a:xfrm>
          <a:prstGeom prst="rect">
            <a:avLst/>
          </a:prstGeom>
        </p:spPr>
      </p:pic>
      <p:sp>
        <p:nvSpPr>
          <p:cNvPr id="17" name="TextBox 16"/>
          <p:cNvSpPr txBox="1"/>
          <p:nvPr/>
        </p:nvSpPr>
        <p:spPr>
          <a:xfrm>
            <a:off x="1115616" y="1700808"/>
            <a:ext cx="6912768" cy="369332"/>
          </a:xfrm>
          <a:prstGeom prst="rect">
            <a:avLst/>
          </a:prstGeom>
          <a:noFill/>
        </p:spPr>
        <p:txBody>
          <a:bodyPr wrap="square" rtlCol="0">
            <a:spAutoFit/>
          </a:bodyPr>
          <a:lstStyle/>
          <a:p>
            <a:endParaRPr lang="ru-RU" dirty="0"/>
          </a:p>
        </p:txBody>
      </p:sp>
      <p:sp>
        <p:nvSpPr>
          <p:cNvPr id="13" name="TextBox 12"/>
          <p:cNvSpPr txBox="1"/>
          <p:nvPr/>
        </p:nvSpPr>
        <p:spPr>
          <a:xfrm>
            <a:off x="251520" y="908720"/>
            <a:ext cx="8712968" cy="369332"/>
          </a:xfrm>
          <a:prstGeom prst="rect">
            <a:avLst/>
          </a:prstGeom>
          <a:solidFill>
            <a:schemeClr val="bg2">
              <a:lumMod val="40000"/>
              <a:lumOff val="60000"/>
            </a:schemeClr>
          </a:solidFill>
        </p:spPr>
        <p:txBody>
          <a:bodyPr wrap="square" rtlCol="0">
            <a:spAutoFit/>
          </a:bodyPr>
          <a:lstStyle/>
          <a:p>
            <a:pPr lvl="0" indent="450850" algn="just" fontAlgn="base">
              <a:spcBef>
                <a:spcPct val="0"/>
              </a:spcBef>
              <a:spcAft>
                <a:spcPct val="0"/>
              </a:spcAft>
            </a:pPr>
            <a:r>
              <a:rPr lang="ru-RU" b="1" dirty="0" smtClean="0">
                <a:solidFill>
                  <a:srgbClr val="0D0575"/>
                </a:solidFill>
                <a:latin typeface="Times New Roman" pitchFamily="18" charset="0"/>
                <a:ea typeface="Calibri" pitchFamily="34" charset="0"/>
                <a:cs typeface="Times New Roman" pitchFamily="18" charset="0"/>
              </a:rPr>
              <a:t>Задание: </a:t>
            </a:r>
            <a:endParaRPr lang="ru-RU" sz="2400" b="1" dirty="0" smtClean="0">
              <a:solidFill>
                <a:srgbClr val="0D0575"/>
              </a:solidFill>
              <a:latin typeface="Arial" pitchFamily="34" charset="0"/>
              <a:cs typeface="Arial" pitchFamily="34" charset="0"/>
            </a:endParaRPr>
          </a:p>
        </p:txBody>
      </p:sp>
    </p:spTree>
    <p:extLst>
      <p:ext uri="{BB962C8B-B14F-4D97-AF65-F5344CB8AC3E}">
        <p14:creationId xmlns="" xmlns:p14="http://schemas.microsoft.com/office/powerpoint/2010/main" val="223864814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460</TotalTime>
  <Words>2754</Words>
  <Application>Microsoft Office PowerPoint</Application>
  <PresentationFormat>Экран (4:3)</PresentationFormat>
  <Paragraphs>156</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«к«Сочинение? Легко! Перезагрузка». Cочинение? Легко! Перезагрузка надпредметный характер, жанры,  тематические направления, контроль.  онтроль. </dc:title>
  <dc:creator>Макушева Дарья Викторовна</dc:creator>
  <cp:lastModifiedBy>dasha</cp:lastModifiedBy>
  <cp:revision>70</cp:revision>
  <dcterms:created xsi:type="dcterms:W3CDTF">2015-09-29T08:14:06Z</dcterms:created>
  <dcterms:modified xsi:type="dcterms:W3CDTF">2015-10-01T13:42:32Z</dcterms:modified>
</cp:coreProperties>
</file>