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57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09" autoAdjust="0"/>
  </p:normalViewPr>
  <p:slideViewPr>
    <p:cSldViewPr>
      <p:cViewPr varScale="1">
        <p:scale>
          <a:sx n="82" d="100"/>
          <a:sy n="82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2/84/629/84629271_large_171408_photo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96552" cy="68580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0034" y="0"/>
            <a:ext cx="8350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ПЕРВОЕ ПОЛОЖЕНИЕ ТЕОРИИ </a:t>
            </a:r>
            <a:r>
              <a:rPr lang="ru-RU" sz="3200" b="1" u="sng" dirty="0" smtClean="0">
                <a:solidFill>
                  <a:srgbClr val="FFFF00"/>
                </a:solidFill>
              </a:rPr>
              <a:t>А.М. Бутлерова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714356"/>
            <a:ext cx="9144000" cy="2369880"/>
          </a:xfrm>
          <a:prstGeom prst="rect">
            <a:avLst/>
          </a:prstGeom>
          <a:solidFill>
            <a:srgbClr val="7030A0">
              <a:alpha val="7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FF00"/>
                </a:solidFill>
              </a:rPr>
              <a:t>Атомы в молекулах органических</a:t>
            </a:r>
          </a:p>
          <a:p>
            <a:pPr algn="ctr"/>
            <a:r>
              <a:rPr lang="ru-RU" sz="4000" b="1" dirty="0" smtClean="0">
                <a:solidFill>
                  <a:srgbClr val="00FF00"/>
                </a:solidFill>
              </a:rPr>
              <a:t> веществ соединяются последовательно </a:t>
            </a:r>
          </a:p>
          <a:p>
            <a:pPr algn="ctr"/>
            <a:r>
              <a:rPr lang="ru-RU" sz="4000" b="1" dirty="0" smtClean="0">
                <a:solidFill>
                  <a:srgbClr val="00FF00"/>
                </a:solidFill>
              </a:rPr>
              <a:t>в соответствии с их валентностью.</a:t>
            </a:r>
            <a:endParaRPr lang="ru-RU" sz="4000" dirty="0" smtClean="0">
              <a:solidFill>
                <a:srgbClr val="00FF00"/>
              </a:solidFill>
            </a:endParaRPr>
          </a:p>
          <a:p>
            <a:endParaRPr lang="ru-RU" sz="2800" dirty="0">
              <a:solidFill>
                <a:srgbClr val="92D050"/>
              </a:solidFill>
            </a:endParaRPr>
          </a:p>
        </p:txBody>
      </p:sp>
      <p:pic>
        <p:nvPicPr>
          <p:cNvPr id="1034" name="Picture 10" descr="http://school-collection.lyceum62.ru/ecor/storage/65df1d82-c603-78b5-be44-222feceebe07/1995_3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786058"/>
            <a:ext cx="8405086" cy="39290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videoplatz.ru/images/videoplatz_ru/tvposter/gnqunrqglrzhwtuhlqr-1418763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42910" y="0"/>
            <a:ext cx="79207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</a:rPr>
              <a:t>ВАЛЕНТНОСТЬ</a:t>
            </a:r>
            <a:endParaRPr lang="ru-RU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214422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800" dirty="0" smtClean="0">
                <a:solidFill>
                  <a:srgbClr val="FFFF00"/>
                </a:solidFill>
              </a:rPr>
              <a:t>это число химических связей, которое образует атом.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18" name="Picture 4" descr="http://www.nanonewsnet.ru/files/users/u2999/2011/almaz3.jpe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512" y="3356992"/>
            <a:ext cx="3631828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6" descr="http://tips-ua.com/img/4/d/4de9c07ca87d657247cefd9918b30a5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356992"/>
            <a:ext cx="4940052" cy="3146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8" name="Picture 14" descr="http://img.breakingmuscle.com/sites/default/files/imagecache/full_width/images/bydate/20140214/shutterstock141970456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0" y="18864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АТОМ УГЛЕРОДА В ОРГАНИЧЕСКИХ СОЕДИНЕНИЯХ МОЖЕТ НАХОДИТСЯ В ТРЕХ ВАЛЕНТНЫХ СОСТОЯНИЯХ: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636912"/>
            <a:ext cx="29915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ПЕРВОЕ:</a:t>
            </a:r>
            <a:endParaRPr lang="ru-RU" sz="6000" b="1" dirty="0"/>
          </a:p>
        </p:txBody>
      </p:sp>
      <p:pic>
        <p:nvPicPr>
          <p:cNvPr id="1039" name="Рисунок 6" descr="C:\Documents and Settings\Administrator\Мои документы\Мои рисунки\теория бутлерова\первое валентно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996952"/>
            <a:ext cx="3240360" cy="317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0" y="3501008"/>
          <a:ext cx="5004048" cy="3356992"/>
        </p:xfrm>
        <a:graphic>
          <a:graphicData uri="http://schemas.openxmlformats.org/drawingml/2006/table">
            <a:tbl>
              <a:tblPr/>
              <a:tblGrid>
                <a:gridCol w="5004048"/>
              </a:tblGrid>
              <a:tr h="33569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Атом углерода </a:t>
                      </a:r>
                      <a:r>
                        <a:rPr lang="ru-RU" sz="4000" b="1" dirty="0" smtClean="0">
                          <a:latin typeface="Calibri"/>
                          <a:ea typeface="Calibri"/>
                          <a:cs typeface="Times New Roman"/>
                        </a:rPr>
                        <a:t>соединен </a:t>
                      </a: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с четырьмя атомами, образует четыре </a:t>
                      </a:r>
                      <a:r>
                        <a:rPr lang="ru-RU" sz="4000" b="1" dirty="0" err="1">
                          <a:latin typeface="Calibri"/>
                          <a:ea typeface="Calibri"/>
                          <a:cs typeface="Times New Roman"/>
                        </a:rPr>
                        <a:t>δ-связи</a:t>
                      </a: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67544" y="2636912"/>
            <a:ext cx="3002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ВТОРОЕ:</a:t>
            </a:r>
            <a:endParaRPr lang="ru-RU" sz="6000" b="1" dirty="0"/>
          </a:p>
        </p:txBody>
      </p:sp>
      <p:pic>
        <p:nvPicPr>
          <p:cNvPr id="1040" name="Рисунок 7" descr="C:\Documents and Settings\Administrator\Мои документы\Мои рисунки\теория бутлерова\второе валентно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2996952"/>
            <a:ext cx="3168352" cy="316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0" y="3573016"/>
            <a:ext cx="45365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Атом углерода соединен с тремя атомами, образует три </a:t>
            </a:r>
            <a:r>
              <a:rPr lang="ru-RU" sz="4000" b="1" dirty="0" err="1" smtClean="0"/>
              <a:t>δ-связи </a:t>
            </a:r>
            <a:r>
              <a:rPr lang="ru-RU" sz="4000" b="1" dirty="0" smtClean="0"/>
              <a:t>и одну </a:t>
            </a:r>
            <a:r>
              <a:rPr lang="ru-RU" sz="4000" b="1" dirty="0" err="1" smtClean="0"/>
              <a:t>π-связь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9552" y="2708920"/>
            <a:ext cx="27420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ТРЕТЬЕ:</a:t>
            </a:r>
            <a:endParaRPr lang="ru-RU" sz="6000" b="1" dirty="0"/>
          </a:p>
        </p:txBody>
      </p:sp>
      <p:pic>
        <p:nvPicPr>
          <p:cNvPr id="1026" name="Рисунок 8" descr="C:\Documents and Settings\Administrator\Мои документы\Мои рисунки\теория бутлерова\третье валентное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94036" y="3356992"/>
            <a:ext cx="41424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0" y="3393948"/>
          <a:ext cx="5148064" cy="3505200"/>
        </p:xfrm>
        <a:graphic>
          <a:graphicData uri="http://schemas.openxmlformats.org/drawingml/2006/table">
            <a:tbl>
              <a:tblPr/>
              <a:tblGrid>
                <a:gridCol w="5148064"/>
              </a:tblGrid>
              <a:tr h="3073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Атом углерода соединен с двумя атомами, образует две </a:t>
                      </a:r>
                      <a:r>
                        <a:rPr lang="ru-RU" sz="4000" b="1" dirty="0" err="1">
                          <a:latin typeface="Calibri"/>
                          <a:ea typeface="Calibri"/>
                          <a:cs typeface="Times New Roman"/>
                        </a:rPr>
                        <a:t>δ-связи </a:t>
                      </a: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и две </a:t>
                      </a:r>
                      <a:r>
                        <a:rPr lang="ru-RU" sz="4000" b="1" dirty="0" err="1">
                          <a:latin typeface="Calibri"/>
                          <a:ea typeface="Calibri"/>
                          <a:cs typeface="Times New Roman"/>
                        </a:rPr>
                        <a:t>π-связи</a:t>
                      </a: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0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24" grpId="0"/>
      <p:bldP spid="24" grpId="1"/>
      <p:bldP spid="27" grpId="0"/>
      <p:bldP spid="27" grpId="1"/>
      <p:bldP spid="14" grpId="0"/>
      <p:bldP spid="14" grpId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russian7.ru/wp-content/uploads/2014/10/home_0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chemeClr val="tx2">
              <a:lumMod val="20000"/>
              <a:lumOff val="80000"/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ОСНОВНОЕ СОСТОЯНИЕ «С» </a:t>
            </a:r>
          </a:p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ВАЛЕНТНОСТЬ 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II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1" name="Рисунок 2" descr="C:\Documents and Settings\Administrator\Мои документы\Мои рисунки\теория бутлерова\urovni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7584" y="2924944"/>
            <a:ext cx="7344816" cy="36056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" y="0"/>
            <a:ext cx="9143999" cy="1569660"/>
          </a:xfrm>
          <a:prstGeom prst="rect">
            <a:avLst/>
          </a:prstGeom>
          <a:solidFill>
            <a:schemeClr val="tx2">
              <a:lumMod val="20000"/>
              <a:lumOff val="80000"/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ВОЗБУЖДЕННОЕ СОСТОЯНИЕ «С»</a:t>
            </a:r>
          </a:p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ВАЛЕНТНОСТЬ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IV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2" name="Рисунок 3" descr="C:\Documents and Settings\Administrator\Мои документы\Мои рисунки\теория бутлерова\urovni2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17000"/>
          </a:blip>
          <a:srcRect/>
          <a:stretch>
            <a:fillRect/>
          </a:stretch>
        </p:blipFill>
        <p:spPr bwMode="auto">
          <a:xfrm>
            <a:off x="755575" y="2832489"/>
            <a:ext cx="7769663" cy="383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s.yoyowall.com/wallpapers/2013/02/Hereditario-1024x128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-5000"/>
          </a:blip>
          <a:srcRect/>
          <a:stretch>
            <a:fillRect/>
          </a:stretch>
        </p:blipFill>
        <p:spPr bwMode="auto">
          <a:xfrm>
            <a:off x="0" y="-83166"/>
            <a:ext cx="9144000" cy="69411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C000"/>
                </a:solidFill>
              </a:rPr>
              <a:t>УГЛЕВОДОРОДЫ (УВ)</a:t>
            </a:r>
            <a:endParaRPr lang="ru-RU" sz="72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9144000" cy="2616101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Это простейшие органические вещества, молекулы которых состоят из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атомов только двух элементов: «Н» и «С». Например: СН₄ ; С₂Н₆ и т.д.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Picture 8" descr="http://player.myshared.ru/45596/data/images/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8136904" cy="312493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i.dailymail.co.uk/i/pix/2011/10/10/article-2047415-0E50B8E700000578-131_634x63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69153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solidFill>
            <a:schemeClr val="tx2">
              <a:lumMod val="40000"/>
              <a:lumOff val="60000"/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</a:rPr>
              <a:t>ПРОИЗВОДНЫЕ</a:t>
            </a:r>
          </a:p>
          <a:p>
            <a:pPr algn="ctr"/>
            <a:r>
              <a:rPr lang="ru-RU" sz="7200" b="1" dirty="0" smtClean="0">
                <a:solidFill>
                  <a:srgbClr val="FFFF00"/>
                </a:solidFill>
              </a:rPr>
              <a:t> УГЛЕВОДОРОДОВ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88840"/>
            <a:ext cx="9144000" cy="2123658"/>
          </a:xfrm>
          <a:prstGeom prst="rect">
            <a:avLst/>
          </a:prstGeom>
          <a:solidFill>
            <a:schemeClr val="tx2">
              <a:lumMod val="40000"/>
              <a:lumOff val="60000"/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Это продукты замещения атомов «Н» в молекуле УВ на другие атомы</a:t>
            </a:r>
          </a:p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ли группу атомов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70" name="Picture 14" descr="http://www.pesticidy.ru/ps-content/active_substance/pictures/51_1_ma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61798"/>
            <a:ext cx="4139952" cy="289620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19472" name="Picture 16" descr="http://www.pesticidy.ru/ps-content/active_substance/pictures/31_1_main.png"/>
          <p:cNvPicPr>
            <a:picLocks noChangeAspect="1" noChangeArrowheads="1"/>
          </p:cNvPicPr>
          <p:nvPr/>
        </p:nvPicPr>
        <p:blipFill>
          <a:blip r:embed="rId4" cstate="print">
            <a:lum contrast="-19000"/>
          </a:blip>
          <a:srcRect/>
          <a:stretch>
            <a:fillRect/>
          </a:stretch>
        </p:blipFill>
        <p:spPr bwMode="auto">
          <a:xfrm>
            <a:off x="323528" y="4049687"/>
            <a:ext cx="3744416" cy="280831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.dailymail.co.uk/i/pix/2011/10/10/article-2047415-0E50B8E700000578-131_634x63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69153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  <a:solidFill>
            <a:schemeClr val="tx2">
              <a:lumMod val="40000"/>
              <a:lumOff val="60000"/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</a:rPr>
              <a:t>ПРОИЗВОДНЫЕ</a:t>
            </a:r>
          </a:p>
          <a:p>
            <a:pPr algn="ctr"/>
            <a:r>
              <a:rPr lang="ru-RU" sz="8000" b="1" dirty="0" smtClean="0"/>
              <a:t> </a:t>
            </a:r>
            <a:r>
              <a:rPr lang="ru-RU" sz="8000" b="1" dirty="0" smtClean="0">
                <a:solidFill>
                  <a:srgbClr val="002060"/>
                </a:solidFill>
              </a:rPr>
              <a:t>МЕТАНА</a:t>
            </a:r>
            <a:endParaRPr lang="ru-RU" sz="8000" b="1" dirty="0">
              <a:solidFill>
                <a:srgbClr val="002060"/>
              </a:solidFill>
            </a:endParaRPr>
          </a:p>
        </p:txBody>
      </p:sp>
      <p:pic>
        <p:nvPicPr>
          <p:cNvPr id="20482" name="Рисунок 3" descr="C:\Documents and Settings\Administrator\Мои документы\Мои рисунки\теория бутлерова\готовая табличка производных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7585" y="2526061"/>
            <a:ext cx="7343448" cy="433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ekaraganda.kz/foto/322_2291b5c01941f54909ec9875804a9bb8.jpg"/>
          <p:cNvPicPr>
            <a:picLocks noChangeAspect="1" noChangeArrowheads="1"/>
          </p:cNvPicPr>
          <p:nvPr/>
        </p:nvPicPr>
        <p:blipFill>
          <a:blip r:embed="rId2" cstate="print">
            <a:lum contrast="-23000"/>
          </a:blip>
          <a:srcRect/>
          <a:stretch>
            <a:fillRect/>
          </a:stretch>
        </p:blipFill>
        <p:spPr bwMode="auto">
          <a:xfrm>
            <a:off x="0" y="0"/>
            <a:ext cx="9230542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9324527" cy="1015663"/>
          </a:xfrm>
          <a:prstGeom prst="rect">
            <a:avLst/>
          </a:prstGeom>
          <a:solidFill>
            <a:schemeClr val="tx2">
              <a:lumMod val="75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ВИДЫ УГЛЕРОДНЫХ ЦЕПЕЙ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1268760"/>
            <a:ext cx="2580771" cy="830997"/>
          </a:xfrm>
          <a:prstGeom prst="rect">
            <a:avLst/>
          </a:prstGeom>
          <a:solidFill>
            <a:schemeClr val="tx2">
              <a:alpha val="57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FF00"/>
                </a:solidFill>
              </a:rPr>
              <a:t>ПРЯМЫЕ</a:t>
            </a:r>
            <a:endParaRPr lang="ru-RU" sz="4800" b="1" dirty="0">
              <a:solidFill>
                <a:srgbClr val="00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720" y="1196752"/>
            <a:ext cx="4694427" cy="830997"/>
          </a:xfrm>
          <a:prstGeom prst="rect">
            <a:avLst/>
          </a:prstGeom>
          <a:solidFill>
            <a:schemeClr val="tx2">
              <a:lumMod val="75000"/>
              <a:alpha val="57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FF00"/>
                </a:solidFill>
              </a:rPr>
              <a:t>РАЗВЕТВЛЕННЫЕ</a:t>
            </a:r>
            <a:endParaRPr lang="ru-RU" sz="4800" b="1" dirty="0">
              <a:solidFill>
                <a:srgbClr val="00FF00"/>
              </a:solidFill>
            </a:endParaRPr>
          </a:p>
        </p:txBody>
      </p:sp>
      <p:pic>
        <p:nvPicPr>
          <p:cNvPr id="2055" name="Рисунок 10" descr="C:\Documents and Settings\Administrator\Мои документы\Мои рисунки\теория бутлерова\прямая цепь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3744416" cy="173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Рисунок 13" descr="C:\Documents and Settings\Administrator\Мои документы\Мои рисунки\теория бутлерова\прямая цепь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97152"/>
            <a:ext cx="3744416" cy="173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http://900igr.net/datai/khimija/Urok-khimii-predmet-organicheskoj-khimii/0010-006-Prjamaja-tse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924944"/>
            <a:ext cx="4360944" cy="3283843"/>
          </a:xfrm>
          <a:prstGeom prst="rect">
            <a:avLst/>
          </a:prstGeom>
          <a:noFill/>
        </p:spPr>
      </p:pic>
      <p:pic>
        <p:nvPicPr>
          <p:cNvPr id="2059" name="Рисунок 11" descr="C:\Documents and Settings\Administrator\Мои документы\Мои рисунки\теория бутлерова\разветвленная цепь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132856"/>
            <a:ext cx="38164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Рисунок 11" descr="C:\Documents and Settings\Administrator\Мои документы\Мои рисунки\теория бутлерова\разветвленная цепь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725144"/>
            <a:ext cx="3949015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http://900igr.net/datai/khimija/Urok-khimii-predmet-organicheskoj-khimii/0010-005-Prjamaja-tse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38650" y="2852936"/>
            <a:ext cx="4705350" cy="35433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331640" y="1268760"/>
            <a:ext cx="6211637" cy="830997"/>
          </a:xfrm>
          <a:prstGeom prst="rect">
            <a:avLst/>
          </a:prstGeom>
          <a:solidFill>
            <a:schemeClr val="tx2">
              <a:lumMod val="75000"/>
              <a:alpha val="57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FF00"/>
                </a:solidFill>
              </a:rPr>
              <a:t>ЗАМКНУТЫЕ В ЦИКЛЫ</a:t>
            </a:r>
            <a:endParaRPr lang="ru-RU" sz="4800" b="1" dirty="0">
              <a:solidFill>
                <a:srgbClr val="00FF00"/>
              </a:solidFill>
            </a:endParaRPr>
          </a:p>
        </p:txBody>
      </p:sp>
      <p:pic>
        <p:nvPicPr>
          <p:cNvPr id="2063" name="Рисунок 12" descr="C:\Documents and Settings\Administrator\Мои документы\Мои рисунки\теория бутлерова\циклическая цепь 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2060848"/>
            <a:ext cx="2376264" cy="257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Рисунок 15" descr="C:\Documents and Settings\Administrator\Мои документы\Мои рисунки\теория бутлерова\циклическая цепь 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4692291"/>
            <a:ext cx="2376264" cy="216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http://900igr.net/datai/khimija/Urok-khimii-predmet-organicheskoj-khimii/0010-004-Prjamaja-tse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2852936"/>
            <a:ext cx="4295775" cy="32385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8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1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3" grpId="0" animBg="1"/>
      <p:bldP spid="13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nsideinternet.com.br/loja/propaganda/organic-chemistry-wallpaper-i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78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tx2">
              <a:lumMod val="5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C000"/>
                </a:solidFill>
              </a:rPr>
              <a:t>КЛАССИФИКАЦИЯ</a:t>
            </a:r>
            <a:endParaRPr lang="ru-RU" sz="72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40768"/>
            <a:ext cx="9144000" cy="2123658"/>
          </a:xfrm>
          <a:prstGeom prst="rect">
            <a:avLst/>
          </a:prstGeom>
          <a:solidFill>
            <a:schemeClr val="tx2">
              <a:lumMod val="50000"/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ПЕРВИЧНЫЙ АТОМ «С» -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-углерод, который соединяется в УЦ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с</a:t>
            </a:r>
            <a:r>
              <a:rPr lang="ru-RU" sz="4400" b="1" dirty="0" smtClean="0">
                <a:solidFill>
                  <a:srgbClr val="FFFF00"/>
                </a:solidFill>
              </a:rPr>
              <a:t> одним атомом углерода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99992" y="3717032"/>
            <a:ext cx="4211960" cy="193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3501008"/>
            <a:ext cx="2088232" cy="23816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9512" y="5949280"/>
            <a:ext cx="2869696" cy="646331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-ПЕРВИЧНЫЙ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710" y="1340768"/>
            <a:ext cx="9109290" cy="2123658"/>
          </a:xfrm>
          <a:prstGeom prst="rect">
            <a:avLst/>
          </a:prstGeom>
          <a:solidFill>
            <a:schemeClr val="tx2">
              <a:lumMod val="50000"/>
              <a:alpha val="81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ВТОРИЧНЫЙ АТОМ «С» -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-</a:t>
            </a:r>
            <a:r>
              <a:rPr lang="ru-RU" sz="4400" b="1" dirty="0" smtClean="0">
                <a:solidFill>
                  <a:srgbClr val="FFFF00"/>
                </a:solidFill>
              </a:rPr>
              <a:t>углерод</a:t>
            </a:r>
            <a:r>
              <a:rPr lang="ru-RU" sz="4400" b="1" dirty="0" smtClean="0">
                <a:solidFill>
                  <a:srgbClr val="FFFF00"/>
                </a:solidFill>
              </a:rPr>
              <a:t>, который соединяется в УЦ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с </a:t>
            </a:r>
            <a:r>
              <a:rPr lang="ru-RU" sz="4400" b="1" dirty="0" smtClean="0">
                <a:solidFill>
                  <a:srgbClr val="FFFF00"/>
                </a:solidFill>
              </a:rPr>
              <a:t>двумя атомами углерода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4" y="3429000"/>
            <a:ext cx="249409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79512" y="6211669"/>
            <a:ext cx="2877326" cy="646331"/>
          </a:xfrm>
          <a:prstGeom prst="rect">
            <a:avLst/>
          </a:prstGeom>
          <a:solidFill>
            <a:schemeClr val="tx2">
              <a:lumMod val="50000"/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-ВТОРИЧНЫЙ</a:t>
            </a:r>
            <a:endParaRPr lang="ru-RU" sz="3600" b="1" dirty="0"/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47184" y="3861048"/>
            <a:ext cx="54968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0" y="1340768"/>
            <a:ext cx="9144000" cy="2123658"/>
          </a:xfrm>
          <a:prstGeom prst="rect">
            <a:avLst/>
          </a:prstGeom>
          <a:solidFill>
            <a:schemeClr val="tx2">
              <a:lumMod val="5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ТРЕТИЧНЫЙ АТОМ «С» -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углерод, который соединяется в УЦ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с</a:t>
            </a:r>
            <a:r>
              <a:rPr lang="ru-RU" sz="4400" b="1" dirty="0" smtClean="0">
                <a:solidFill>
                  <a:srgbClr val="FFFF00"/>
                </a:solidFill>
              </a:rPr>
              <a:t> тремя атомами углерода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3501008"/>
            <a:ext cx="2807377" cy="245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87416" y="3524279"/>
            <a:ext cx="5256584" cy="333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51520" y="6021288"/>
            <a:ext cx="2778325" cy="646331"/>
          </a:xfrm>
          <a:prstGeom prst="rect">
            <a:avLst/>
          </a:prstGeom>
          <a:solidFill>
            <a:schemeClr val="tx2">
              <a:lumMod val="50000"/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-ТРЕТИЧНЫЙ</a:t>
            </a:r>
            <a:endParaRPr lang="ru-RU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4711" y="1340768"/>
            <a:ext cx="9109289" cy="2123658"/>
          </a:xfrm>
          <a:prstGeom prst="rect">
            <a:avLst/>
          </a:prstGeom>
          <a:solidFill>
            <a:schemeClr val="tx2">
              <a:lumMod val="50000"/>
              <a:alpha val="82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ЧЕТВЕРТИЧНЫЙ АТОМ «С» –</a:t>
            </a:r>
          </a:p>
          <a:p>
            <a:pPr algn="ctr">
              <a:buFontTx/>
              <a:buChar char="-"/>
            </a:pPr>
            <a:r>
              <a:rPr lang="ru-RU" sz="4400" b="1" dirty="0" smtClean="0">
                <a:solidFill>
                  <a:srgbClr val="FFFF00"/>
                </a:solidFill>
              </a:rPr>
              <a:t>углерод, который соединяется в УЦ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с</a:t>
            </a:r>
            <a:r>
              <a:rPr lang="ru-RU" sz="4400" b="1" dirty="0" smtClean="0">
                <a:solidFill>
                  <a:srgbClr val="FFFF00"/>
                </a:solidFill>
              </a:rPr>
              <a:t> четырьмя атомами углерода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3429000"/>
            <a:ext cx="2699792" cy="250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99992" y="3501008"/>
            <a:ext cx="403244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0" y="6093296"/>
            <a:ext cx="3521670" cy="646331"/>
          </a:xfrm>
          <a:prstGeom prst="rect">
            <a:avLst/>
          </a:prstGeom>
          <a:solidFill>
            <a:schemeClr val="tx2">
              <a:lumMod val="50000"/>
              <a:alpha val="81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-ЧЕТВЕРТИЧНЫЙ</a:t>
            </a:r>
            <a:endParaRPr lang="ru-RU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12" grpId="0" animBg="1"/>
      <p:bldP spid="12" grpId="1" animBg="1"/>
      <p:bldP spid="14" grpId="0" animBg="1"/>
      <p:bldP spid="14" grpId="1" animBg="1"/>
      <p:bldP spid="17" grpId="0" animBg="1"/>
      <p:bldP spid="17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244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</dc:creator>
  <cp:lastModifiedBy>L</cp:lastModifiedBy>
  <cp:revision>66</cp:revision>
  <dcterms:created xsi:type="dcterms:W3CDTF">2015-06-27T19:52:47Z</dcterms:created>
  <dcterms:modified xsi:type="dcterms:W3CDTF">2015-09-01T22:25:24Z</dcterms:modified>
</cp:coreProperties>
</file>