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18D8A-1A82-4977-8E15-6757DEBF6250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03DB-7741-4201-BB59-BA3C7946A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870" y="1772816"/>
            <a:ext cx="597432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6600"/>
                </a:solidFill>
              </a:rPr>
              <a:t>ГИДРОЛИЗ</a:t>
            </a:r>
          </a:p>
          <a:p>
            <a:pPr algn="ctr"/>
            <a:r>
              <a:rPr lang="ru-RU" sz="9600" b="1" dirty="0" smtClean="0">
                <a:solidFill>
                  <a:srgbClr val="006600"/>
                </a:solidFill>
              </a:rPr>
              <a:t>СОЛЕЙ</a:t>
            </a:r>
            <a:endParaRPr lang="ru-RU" sz="9600" b="1" dirty="0">
              <a:solidFill>
                <a:srgbClr val="006600"/>
              </a:solidFill>
            </a:endParaRPr>
          </a:p>
          <a:p>
            <a:endParaRPr lang="ru-RU" sz="9600" b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0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Государственное бюджетное образовательное учреждение  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среднего профессионального образования  города Москвы Медицинское училище № 8 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Департамента здравоохранения города Москвы                                           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smtClean="0">
                <a:solidFill>
                  <a:prstClr val="black"/>
                </a:solidFill>
              </a:rPr>
              <a:t>(ГБОУ </a:t>
            </a:r>
            <a:r>
              <a:rPr lang="ru-RU" sz="2000" dirty="0" smtClean="0">
                <a:solidFill>
                  <a:prstClr val="black"/>
                </a:solidFill>
              </a:rPr>
              <a:t>СПО МУ </a:t>
            </a:r>
            <a:r>
              <a:rPr lang="ru-RU" sz="2000" smtClean="0">
                <a:solidFill>
                  <a:prstClr val="black"/>
                </a:solidFill>
              </a:rPr>
              <a:t>№ 8 ДЗМ) </a:t>
            </a:r>
            <a:endParaRPr lang="ru-RU" sz="2000" dirty="0" smtClean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3266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Совместная работа: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преподаватель химии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Смирнова И.В.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студентка 302 учебной группы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Алиева З.Ф.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Студентка 204 учебной группы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Склярова Н.В.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6421978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Москва, 2015</a:t>
            </a:r>
          </a:p>
        </p:txBody>
      </p:sp>
    </p:spTree>
    <p:extLst>
      <p:ext uri="{BB962C8B-B14F-4D97-AF65-F5344CB8AC3E}">
        <p14:creationId xmlns:p14="http://schemas.microsoft.com/office/powerpoint/2010/main" val="13635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0"/>
            <a:ext cx="2709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u="sng" dirty="0" smtClean="0">
                <a:solidFill>
                  <a:srgbClr val="2571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СОЛИ</a:t>
            </a:r>
            <a:endParaRPr lang="ru-RU" sz="80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>
              <a:buClr>
                <a:srgbClr val="000000"/>
              </a:buClr>
              <a:defRPr/>
            </a:pPr>
            <a:r>
              <a:rPr lang="ru-RU" sz="4000" dirty="0" smtClean="0">
                <a:solidFill>
                  <a:srgbClr val="002060"/>
                </a:solidFill>
              </a:rPr>
              <a:t>– ионные соединения, состоящие из катионов металлов (или аммония) и анионов кислотных остатков.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6600"/>
                </a:solidFill>
              </a:rPr>
              <a:t>Х</a:t>
            </a:r>
            <a:r>
              <a:rPr lang="en-US" sz="4000" dirty="0" smtClean="0">
                <a:solidFill>
                  <a:srgbClr val="006600"/>
                </a:solidFill>
              </a:rPr>
              <a:t>Y    X + Y </a:t>
            </a:r>
            <a:endParaRPr lang="ru-RU" sz="4000" dirty="0" smtClean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703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>
              <a:buClr>
                <a:srgbClr val="000000"/>
              </a:buClr>
              <a:defRPr/>
            </a:pPr>
            <a:r>
              <a:rPr lang="ru-RU" sz="6000" b="1" u="sng" dirty="0" smtClean="0">
                <a:solidFill>
                  <a:srgbClr val="257121"/>
                </a:solidFill>
              </a:rPr>
              <a:t>Соль</a:t>
            </a:r>
            <a:r>
              <a:rPr lang="ru-RU" sz="6000" b="1" dirty="0" smtClean="0">
                <a:solidFill>
                  <a:srgbClr val="257121"/>
                </a:solidFill>
              </a:rPr>
              <a:t> –</a:t>
            </a:r>
            <a:r>
              <a:rPr lang="ru-RU" sz="6000" dirty="0" smtClean="0">
                <a:solidFill>
                  <a:prstClr val="black"/>
                </a:solidFill>
              </a:rPr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продукт реакции нейтрализации основания кислотой.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7524328" y="2780928"/>
            <a:ext cx="288032" cy="7200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0392" y="2492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00"/>
                </a:solidFill>
              </a:rPr>
              <a:t>+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4300" y="2276872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</a:rPr>
              <a:t>-</a:t>
            </a:r>
            <a:endParaRPr lang="ru-RU" sz="3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006600"/>
                </a:solidFill>
              </a:rPr>
              <a:t>Разные соотношения основания и кислоты образуют соли различного состава:</a:t>
            </a:r>
            <a:endParaRPr lang="ru-RU" sz="3600" b="1" i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605967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1) 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средние Ме</a:t>
            </a:r>
            <a:r>
              <a:rPr lang="ru-RU" sz="4400" b="1" baseline="-25000" dirty="0" smtClean="0">
                <a:solidFill>
                  <a:schemeClr val="accent3">
                    <a:lumMod val="50000"/>
                  </a:schemeClr>
                </a:solidFill>
              </a:rPr>
              <a:t>х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(Ас)</a:t>
            </a:r>
            <a:r>
              <a:rPr lang="ru-RU" sz="4400" b="1" baseline="-25000" dirty="0" smtClean="0">
                <a:solidFill>
                  <a:schemeClr val="accent3">
                    <a:lumMod val="50000"/>
                  </a:schemeClr>
                </a:solidFill>
              </a:rPr>
              <a:t>у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742950" indent="-742950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    AI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(SO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       2AI + 3SO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699792" y="2420888"/>
            <a:ext cx="576064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206084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3+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2060848"/>
            <a:ext cx="37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2-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212976"/>
            <a:ext cx="610455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2) </a:t>
            </a:r>
            <a:r>
              <a:rPr lang="ru-RU" sz="4400" b="1" dirty="0" smtClean="0">
                <a:solidFill>
                  <a:srgbClr val="FF0000"/>
                </a:solidFill>
              </a:rPr>
              <a:t>кислые </a:t>
            </a:r>
            <a:r>
              <a:rPr lang="ru-RU" sz="4400" b="1" dirty="0" err="1" smtClean="0">
                <a:solidFill>
                  <a:srgbClr val="FF0000"/>
                </a:solidFill>
              </a:rPr>
              <a:t>МеНАс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     NaH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</a:rPr>
              <a:t>PO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sz="4400" b="1" dirty="0" smtClean="0">
                <a:solidFill>
                  <a:srgbClr val="FF0000"/>
                </a:solidFill>
              </a:rPr>
              <a:t>       Na + H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</a:rPr>
              <a:t>PO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699792" y="4221088"/>
            <a:ext cx="576064" cy="14401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39330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3789040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013176"/>
            <a:ext cx="687348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230AD8"/>
                </a:solidFill>
              </a:rPr>
              <a:t>3) </a:t>
            </a:r>
            <a:r>
              <a:rPr lang="ru-RU" sz="4400" b="1" dirty="0" smtClean="0">
                <a:solidFill>
                  <a:srgbClr val="230AD8"/>
                </a:solidFill>
              </a:rPr>
              <a:t>основные </a:t>
            </a:r>
            <a:r>
              <a:rPr lang="en-US" sz="4400" b="1" dirty="0" smtClean="0">
                <a:solidFill>
                  <a:srgbClr val="230AD8"/>
                </a:solidFill>
              </a:rPr>
              <a:t>[</a:t>
            </a:r>
            <a:r>
              <a:rPr lang="en-US" sz="4400" b="1" dirty="0" err="1" smtClean="0">
                <a:solidFill>
                  <a:srgbClr val="230AD8"/>
                </a:solidFill>
              </a:rPr>
              <a:t>MeOH</a:t>
            </a:r>
            <a:r>
              <a:rPr lang="en-US" sz="4400" b="1" dirty="0" smtClean="0">
                <a:solidFill>
                  <a:srgbClr val="230AD8"/>
                </a:solidFill>
              </a:rPr>
              <a:t>] Ac</a:t>
            </a:r>
          </a:p>
          <a:p>
            <a:r>
              <a:rPr lang="en-US" sz="4400" b="1" dirty="0" smtClean="0">
                <a:solidFill>
                  <a:srgbClr val="230AD8"/>
                </a:solidFill>
              </a:rPr>
              <a:t>     Fe(OH)</a:t>
            </a:r>
            <a:r>
              <a:rPr lang="en-US" b="1" dirty="0" smtClean="0">
                <a:solidFill>
                  <a:srgbClr val="230AD8"/>
                </a:solidFill>
              </a:rPr>
              <a:t>2</a:t>
            </a:r>
            <a:r>
              <a:rPr lang="en-US" sz="4400" b="1" dirty="0" smtClean="0">
                <a:solidFill>
                  <a:srgbClr val="230AD8"/>
                </a:solidFill>
              </a:rPr>
              <a:t>Cl </a:t>
            </a:r>
            <a:r>
              <a:rPr lang="ru-RU" sz="4400" b="1" dirty="0" smtClean="0">
                <a:solidFill>
                  <a:srgbClr val="230AD8"/>
                </a:solidFill>
              </a:rPr>
              <a:t> </a:t>
            </a:r>
            <a:r>
              <a:rPr lang="en-US" sz="4400" b="1" dirty="0" smtClean="0">
                <a:solidFill>
                  <a:srgbClr val="230AD8"/>
                </a:solidFill>
              </a:rPr>
              <a:t>       Fe(OH)</a:t>
            </a:r>
            <a:r>
              <a:rPr lang="en-US" b="1" dirty="0" smtClean="0">
                <a:solidFill>
                  <a:srgbClr val="230AD8"/>
                </a:solidFill>
              </a:rPr>
              <a:t>2</a:t>
            </a:r>
            <a:r>
              <a:rPr lang="en-US" sz="4400" b="1" dirty="0" smtClean="0">
                <a:solidFill>
                  <a:srgbClr val="230AD8"/>
                </a:solidFill>
              </a:rPr>
              <a:t> + </a:t>
            </a:r>
            <a:r>
              <a:rPr lang="en-US" sz="4400" b="1" dirty="0" err="1" smtClean="0">
                <a:solidFill>
                  <a:srgbClr val="230AD8"/>
                </a:solidFill>
              </a:rPr>
              <a:t>Cl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75856" y="6021288"/>
            <a:ext cx="504056" cy="144016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+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232" y="551723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-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212976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shade val="95000"/>
                </a:prstClr>
              </a:buClr>
              <a:defRPr/>
            </a:pPr>
            <a:endParaRPr lang="ru-RU" spc="600" dirty="0" smtClean="0">
              <a:solidFill>
                <a:srgbClr val="FF0000"/>
              </a:solidFill>
            </a:endParaRP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ru-RU" sz="2800" b="1" u="sng" spc="600" dirty="0" smtClean="0">
                <a:solidFill>
                  <a:srgbClr val="FF0000"/>
                </a:solidFill>
              </a:rPr>
              <a:t>кислые</a:t>
            </a:r>
            <a:r>
              <a:rPr lang="ru-RU" sz="2800" b="1" spc="600" dirty="0" smtClean="0">
                <a:solidFill>
                  <a:prstClr val="black"/>
                </a:solidFill>
              </a:rPr>
              <a:t>           </a:t>
            </a:r>
            <a:r>
              <a:rPr lang="ru-RU" sz="2800" b="1" u="sng" spc="600" dirty="0" smtClean="0">
                <a:solidFill>
                  <a:srgbClr val="FC4AE7"/>
                </a:solidFill>
              </a:rPr>
              <a:t>средние</a:t>
            </a:r>
            <a:r>
              <a:rPr lang="ru-RU" sz="2800" b="1" spc="600" dirty="0" smtClean="0">
                <a:solidFill>
                  <a:prstClr val="black"/>
                </a:solidFill>
              </a:rPr>
              <a:t>          </a:t>
            </a:r>
            <a:r>
              <a:rPr lang="ru-RU" sz="2800" b="1" u="sng" spc="600" dirty="0" smtClean="0">
                <a:solidFill>
                  <a:srgbClr val="230AD8"/>
                </a:solidFill>
              </a:rPr>
              <a:t>основные</a:t>
            </a: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dirty="0" err="1" smtClean="0">
                <a:solidFill>
                  <a:srgbClr val="FF0000"/>
                </a:solidFill>
              </a:rPr>
              <a:t>МеНАс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b="1" dirty="0" smtClean="0">
                <a:solidFill>
                  <a:srgbClr val="FC4AE7"/>
                </a:solidFill>
              </a:rPr>
              <a:t>Ме</a:t>
            </a:r>
            <a:r>
              <a:rPr lang="ru-RU" sz="2800" b="1" baseline="-25000" dirty="0" smtClean="0">
                <a:solidFill>
                  <a:srgbClr val="FC4AE7"/>
                </a:solidFill>
              </a:rPr>
              <a:t>х</a:t>
            </a:r>
            <a:r>
              <a:rPr lang="ru-RU" sz="2800" b="1" dirty="0" smtClean="0">
                <a:solidFill>
                  <a:srgbClr val="FC4AE7"/>
                </a:solidFill>
              </a:rPr>
              <a:t>(Ас)</a:t>
            </a:r>
            <a:r>
              <a:rPr lang="ru-RU" sz="2800" b="1" baseline="-25000" dirty="0" smtClean="0">
                <a:solidFill>
                  <a:srgbClr val="FC4AE7"/>
                </a:solidFill>
              </a:rPr>
              <a:t>у                                </a:t>
            </a:r>
            <a:r>
              <a:rPr lang="ru-RU" sz="2800" b="1" dirty="0" smtClean="0">
                <a:solidFill>
                  <a:srgbClr val="FC4AE7"/>
                </a:solidFill>
              </a:rPr>
              <a:t>    </a:t>
            </a:r>
            <a:r>
              <a:rPr lang="en-US" sz="2800" dirty="0" smtClean="0">
                <a:solidFill>
                  <a:srgbClr val="230AD8"/>
                </a:solidFill>
              </a:rPr>
              <a:t>[</a:t>
            </a:r>
            <a:r>
              <a:rPr lang="en-US" sz="2800" dirty="0" err="1" smtClean="0">
                <a:solidFill>
                  <a:srgbClr val="230AD8"/>
                </a:solidFill>
              </a:rPr>
              <a:t>MeOH</a:t>
            </a:r>
            <a:r>
              <a:rPr lang="en-US" sz="2800" dirty="0" smtClean="0">
                <a:solidFill>
                  <a:srgbClr val="230AD8"/>
                </a:solidFill>
              </a:rPr>
              <a:t>] Ac</a:t>
            </a:r>
            <a:r>
              <a:rPr lang="ru-RU" sz="2800" dirty="0" smtClean="0">
                <a:solidFill>
                  <a:srgbClr val="230AD8"/>
                </a:solidFill>
              </a:rPr>
              <a:t> </a:t>
            </a:r>
          </a:p>
          <a:p>
            <a:pPr>
              <a:buClr>
                <a:prstClr val="black">
                  <a:shade val="95000"/>
                </a:prstClr>
              </a:buClr>
              <a:defRPr/>
            </a:pPr>
            <a:endParaRPr lang="ru-RU" sz="1400" dirty="0" smtClean="0">
              <a:solidFill>
                <a:prstClr val="white"/>
              </a:solidFill>
            </a:endParaRP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ru-RU" sz="2000" dirty="0" err="1" smtClean="0">
                <a:solidFill>
                  <a:srgbClr val="FF0000"/>
                </a:solidFill>
              </a:rPr>
              <a:t>МеНАс</a:t>
            </a:r>
            <a:r>
              <a:rPr lang="en-US" sz="2000" dirty="0" smtClean="0">
                <a:solidFill>
                  <a:srgbClr val="FF0000"/>
                </a:solidFill>
              </a:rPr>
              <a:t>↔</a:t>
            </a:r>
            <a:r>
              <a:rPr lang="ru-RU" sz="2000" dirty="0" err="1" smtClean="0">
                <a:solidFill>
                  <a:srgbClr val="FF0000"/>
                </a:solidFill>
              </a:rPr>
              <a:t>Ме</a:t>
            </a:r>
            <a:r>
              <a:rPr lang="ru-RU" sz="2000" baseline="30000" dirty="0" err="1" smtClean="0">
                <a:solidFill>
                  <a:srgbClr val="FF0000"/>
                </a:solidFill>
              </a:rPr>
              <a:t>+</a:t>
            </a:r>
            <a:r>
              <a:rPr lang="ru-RU" sz="2000" dirty="0" err="1" smtClean="0">
                <a:solidFill>
                  <a:srgbClr val="FF0000"/>
                </a:solidFill>
              </a:rPr>
              <a:t>+НАс</a:t>
            </a:r>
            <a:r>
              <a:rPr lang="ru-RU" sz="2000" baseline="30000" dirty="0" smtClean="0">
                <a:solidFill>
                  <a:srgbClr val="FF0000"/>
                </a:solidFill>
              </a:rPr>
              <a:t>-</a:t>
            </a:r>
            <a:r>
              <a:rPr lang="en-US" sz="2000" baseline="30000" dirty="0" smtClean="0">
                <a:solidFill>
                  <a:srgbClr val="FF0000"/>
                </a:solidFill>
              </a:rPr>
              <a:t>  </a:t>
            </a:r>
            <a:r>
              <a:rPr lang="ru-RU" sz="2000" baseline="30000" dirty="0" smtClean="0">
                <a:solidFill>
                  <a:srgbClr val="FF0000"/>
                </a:solidFill>
              </a:rPr>
              <a:t>                    </a:t>
            </a:r>
            <a:r>
              <a:rPr lang="ru-RU" sz="2000" dirty="0" smtClean="0">
                <a:solidFill>
                  <a:srgbClr val="FF00FF"/>
                </a:solidFill>
              </a:rPr>
              <a:t>Ме</a:t>
            </a:r>
            <a:r>
              <a:rPr lang="ru-RU" sz="2000" baseline="-25000" dirty="0" smtClean="0">
                <a:solidFill>
                  <a:srgbClr val="FF00FF"/>
                </a:solidFill>
              </a:rPr>
              <a:t>х</a:t>
            </a:r>
            <a:r>
              <a:rPr lang="ru-RU" sz="2000" dirty="0" smtClean="0">
                <a:solidFill>
                  <a:srgbClr val="FF00FF"/>
                </a:solidFill>
              </a:rPr>
              <a:t>(Ас)</a:t>
            </a:r>
            <a:r>
              <a:rPr lang="ru-RU" sz="2000" baseline="-25000" dirty="0" smtClean="0">
                <a:solidFill>
                  <a:srgbClr val="FF00FF"/>
                </a:solidFill>
              </a:rPr>
              <a:t>у</a:t>
            </a:r>
            <a:r>
              <a:rPr lang="en-US" sz="2000" dirty="0" smtClean="0">
                <a:solidFill>
                  <a:srgbClr val="FF00FF"/>
                </a:solidFill>
              </a:rPr>
              <a:t>↔</a:t>
            </a:r>
            <a:r>
              <a:rPr lang="en-US" sz="2000" baseline="-25000" dirty="0" err="1" smtClean="0">
                <a:solidFill>
                  <a:srgbClr val="FF00FF"/>
                </a:solidFill>
              </a:rPr>
              <a:t>x</a:t>
            </a:r>
            <a:r>
              <a:rPr lang="en-US" sz="2000" dirty="0" err="1" smtClean="0">
                <a:solidFill>
                  <a:srgbClr val="FF00FF"/>
                </a:solidFill>
              </a:rPr>
              <a:t>Me</a:t>
            </a:r>
            <a:r>
              <a:rPr lang="en-US" sz="2000" baseline="30000" dirty="0" err="1" smtClean="0">
                <a:solidFill>
                  <a:srgbClr val="FF00FF"/>
                </a:solidFill>
              </a:rPr>
              <a:t>+y</a:t>
            </a:r>
            <a:r>
              <a:rPr lang="en-US" sz="2000" dirty="0" err="1" smtClean="0">
                <a:solidFill>
                  <a:srgbClr val="FF00FF"/>
                </a:solidFill>
              </a:rPr>
              <a:t>+</a:t>
            </a:r>
            <a:r>
              <a:rPr lang="en-US" sz="2000" baseline="-25000" dirty="0" err="1" smtClean="0">
                <a:solidFill>
                  <a:srgbClr val="FF00FF"/>
                </a:solidFill>
              </a:rPr>
              <a:t>y</a:t>
            </a:r>
            <a:r>
              <a:rPr lang="en-US" sz="2000" dirty="0" err="1" smtClean="0">
                <a:solidFill>
                  <a:srgbClr val="FF00FF"/>
                </a:solidFill>
              </a:rPr>
              <a:t>Ac</a:t>
            </a:r>
            <a:r>
              <a:rPr lang="en-US" sz="2000" baseline="30000" dirty="0" smtClean="0">
                <a:solidFill>
                  <a:srgbClr val="FF00FF"/>
                </a:solidFill>
              </a:rPr>
              <a:t>-x</a:t>
            </a:r>
            <a:r>
              <a:rPr lang="ru-RU" sz="2000" baseline="30000" dirty="0" smtClean="0">
                <a:solidFill>
                  <a:srgbClr val="FF00FF"/>
                </a:solidFill>
              </a:rPr>
              <a:t>                            </a:t>
            </a:r>
            <a:r>
              <a:rPr lang="en-US" sz="2000" dirty="0" err="1" smtClean="0">
                <a:solidFill>
                  <a:srgbClr val="230AD8"/>
                </a:solidFill>
              </a:rPr>
              <a:t>MeOHAc↔MeOH</a:t>
            </a:r>
            <a:r>
              <a:rPr lang="en-US" sz="2000" baseline="30000" dirty="0" smtClean="0">
                <a:solidFill>
                  <a:srgbClr val="230AD8"/>
                </a:solidFill>
              </a:rPr>
              <a:t>+</a:t>
            </a:r>
            <a:r>
              <a:rPr lang="en-US" sz="2000" dirty="0" smtClean="0">
                <a:solidFill>
                  <a:srgbClr val="230AD8"/>
                </a:solidFill>
              </a:rPr>
              <a:t>+Ac</a:t>
            </a:r>
            <a:r>
              <a:rPr lang="en-US" sz="2000" baseline="30000" dirty="0" smtClean="0">
                <a:solidFill>
                  <a:srgbClr val="230AD8"/>
                </a:solidFill>
              </a:rPr>
              <a:t>- </a:t>
            </a:r>
            <a:endParaRPr lang="ru-RU" sz="2000" baseline="30000" dirty="0" smtClean="0">
              <a:solidFill>
                <a:srgbClr val="230AD8"/>
              </a:solidFill>
            </a:endParaRP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NaHCO</a:t>
            </a:r>
            <a:r>
              <a:rPr lang="en-US" sz="2000" baseline="-25000" dirty="0" smtClean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↔Na</a:t>
            </a:r>
            <a:r>
              <a:rPr lang="en-US" sz="2000" baseline="30000" dirty="0" smtClean="0">
                <a:solidFill>
                  <a:prstClr val="black"/>
                </a:solidFill>
              </a:rPr>
              <a:t>+</a:t>
            </a:r>
            <a:r>
              <a:rPr lang="en-US" sz="2000" dirty="0" smtClean="0">
                <a:solidFill>
                  <a:prstClr val="black"/>
                </a:solidFill>
              </a:rPr>
              <a:t>+HCO</a:t>
            </a:r>
            <a:r>
              <a:rPr lang="en-US" sz="2000" baseline="-25000" dirty="0" smtClean="0">
                <a:solidFill>
                  <a:prstClr val="black"/>
                </a:solidFill>
              </a:rPr>
              <a:t>3</a:t>
            </a:r>
            <a:r>
              <a:rPr lang="en-US" sz="2000" baseline="30000" dirty="0" smtClean="0">
                <a:solidFill>
                  <a:prstClr val="black"/>
                </a:solidFill>
              </a:rPr>
              <a:t>-         </a:t>
            </a:r>
            <a:r>
              <a:rPr lang="ru-RU" sz="2000" baseline="30000" dirty="0" smtClean="0">
                <a:solidFill>
                  <a:prstClr val="black"/>
                </a:solidFill>
              </a:rPr>
              <a:t>           </a:t>
            </a:r>
            <a:r>
              <a:rPr lang="en-US" sz="2000" dirty="0" smtClean="0">
                <a:solidFill>
                  <a:prstClr val="black"/>
                </a:solidFill>
              </a:rPr>
              <a:t>Na</a:t>
            </a:r>
            <a:r>
              <a:rPr lang="en-US" sz="2000" baseline="-25000" dirty="0" smtClean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PO</a:t>
            </a:r>
            <a:r>
              <a:rPr lang="en-US" sz="2000" baseline="-25000" dirty="0" smtClean="0">
                <a:solidFill>
                  <a:prstClr val="black"/>
                </a:solidFill>
              </a:rPr>
              <a:t>4</a:t>
            </a:r>
            <a:r>
              <a:rPr lang="en-US" sz="2000" dirty="0" smtClean="0">
                <a:solidFill>
                  <a:prstClr val="black"/>
                </a:solidFill>
              </a:rPr>
              <a:t>↔3Na</a:t>
            </a:r>
            <a:r>
              <a:rPr lang="en-US" sz="2000" baseline="30000" dirty="0" smtClean="0">
                <a:solidFill>
                  <a:prstClr val="black"/>
                </a:solidFill>
              </a:rPr>
              <a:t>+</a:t>
            </a:r>
            <a:r>
              <a:rPr lang="en-US" sz="2000" dirty="0" smtClean="0">
                <a:solidFill>
                  <a:prstClr val="black"/>
                </a:solidFill>
              </a:rPr>
              <a:t>+PO</a:t>
            </a:r>
            <a:r>
              <a:rPr lang="en-US" sz="2000" baseline="-25000" dirty="0" smtClean="0">
                <a:solidFill>
                  <a:prstClr val="black"/>
                </a:solidFill>
              </a:rPr>
              <a:t>4</a:t>
            </a:r>
            <a:r>
              <a:rPr lang="en-US" sz="2000" baseline="30000" dirty="0" smtClean="0">
                <a:solidFill>
                  <a:prstClr val="black"/>
                </a:solidFill>
              </a:rPr>
              <a:t>3-</a:t>
            </a:r>
            <a:r>
              <a:rPr lang="ru-RU" sz="2000" baseline="30000" dirty="0" smtClean="0">
                <a:solidFill>
                  <a:prstClr val="black"/>
                </a:solidFill>
              </a:rPr>
              <a:t>  </a:t>
            </a: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      </a:t>
            </a:r>
            <a:r>
              <a:rPr lang="ru-RU" sz="2000" dirty="0" smtClean="0">
                <a:solidFill>
                  <a:prstClr val="black"/>
                </a:solidFill>
              </a:rPr>
              <a:t>          </a:t>
            </a:r>
            <a:r>
              <a:rPr lang="en-US" sz="2000" dirty="0" err="1" smtClean="0">
                <a:solidFill>
                  <a:prstClr val="black"/>
                </a:solidFill>
              </a:rPr>
              <a:t>MgOHCl↔MgOH</a:t>
            </a:r>
            <a:r>
              <a:rPr lang="en-US" sz="2000" baseline="30000" dirty="0" smtClean="0">
                <a:solidFill>
                  <a:prstClr val="black"/>
                </a:solidFill>
              </a:rPr>
              <a:t>+</a:t>
            </a:r>
            <a:r>
              <a:rPr lang="en-US" sz="2000" dirty="0" smtClean="0">
                <a:solidFill>
                  <a:prstClr val="black"/>
                </a:solidFill>
              </a:rPr>
              <a:t>+</a:t>
            </a:r>
            <a:r>
              <a:rPr lang="en-US" sz="2000" dirty="0" err="1" smtClean="0">
                <a:solidFill>
                  <a:prstClr val="black"/>
                </a:solidFill>
              </a:rPr>
              <a:t>Cl</a:t>
            </a:r>
            <a:r>
              <a:rPr lang="en-US" sz="2000" baseline="30000" dirty="0" smtClean="0">
                <a:solidFill>
                  <a:prstClr val="black"/>
                </a:solidFill>
              </a:rPr>
              <a:t>-</a:t>
            </a:r>
          </a:p>
          <a:p>
            <a:pPr algn="ctr">
              <a:buClr>
                <a:prstClr val="black">
                  <a:shade val="95000"/>
                </a:prstClr>
              </a:buClr>
              <a:defRPr/>
            </a:pPr>
            <a:endParaRPr lang="ru-RU" b="1" baseline="30000" dirty="0" smtClean="0">
              <a:solidFill>
                <a:srgbClr val="7030A0"/>
              </a:solidFill>
            </a:endParaRPr>
          </a:p>
          <a:p>
            <a:pPr algn="ctr">
              <a:buClr>
                <a:prstClr val="black">
                  <a:shade val="95000"/>
                </a:prstClr>
              </a:buClr>
              <a:defRPr/>
            </a:pPr>
            <a:endParaRPr lang="ru-RU" b="1" baseline="30000" dirty="0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34290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Н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34290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Н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1907704" y="3789039"/>
            <a:ext cx="136815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1907704" y="3933056"/>
            <a:ext cx="129614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flipV="1">
            <a:off x="5364088" y="3789040"/>
            <a:ext cx="136815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5364088" y="3933056"/>
            <a:ext cx="129614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400506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ОН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400506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ОН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32849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+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32849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+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371703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-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4168" y="3717032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-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0"/>
            <a:ext cx="88204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661F4"/>
                </a:solidFill>
              </a:rPr>
              <a:t>О б </a:t>
            </a:r>
            <a:r>
              <a:rPr lang="ru-RU" sz="4400" b="1" dirty="0" err="1" smtClean="0">
                <a:solidFill>
                  <a:srgbClr val="0661F4"/>
                </a:solidFill>
              </a:rPr>
              <a:t>щ</a:t>
            </a:r>
            <a:r>
              <a:rPr lang="ru-RU" sz="4400" b="1" dirty="0" smtClean="0">
                <a:solidFill>
                  <a:srgbClr val="0661F4"/>
                </a:solidFill>
              </a:rPr>
              <a:t> а я    с </a:t>
            </a:r>
            <a:r>
              <a:rPr lang="ru-RU" sz="4400" b="1" dirty="0" err="1" smtClean="0">
                <a:solidFill>
                  <a:srgbClr val="0661F4"/>
                </a:solidFill>
              </a:rPr>
              <a:t>х</a:t>
            </a:r>
            <a:r>
              <a:rPr lang="ru-RU" sz="4400" b="1" dirty="0" smtClean="0">
                <a:solidFill>
                  <a:srgbClr val="0661F4"/>
                </a:solidFill>
              </a:rPr>
              <a:t> е м а </a:t>
            </a:r>
            <a:br>
              <a:rPr lang="ru-RU" sz="4400" b="1" dirty="0" smtClean="0">
                <a:solidFill>
                  <a:srgbClr val="0661F4"/>
                </a:solidFill>
              </a:rPr>
            </a:br>
            <a:r>
              <a:rPr lang="ru-RU" sz="4400" b="1" dirty="0" err="1" smtClean="0">
                <a:solidFill>
                  <a:srgbClr val="0661F4"/>
                </a:solidFill>
              </a:rPr>
              <a:t>д</a:t>
            </a:r>
            <a:r>
              <a:rPr lang="ru-RU" sz="4400" b="1" dirty="0" smtClean="0">
                <a:solidFill>
                  <a:srgbClr val="0661F4"/>
                </a:solidFill>
              </a:rPr>
              <a:t> и с </a:t>
            </a:r>
            <a:r>
              <a:rPr lang="ru-RU" sz="4400" b="1" dirty="0" err="1" smtClean="0">
                <a:solidFill>
                  <a:srgbClr val="0661F4"/>
                </a:solidFill>
              </a:rPr>
              <a:t>с</a:t>
            </a:r>
            <a:r>
              <a:rPr lang="ru-RU" sz="4400" b="1" dirty="0" smtClean="0">
                <a:solidFill>
                  <a:srgbClr val="0661F4"/>
                </a:solidFill>
              </a:rPr>
              <a:t> о </a:t>
            </a:r>
            <a:r>
              <a:rPr lang="ru-RU" sz="4400" b="1" dirty="0" err="1" smtClean="0">
                <a:solidFill>
                  <a:srgbClr val="0661F4"/>
                </a:solidFill>
              </a:rPr>
              <a:t>ц</a:t>
            </a:r>
            <a:r>
              <a:rPr lang="ru-RU" sz="4400" b="1" dirty="0" smtClean="0">
                <a:solidFill>
                  <a:srgbClr val="0661F4"/>
                </a:solidFill>
              </a:rPr>
              <a:t> и а </a:t>
            </a:r>
            <a:r>
              <a:rPr lang="ru-RU" sz="4400" b="1" dirty="0" err="1" smtClean="0">
                <a:solidFill>
                  <a:srgbClr val="0661F4"/>
                </a:solidFill>
              </a:rPr>
              <a:t>ц</a:t>
            </a:r>
            <a:r>
              <a:rPr lang="ru-RU" sz="4400" b="1" dirty="0" smtClean="0">
                <a:solidFill>
                  <a:srgbClr val="0661F4"/>
                </a:solidFill>
              </a:rPr>
              <a:t> и </a:t>
            </a:r>
            <a:r>
              <a:rPr lang="ru-RU" sz="4400" b="1" dirty="0" err="1" smtClean="0">
                <a:solidFill>
                  <a:srgbClr val="0661F4"/>
                </a:solidFill>
              </a:rPr>
              <a:t>и</a:t>
            </a:r>
            <a:r>
              <a:rPr lang="ru-RU" sz="4400" b="1" dirty="0" smtClean="0">
                <a:solidFill>
                  <a:srgbClr val="0661F4"/>
                </a:solidFill>
              </a:rPr>
              <a:t>    с о л и 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1772816"/>
            <a:ext cx="16993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u="sng" dirty="0" smtClean="0">
                <a:solidFill>
                  <a:srgbClr val="7030A0"/>
                </a:solidFill>
              </a:rPr>
              <a:t>СОЛИ</a:t>
            </a:r>
            <a:endParaRPr lang="ru-RU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504D">
                    <a:lumMod val="75000"/>
                  </a:srgbClr>
                </a:solidFill>
              </a:rPr>
              <a:t>АЛГОРИТМ СОСТАВЛЕНИЯ </a:t>
            </a:r>
          </a:p>
          <a:p>
            <a:pPr algn="ctr"/>
            <a:r>
              <a:rPr lang="ru-RU" sz="4800" b="1" i="1" dirty="0" smtClean="0">
                <a:solidFill>
                  <a:srgbClr val="C0504D">
                    <a:lumMod val="75000"/>
                  </a:srgbClr>
                </a:solidFill>
              </a:rPr>
              <a:t>УРАВНЕНИЯ ГИДРОЛИЗА</a:t>
            </a:r>
            <a:endParaRPr lang="ru-RU" sz="4800" b="1" i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0" y="1700808"/>
            <a:ext cx="9144000" cy="4581128"/>
          </a:xfrm>
          <a:prstGeom prst="rect">
            <a:avLst/>
          </a:prstGeom>
        </p:spPr>
        <p:txBody>
          <a:bodyPr/>
          <a:lstStyle/>
          <a:p>
            <a:pPr marL="530225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  <a:defRPr/>
            </a:pPr>
            <a:r>
              <a:rPr lang="ru-RU" sz="2800" b="1" dirty="0" smtClean="0">
                <a:solidFill>
                  <a:srgbClr val="C0504D">
                    <a:lumMod val="50000"/>
                  </a:srgbClr>
                </a:solidFill>
              </a:rPr>
              <a:t>Записать формулу соли: </a:t>
            </a:r>
            <a:r>
              <a:rPr lang="en-US" sz="2800" b="1" dirty="0" smtClean="0">
                <a:solidFill>
                  <a:srgbClr val="C0504D">
                    <a:lumMod val="50000"/>
                  </a:srgbClr>
                </a:solidFill>
              </a:rPr>
              <a:t>FeCl</a:t>
            </a:r>
            <a:r>
              <a:rPr lang="en-US" sz="2800" b="1" baseline="-25000" dirty="0" smtClean="0">
                <a:solidFill>
                  <a:srgbClr val="C0504D">
                    <a:lumMod val="50000"/>
                  </a:srgbClr>
                </a:solidFill>
              </a:rPr>
              <a:t>2</a:t>
            </a:r>
            <a:r>
              <a:rPr lang="en-US" sz="2800" b="1" dirty="0" smtClean="0">
                <a:solidFill>
                  <a:srgbClr val="C0504D">
                    <a:lumMod val="50000"/>
                  </a:srgbClr>
                </a:solidFill>
              </a:rPr>
              <a:t>, Na</a:t>
            </a:r>
            <a:r>
              <a:rPr lang="en-US" sz="2800" b="1" baseline="-25000" dirty="0" smtClean="0">
                <a:solidFill>
                  <a:srgbClr val="C0504D">
                    <a:lumMod val="50000"/>
                  </a:srgbClr>
                </a:solidFill>
              </a:rPr>
              <a:t>2</a:t>
            </a:r>
            <a:r>
              <a:rPr lang="en-US" sz="2800" b="1" dirty="0" smtClean="0">
                <a:solidFill>
                  <a:srgbClr val="C0504D">
                    <a:lumMod val="50000"/>
                  </a:srgbClr>
                </a:solidFill>
              </a:rPr>
              <a:t>S, NH</a:t>
            </a:r>
            <a:r>
              <a:rPr lang="en-US" sz="2800" b="1" baseline="-25000" dirty="0" smtClean="0">
                <a:solidFill>
                  <a:srgbClr val="C0504D">
                    <a:lumMod val="50000"/>
                  </a:srgbClr>
                </a:solidFill>
              </a:rPr>
              <a:t>4</a:t>
            </a:r>
            <a:r>
              <a:rPr lang="en-US" sz="2800" b="1" dirty="0" smtClean="0">
                <a:solidFill>
                  <a:srgbClr val="C0504D">
                    <a:lumMod val="50000"/>
                  </a:srgbClr>
                </a:solidFill>
              </a:rPr>
              <a:t>NO</a:t>
            </a:r>
            <a:r>
              <a:rPr lang="en-US" sz="2800" b="1" baseline="-25000" dirty="0" smtClean="0">
                <a:solidFill>
                  <a:srgbClr val="C0504D">
                    <a:lumMod val="50000"/>
                  </a:srgbClr>
                </a:solidFill>
              </a:rPr>
              <a:t>2  </a:t>
            </a:r>
            <a:r>
              <a:rPr lang="en-US" sz="2800" b="1" dirty="0" smtClean="0">
                <a:solidFill>
                  <a:srgbClr val="C0504D">
                    <a:lumMod val="50000"/>
                  </a:srgbClr>
                </a:solidFill>
              </a:rPr>
              <a:t>  </a:t>
            </a:r>
            <a:endParaRPr lang="ru-RU" sz="28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7030A0"/>
              </a:solidFill>
            </a:endParaRP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 startAt="2"/>
              <a:defRPr/>
            </a:pPr>
            <a:r>
              <a:rPr lang="ru-RU" sz="2800" b="1" dirty="0" smtClean="0">
                <a:solidFill>
                  <a:srgbClr val="C0504D">
                    <a:lumMod val="50000"/>
                  </a:srgbClr>
                </a:solidFill>
              </a:rPr>
              <a:t>Определить тип соли: каким по силе основанием и какой по силе кислотой     образована данная соль:</a:t>
            </a:r>
            <a:r>
              <a:rPr lang="en-US" sz="2800" b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endParaRPr lang="ru-RU" sz="28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8064A2">
                    <a:lumMod val="50000"/>
                  </a:srgbClr>
                </a:solidFill>
              </a:rPr>
              <a:t>          </a:t>
            </a:r>
            <a:r>
              <a:rPr lang="en-US" sz="2800" b="1" dirty="0" smtClean="0">
                <a:solidFill>
                  <a:srgbClr val="8064A2">
                    <a:lumMod val="50000"/>
                  </a:srgbClr>
                </a:solidFill>
              </a:rPr>
              <a:t>     </a:t>
            </a:r>
            <a:r>
              <a:rPr lang="ru-RU" sz="2800" b="1" dirty="0" smtClean="0">
                <a:solidFill>
                  <a:srgbClr val="8064A2">
                    <a:lumMod val="50000"/>
                  </a:srgbClr>
                </a:solidFill>
              </a:rPr>
              <a:t>               </a:t>
            </a: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000" dirty="0" smtClean="0">
              <a:solidFill>
                <a:prstClr val="black"/>
              </a:solidFill>
            </a:endParaRP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Fe(OH)</a:t>
            </a:r>
            <a:r>
              <a:rPr lang="en-US" sz="20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2000" b="1" dirty="0" smtClean="0">
                <a:solidFill>
                  <a:prstClr val="black"/>
                </a:solidFill>
              </a:rPr>
              <a:t> – слабое основание</a:t>
            </a:r>
            <a:r>
              <a:rPr lang="en-US" sz="2000" b="1" dirty="0" smtClean="0">
                <a:solidFill>
                  <a:prstClr val="black"/>
                </a:solidFill>
              </a:rPr>
              <a:t>            </a:t>
            </a:r>
            <a:r>
              <a:rPr lang="ru-RU" sz="2000" b="1" dirty="0" smtClean="0">
                <a:solidFill>
                  <a:prstClr val="black"/>
                </a:solidFill>
              </a:rPr>
              <a:t>            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NaOH</a:t>
            </a:r>
            <a:r>
              <a:rPr lang="en-US" sz="2000" b="1" dirty="0" smtClean="0">
                <a:solidFill>
                  <a:prstClr val="black"/>
                </a:solidFill>
              </a:rPr>
              <a:t> – </a:t>
            </a:r>
            <a:r>
              <a:rPr lang="ru-RU" sz="2000" b="1" dirty="0" smtClean="0">
                <a:solidFill>
                  <a:prstClr val="black"/>
                </a:solidFill>
              </a:rPr>
              <a:t>сильное основание</a:t>
            </a: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          </a:t>
            </a:r>
            <a:r>
              <a:rPr lang="en-US" sz="2000" b="1" dirty="0" smtClean="0">
                <a:solidFill>
                  <a:prstClr val="black"/>
                </a:solidFill>
              </a:rPr>
              <a:t>       </a:t>
            </a:r>
            <a:r>
              <a:rPr lang="en-US" sz="2000" b="1" dirty="0" err="1" smtClean="0">
                <a:solidFill>
                  <a:prstClr val="black"/>
                </a:solidFill>
              </a:rPr>
              <a:t>HCl</a:t>
            </a:r>
            <a:r>
              <a:rPr lang="en-US" sz="2000" b="1" dirty="0" smtClean="0">
                <a:solidFill>
                  <a:prstClr val="black"/>
                </a:solidFill>
              </a:rPr>
              <a:t> – </a:t>
            </a:r>
            <a:r>
              <a:rPr lang="ru-RU" sz="2000" b="1" dirty="0" smtClean="0">
                <a:solidFill>
                  <a:prstClr val="black"/>
                </a:solidFill>
              </a:rPr>
              <a:t>сильная кислота                                    </a:t>
            </a:r>
            <a:r>
              <a:rPr lang="en-US" sz="2000" b="1" dirty="0" smtClean="0">
                <a:solidFill>
                  <a:prstClr val="black"/>
                </a:solidFill>
              </a:rPr>
              <a:t>H</a:t>
            </a:r>
            <a:r>
              <a:rPr lang="en-US" sz="20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</a:rPr>
              <a:t>S</a:t>
            </a:r>
            <a:r>
              <a:rPr lang="ru-RU" sz="2000" b="1" dirty="0" smtClean="0">
                <a:solidFill>
                  <a:prstClr val="black"/>
                </a:solidFill>
              </a:rPr>
              <a:t> – слабая кислота</a:t>
            </a: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defRPr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530225" indent="-4572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  </a:t>
            </a:r>
            <a:r>
              <a:rPr lang="en-US" sz="2000" b="1" dirty="0" smtClean="0">
                <a:solidFill>
                  <a:prstClr val="black"/>
                </a:solidFill>
              </a:rPr>
              <a:t>NH</a:t>
            </a:r>
            <a:r>
              <a:rPr lang="en-US" sz="20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2000" b="1" dirty="0" smtClean="0">
                <a:solidFill>
                  <a:prstClr val="black"/>
                </a:solidFill>
              </a:rPr>
              <a:t>OH – </a:t>
            </a:r>
            <a:r>
              <a:rPr lang="ru-RU" sz="2000" b="1" dirty="0" smtClean="0">
                <a:solidFill>
                  <a:prstClr val="black"/>
                </a:solidFill>
              </a:rPr>
              <a:t>слабое основание  </a:t>
            </a:r>
          </a:p>
          <a:p>
            <a:pPr marL="530225" indent="-4572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HNO</a:t>
            </a:r>
            <a:r>
              <a:rPr lang="en-US" sz="20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2000" b="1" dirty="0" smtClean="0">
                <a:solidFill>
                  <a:prstClr val="black"/>
                </a:solidFill>
              </a:rPr>
              <a:t> – слабая кислота </a:t>
            </a: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530225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200" baseline="-25000" dirty="0" smtClean="0">
              <a:solidFill>
                <a:prstClr val="black"/>
              </a:solidFill>
            </a:endParaRPr>
          </a:p>
          <a:p>
            <a:pPr marL="530225" indent="-457200" algn="r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100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77072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FeCl</a:t>
            </a:r>
            <a:r>
              <a:rPr lang="en-US" sz="2400" b="1" baseline="-250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2</a:t>
            </a:r>
            <a:endParaRPr lang="ru-RU" sz="2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407707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Na</a:t>
            </a:r>
            <a:r>
              <a:rPr lang="en-US" sz="2400" b="1" baseline="-250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S</a:t>
            </a:r>
            <a:endParaRPr lang="ru-RU" sz="2400" b="1" dirty="0">
              <a:solidFill>
                <a:srgbClr val="C0504D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5301208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NH</a:t>
            </a:r>
            <a:r>
              <a:rPr lang="en-US" sz="2400" b="1" baseline="-250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NO</a:t>
            </a:r>
            <a:r>
              <a:rPr lang="en-US" sz="2400" b="1" baseline="-25000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</a:rPr>
              <a:t>2</a:t>
            </a:r>
            <a:endParaRPr lang="ru-RU" sz="2400" b="1" baseline="-25000" dirty="0">
              <a:solidFill>
                <a:srgbClr val="C0504D">
                  <a:lumMod val="50000"/>
                </a:srgb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lnSpc>
                <a:spcPct val="80000"/>
              </a:lnSpc>
              <a:buFont typeface="Arial" charset="0"/>
              <a:buAutoNum type="arabicPeriod" startAt="3"/>
            </a:pPr>
            <a:r>
              <a:rPr lang="ru-RU" sz="3200" b="1" dirty="0" smtClean="0">
                <a:solidFill>
                  <a:srgbClr val="C0504D">
                    <a:lumMod val="50000"/>
                  </a:srgbClr>
                </a:solidFill>
              </a:rPr>
              <a:t>Выписать формулу иона слабого электролита и написать уравнение взаимодействия его с одной молекулой воды (реакция обмена):</a:t>
            </a:r>
          </a:p>
          <a:p>
            <a:pPr marL="530225" indent="-457200">
              <a:lnSpc>
                <a:spcPct val="80000"/>
              </a:lnSpc>
              <a:buFont typeface="Arial" charset="0"/>
              <a:buAutoNum type="arabicPeriod" startAt="3"/>
            </a:pPr>
            <a:endParaRPr lang="ru-RU" sz="2400" dirty="0" smtClean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226" y="3561444"/>
            <a:ext cx="8380699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 algn="ctr">
              <a:lnSpc>
                <a:spcPct val="80000"/>
              </a:lnSpc>
            </a:pPr>
            <a:r>
              <a:rPr lang="en-US" sz="4800" b="1" dirty="0" smtClean="0">
                <a:solidFill>
                  <a:srgbClr val="C0504D">
                    <a:lumMod val="50000"/>
                  </a:srgbClr>
                </a:solidFill>
              </a:rPr>
              <a:t>NH</a:t>
            </a:r>
            <a:r>
              <a:rPr lang="en-US" sz="4800" b="1" baseline="-25000" dirty="0" smtClean="0">
                <a:solidFill>
                  <a:srgbClr val="C0504D">
                    <a:lumMod val="50000"/>
                  </a:srgbClr>
                </a:solidFill>
              </a:rPr>
              <a:t>4</a:t>
            </a:r>
            <a:r>
              <a:rPr lang="en-US" sz="4800" b="1" baseline="30000" dirty="0" smtClean="0">
                <a:solidFill>
                  <a:srgbClr val="C0504D">
                    <a:lumMod val="50000"/>
                  </a:srgbClr>
                </a:solidFill>
              </a:rPr>
              <a:t>+ </a:t>
            </a:r>
            <a:r>
              <a:rPr lang="en-US" sz="4800" b="1" dirty="0" smtClean="0">
                <a:solidFill>
                  <a:srgbClr val="C0504D">
                    <a:lumMod val="50000"/>
                  </a:srgbClr>
                </a:solidFill>
              </a:rPr>
              <a:t>+ HOH</a:t>
            </a:r>
            <a:r>
              <a:rPr lang="en-US" sz="4800" b="1" dirty="0" smtClean="0">
                <a:solidFill>
                  <a:prstClr val="black"/>
                </a:solidFill>
              </a:rPr>
              <a:t>↔NH</a:t>
            </a:r>
            <a:r>
              <a:rPr lang="en-US" sz="48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4800" b="1" dirty="0" smtClean="0">
                <a:solidFill>
                  <a:prstClr val="black"/>
                </a:solidFill>
              </a:rPr>
              <a:t>OH+H</a:t>
            </a:r>
            <a:r>
              <a:rPr lang="en-US" sz="4800" b="1" baseline="30000" dirty="0" smtClean="0">
                <a:solidFill>
                  <a:prstClr val="black"/>
                </a:solidFill>
              </a:rPr>
              <a:t>+</a:t>
            </a:r>
          </a:p>
          <a:p>
            <a:pPr marL="530225" indent="-457200" algn="ctr">
              <a:lnSpc>
                <a:spcPct val="80000"/>
              </a:lnSpc>
            </a:pPr>
            <a:r>
              <a:rPr lang="en-US" sz="4800" b="1" dirty="0" smtClean="0">
                <a:solidFill>
                  <a:srgbClr val="C0504D">
                    <a:lumMod val="50000"/>
                  </a:srgbClr>
                </a:solidFill>
              </a:rPr>
              <a:t>NO</a:t>
            </a:r>
            <a:r>
              <a:rPr lang="en-US" sz="4800" b="1" baseline="-25000" dirty="0" smtClean="0">
                <a:solidFill>
                  <a:srgbClr val="C0504D">
                    <a:lumMod val="50000"/>
                  </a:srgbClr>
                </a:solidFill>
              </a:rPr>
              <a:t>2</a:t>
            </a:r>
            <a:r>
              <a:rPr lang="en-US" sz="4800" b="1" baseline="30000" dirty="0" smtClean="0">
                <a:solidFill>
                  <a:srgbClr val="C0504D">
                    <a:lumMod val="50000"/>
                  </a:srgbClr>
                </a:solidFill>
              </a:rPr>
              <a:t>- </a:t>
            </a:r>
            <a:r>
              <a:rPr lang="en-US" sz="4800" b="1" dirty="0" smtClean="0">
                <a:solidFill>
                  <a:srgbClr val="C0504D">
                    <a:lumMod val="50000"/>
                  </a:srgbClr>
                </a:solidFill>
              </a:rPr>
              <a:t>+ HOH</a:t>
            </a:r>
            <a:r>
              <a:rPr lang="en-US" sz="4800" b="1" dirty="0" smtClean="0">
                <a:solidFill>
                  <a:prstClr val="black"/>
                </a:solidFill>
              </a:rPr>
              <a:t>↔HNO</a:t>
            </a:r>
            <a:r>
              <a:rPr lang="en-US" sz="48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800" b="1" dirty="0" smtClean="0">
                <a:solidFill>
                  <a:prstClr val="black"/>
                </a:solidFill>
              </a:rPr>
              <a:t>+OH</a:t>
            </a:r>
            <a:r>
              <a:rPr lang="en-US" sz="4800" b="1" baseline="30000" dirty="0" smtClean="0">
                <a:solidFill>
                  <a:prstClr val="black"/>
                </a:solidFill>
              </a:rPr>
              <a:t>-</a:t>
            </a:r>
            <a:r>
              <a:rPr lang="ru-RU" sz="4800" b="1" baseline="30000" dirty="0" smtClean="0">
                <a:solidFill>
                  <a:prstClr val="black"/>
                </a:solidFill>
              </a:rPr>
              <a:t> </a:t>
            </a:r>
            <a:endParaRPr lang="en-US" sz="4800" b="1" baseline="30000" dirty="0" smtClean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89450" y="211627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504D">
                    <a:lumMod val="50000"/>
                  </a:srgbClr>
                </a:solidFill>
              </a:rPr>
              <a:t>2-</a:t>
            </a:r>
            <a:endParaRPr lang="ru-RU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7522" y="5363282"/>
            <a:ext cx="6493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C0504D">
                    <a:lumMod val="50000"/>
                  </a:srgbClr>
                </a:solidFill>
              </a:rPr>
              <a:t>Fe</a:t>
            </a:r>
            <a:r>
              <a:rPr lang="en-US" sz="4800" b="1" baseline="30000" dirty="0">
                <a:solidFill>
                  <a:srgbClr val="C0504D">
                    <a:lumMod val="50000"/>
                  </a:srgbClr>
                </a:solidFill>
              </a:rPr>
              <a:t>2+</a:t>
            </a:r>
            <a:r>
              <a:rPr lang="en-US" sz="4800" b="1" dirty="0">
                <a:solidFill>
                  <a:srgbClr val="C0504D">
                    <a:lumMod val="50000"/>
                  </a:srgbClr>
                </a:solidFill>
              </a:rPr>
              <a:t>+ </a:t>
            </a:r>
            <a:r>
              <a:rPr lang="en-US" sz="4800" b="1" dirty="0" err="1">
                <a:solidFill>
                  <a:srgbClr val="C0504D">
                    <a:lumMod val="50000"/>
                  </a:srgbClr>
                </a:solidFill>
              </a:rPr>
              <a:t>HOH</a:t>
            </a:r>
            <a:r>
              <a:rPr lang="en-US" sz="4800" b="1" dirty="0" err="1">
                <a:solidFill>
                  <a:prstClr val="black"/>
                </a:solidFill>
              </a:rPr>
              <a:t>↔FeOH</a:t>
            </a:r>
            <a:r>
              <a:rPr lang="en-US" sz="4800" b="1" baseline="30000" dirty="0">
                <a:solidFill>
                  <a:prstClr val="black"/>
                </a:solidFill>
              </a:rPr>
              <a:t>+</a:t>
            </a:r>
            <a:r>
              <a:rPr lang="ru-RU" sz="4800" b="1" baseline="30000" dirty="0">
                <a:solidFill>
                  <a:prstClr val="black"/>
                </a:solidFill>
              </a:rPr>
              <a:t> </a:t>
            </a:r>
            <a:r>
              <a:rPr lang="en-US" sz="4800" dirty="0">
                <a:solidFill>
                  <a:prstClr val="black"/>
                </a:solidFill>
              </a:rPr>
              <a:t>+ </a:t>
            </a:r>
            <a:r>
              <a:rPr lang="en-US" sz="4800" b="1" dirty="0">
                <a:solidFill>
                  <a:prstClr val="black"/>
                </a:solidFill>
              </a:rPr>
              <a:t>H</a:t>
            </a:r>
            <a:r>
              <a:rPr lang="en-US" sz="4800" b="1" baseline="30000" dirty="0">
                <a:solidFill>
                  <a:prstClr val="black"/>
                </a:solidFill>
              </a:rPr>
              <a:t>+</a:t>
            </a:r>
            <a:r>
              <a:rPr lang="ru-RU" sz="4800" b="1" dirty="0">
                <a:solidFill>
                  <a:prstClr val="black"/>
                </a:solidFill>
              </a:rPr>
              <a:t> 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35576" y="2263166"/>
            <a:ext cx="5174815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 algn="ctr">
              <a:lnSpc>
                <a:spcPct val="80000"/>
              </a:lnSpc>
            </a:pPr>
            <a:r>
              <a:rPr lang="en-US" sz="4800" b="1" dirty="0">
                <a:solidFill>
                  <a:srgbClr val="C0504D">
                    <a:lumMod val="50000"/>
                  </a:srgbClr>
                </a:solidFill>
              </a:rPr>
              <a:t>S+HOH</a:t>
            </a:r>
            <a:r>
              <a:rPr lang="en-US" sz="4800" b="1" dirty="0">
                <a:solidFill>
                  <a:prstClr val="black"/>
                </a:solidFill>
              </a:rPr>
              <a:t> ↔ HS</a:t>
            </a:r>
            <a:r>
              <a:rPr lang="en-US" sz="4800" b="1" baseline="30000" dirty="0">
                <a:solidFill>
                  <a:prstClr val="black"/>
                </a:solidFill>
              </a:rPr>
              <a:t>-</a:t>
            </a:r>
            <a:r>
              <a:rPr lang="en-US" sz="4800" b="1" dirty="0">
                <a:solidFill>
                  <a:prstClr val="black"/>
                </a:solidFill>
              </a:rPr>
              <a:t>+</a:t>
            </a:r>
            <a:r>
              <a:rPr lang="en-US" sz="4800" b="1" dirty="0" smtClean="0">
                <a:solidFill>
                  <a:prstClr val="black"/>
                </a:solidFill>
              </a:rPr>
              <a:t>OH</a:t>
            </a:r>
            <a:r>
              <a:rPr lang="en-US" sz="4800" b="1" baseline="30000" dirty="0" smtClean="0">
                <a:solidFill>
                  <a:prstClr val="black"/>
                </a:solidFill>
              </a:rPr>
              <a:t>-</a:t>
            </a:r>
            <a:endParaRPr lang="en-US" sz="48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1572148"/>
            <a:ext cx="6825266" cy="546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 algn="ctr">
              <a:lnSpc>
                <a:spcPct val="80000"/>
              </a:lnSpc>
            </a:pPr>
            <a:r>
              <a:rPr lang="ru-RU" sz="3600" b="1" dirty="0" smtClean="0">
                <a:solidFill>
                  <a:prstClr val="black"/>
                </a:solidFill>
              </a:rPr>
              <a:t>сокращенное </a:t>
            </a:r>
            <a:r>
              <a:rPr lang="ru-RU" sz="3600" b="1" dirty="0">
                <a:solidFill>
                  <a:prstClr val="black"/>
                </a:solidFill>
              </a:rPr>
              <a:t>ионное </a:t>
            </a:r>
            <a:r>
              <a:rPr lang="ru-RU" sz="3600" b="1" dirty="0" smtClean="0">
                <a:solidFill>
                  <a:prstClr val="black"/>
                </a:solidFill>
              </a:rPr>
              <a:t>уравнение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7398" y="2855972"/>
            <a:ext cx="6985567" cy="546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 algn="ctr">
              <a:lnSpc>
                <a:spcPct val="80000"/>
              </a:lnSpc>
            </a:pPr>
            <a:r>
              <a:rPr lang="ru-RU" sz="3600" b="1" dirty="0" smtClean="0">
                <a:solidFill>
                  <a:prstClr val="black"/>
                </a:solidFill>
              </a:rPr>
              <a:t>сокращенные ионные уравнения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5494" y="4835639"/>
            <a:ext cx="6825266" cy="546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 algn="ctr">
              <a:lnSpc>
                <a:spcPct val="80000"/>
              </a:lnSpc>
            </a:pPr>
            <a:r>
              <a:rPr lang="ru-RU" sz="3600" b="1" dirty="0" smtClean="0">
                <a:solidFill>
                  <a:prstClr val="black"/>
                </a:solidFill>
              </a:rPr>
              <a:t>сокращенное </a:t>
            </a:r>
            <a:r>
              <a:rPr lang="ru-RU" sz="3600" b="1" dirty="0">
                <a:solidFill>
                  <a:prstClr val="black"/>
                </a:solidFill>
              </a:rPr>
              <a:t>ионное </a:t>
            </a:r>
            <a:r>
              <a:rPr lang="ru-RU" sz="3600" b="1" dirty="0" smtClean="0">
                <a:solidFill>
                  <a:prstClr val="black"/>
                </a:solidFill>
              </a:rPr>
              <a:t>уравнение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95" y="36240"/>
            <a:ext cx="93965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504D">
                    <a:lumMod val="50000"/>
                  </a:srgbClr>
                </a:solidFill>
              </a:rPr>
              <a:t>Определить тип среды образовавшегося водного раствора: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5433" y="199403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lnSpc>
                <a:spcPct val="80000"/>
              </a:lnSpc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n-US" sz="4800" b="1" dirty="0" smtClean="0">
                <a:solidFill>
                  <a:prstClr val="black"/>
                </a:solidFill>
              </a:rPr>
              <a:t>Fe</a:t>
            </a:r>
            <a:r>
              <a:rPr lang="en-US" sz="48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4800" b="1" dirty="0" smtClean="0">
                <a:solidFill>
                  <a:prstClr val="black"/>
                </a:solidFill>
              </a:rPr>
              <a:t>+ </a:t>
            </a:r>
            <a:r>
              <a:rPr lang="en-US" sz="4800" b="1" dirty="0" err="1" smtClean="0">
                <a:solidFill>
                  <a:prstClr val="black"/>
                </a:solidFill>
              </a:rPr>
              <a:t>HOH↔FeOH</a:t>
            </a:r>
            <a:r>
              <a:rPr lang="en-US" sz="4800" b="1" baseline="30000" dirty="0" smtClean="0">
                <a:solidFill>
                  <a:prstClr val="black"/>
                </a:solidFill>
              </a:rPr>
              <a:t>+</a:t>
            </a:r>
            <a:r>
              <a:rPr lang="ru-RU" sz="4800" b="1" baseline="30000" dirty="0" smtClean="0">
                <a:solidFill>
                  <a:prstClr val="black"/>
                </a:solidFill>
              </a:rPr>
              <a:t> </a:t>
            </a:r>
            <a:r>
              <a:rPr lang="en-US" sz="4800" dirty="0" smtClean="0">
                <a:solidFill>
                  <a:prstClr val="black"/>
                </a:solidFill>
              </a:rPr>
              <a:t>+ </a:t>
            </a:r>
            <a:r>
              <a:rPr lang="en-US" sz="4800" b="1" dirty="0" smtClean="0">
                <a:solidFill>
                  <a:srgbClr val="FF0000"/>
                </a:solidFill>
              </a:rPr>
              <a:t>H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+</a:t>
            </a:r>
            <a:endParaRPr lang="ru-RU" sz="4800" dirty="0" smtClean="0">
              <a:solidFill>
                <a:prstClr val="black"/>
              </a:solidFill>
            </a:endParaRPr>
          </a:p>
          <a:p>
            <a:pPr marL="530225" indent="-457200">
              <a:lnSpc>
                <a:spcPct val="80000"/>
              </a:lnSpc>
            </a:pPr>
            <a:r>
              <a:rPr lang="ru-RU" sz="3200" dirty="0" smtClean="0">
                <a:solidFill>
                  <a:prstClr val="black"/>
                </a:solidFill>
              </a:rPr>
              <a:t>  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569" y="1268760"/>
            <a:ext cx="4468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кислая среда рН</a:t>
            </a:r>
            <a:r>
              <a:rPr lang="en-US" sz="4000" b="1" dirty="0">
                <a:solidFill>
                  <a:srgbClr val="FF0000"/>
                </a:solidFill>
              </a:rPr>
              <a:t>&lt;7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404727"/>
            <a:ext cx="5461752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>
              <a:lnSpc>
                <a:spcPct val="80000"/>
              </a:lnSpc>
            </a:pPr>
            <a:r>
              <a:rPr lang="en-US" sz="4800" b="1" dirty="0">
                <a:solidFill>
                  <a:prstClr val="black"/>
                </a:solidFill>
              </a:rPr>
              <a:t>S</a:t>
            </a:r>
            <a:r>
              <a:rPr lang="en-US" sz="4800" b="1" baseline="30000" dirty="0">
                <a:solidFill>
                  <a:prstClr val="black"/>
                </a:solidFill>
              </a:rPr>
              <a:t>2-</a:t>
            </a:r>
            <a:r>
              <a:rPr lang="en-US" sz="4800" b="1" dirty="0">
                <a:solidFill>
                  <a:prstClr val="black"/>
                </a:solidFill>
              </a:rPr>
              <a:t>+HOH↔HS</a:t>
            </a:r>
            <a:r>
              <a:rPr lang="en-US" sz="4800" b="1" baseline="30000" dirty="0">
                <a:solidFill>
                  <a:prstClr val="black"/>
                </a:solidFill>
              </a:rPr>
              <a:t>-</a:t>
            </a:r>
            <a:r>
              <a:rPr lang="ru-RU" sz="4800" b="1" baseline="30000" dirty="0">
                <a:solidFill>
                  <a:prstClr val="black"/>
                </a:solidFill>
              </a:rPr>
              <a:t> </a:t>
            </a:r>
            <a:r>
              <a:rPr lang="en-US" sz="4800" dirty="0">
                <a:solidFill>
                  <a:prstClr val="black"/>
                </a:solidFill>
              </a:rPr>
              <a:t>+</a:t>
            </a:r>
            <a:r>
              <a:rPr lang="ru-RU" sz="4800" dirty="0">
                <a:solidFill>
                  <a:prstClr val="black"/>
                </a:solidFill>
              </a:rPr>
              <a:t> </a:t>
            </a:r>
            <a:r>
              <a:rPr lang="en-US" sz="4800" b="1" dirty="0" smtClean="0">
                <a:solidFill>
                  <a:srgbClr val="230AD8"/>
                </a:solidFill>
              </a:rPr>
              <a:t>OH</a:t>
            </a:r>
            <a:r>
              <a:rPr lang="en-US" sz="4800" b="1" baseline="30000" dirty="0" smtClean="0">
                <a:solidFill>
                  <a:srgbClr val="230AD8"/>
                </a:solidFill>
              </a:rPr>
              <a:t>-</a:t>
            </a:r>
            <a:endParaRPr lang="ru-RU" sz="48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123" y="2671870"/>
            <a:ext cx="5131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>
              <a:lnSpc>
                <a:spcPct val="80000"/>
              </a:lnSpc>
            </a:pPr>
            <a:r>
              <a:rPr lang="ru-RU" sz="4000" b="1" dirty="0">
                <a:solidFill>
                  <a:srgbClr val="230AD8"/>
                </a:solidFill>
              </a:rPr>
              <a:t>щелочная среда рН</a:t>
            </a:r>
            <a:r>
              <a:rPr lang="en-US" sz="4000" b="1" dirty="0">
                <a:solidFill>
                  <a:srgbClr val="230AD8"/>
                </a:solidFill>
              </a:rPr>
              <a:t>&gt;</a:t>
            </a:r>
            <a:r>
              <a:rPr lang="ru-RU" sz="4000" b="1" dirty="0">
                <a:solidFill>
                  <a:srgbClr val="230AD8"/>
                </a:solidFill>
              </a:rPr>
              <a:t>7</a:t>
            </a:r>
            <a:endParaRPr lang="ru-RU" sz="40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403" y="4725144"/>
            <a:ext cx="8424936" cy="1288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lnSpc>
                <a:spcPct val="80000"/>
              </a:lnSpc>
            </a:pPr>
            <a:r>
              <a:rPr lang="en-US" sz="4800" b="1" dirty="0">
                <a:solidFill>
                  <a:prstClr val="black"/>
                </a:solidFill>
              </a:rPr>
              <a:t>NH</a:t>
            </a:r>
            <a:r>
              <a:rPr lang="en-US" sz="4800" b="1" baseline="-25000" dirty="0">
                <a:solidFill>
                  <a:prstClr val="black"/>
                </a:solidFill>
              </a:rPr>
              <a:t>4</a:t>
            </a:r>
            <a:r>
              <a:rPr lang="en-US" sz="4800" b="1" baseline="30000" dirty="0">
                <a:solidFill>
                  <a:prstClr val="black"/>
                </a:solidFill>
              </a:rPr>
              <a:t>+ </a:t>
            </a:r>
            <a:r>
              <a:rPr lang="en-US" sz="4800" b="1" dirty="0">
                <a:solidFill>
                  <a:prstClr val="black"/>
                </a:solidFill>
              </a:rPr>
              <a:t>+ HOH↔NH</a:t>
            </a:r>
            <a:r>
              <a:rPr lang="en-US" sz="4800" b="1" baseline="-25000" dirty="0">
                <a:solidFill>
                  <a:prstClr val="black"/>
                </a:solidFill>
              </a:rPr>
              <a:t>4</a:t>
            </a:r>
            <a:r>
              <a:rPr lang="en-US" sz="4800" b="1" dirty="0">
                <a:solidFill>
                  <a:prstClr val="black"/>
                </a:solidFill>
              </a:rPr>
              <a:t>OH</a:t>
            </a:r>
            <a:r>
              <a:rPr lang="ru-RU" sz="4800" b="1" dirty="0">
                <a:solidFill>
                  <a:prstClr val="black"/>
                </a:solidFill>
              </a:rPr>
              <a:t> </a:t>
            </a:r>
            <a:r>
              <a:rPr lang="en-US" sz="4800" b="1" dirty="0" smtClean="0">
                <a:solidFill>
                  <a:prstClr val="black"/>
                </a:solidFill>
              </a:rPr>
              <a:t>+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</a:p>
          <a:p>
            <a:pPr marL="530225" indent="-457200">
              <a:lnSpc>
                <a:spcPct val="80000"/>
              </a:lnSpc>
            </a:pPr>
            <a:r>
              <a:rPr lang="en-US" sz="4800" b="1" dirty="0" smtClean="0">
                <a:solidFill>
                  <a:prstClr val="black"/>
                </a:solidFill>
              </a:rPr>
              <a:t>NO</a:t>
            </a:r>
            <a:r>
              <a:rPr lang="en-US" sz="48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800" b="1" baseline="30000" dirty="0" smtClean="0">
                <a:solidFill>
                  <a:prstClr val="black"/>
                </a:solidFill>
              </a:rPr>
              <a:t>- </a:t>
            </a:r>
            <a:r>
              <a:rPr lang="en-US" sz="4800" b="1" dirty="0">
                <a:solidFill>
                  <a:prstClr val="black"/>
                </a:solidFill>
              </a:rPr>
              <a:t>+ HOH↔</a:t>
            </a:r>
            <a:r>
              <a:rPr lang="ru-RU" sz="4800" b="1" dirty="0">
                <a:solidFill>
                  <a:prstClr val="black"/>
                </a:solidFill>
              </a:rPr>
              <a:t> </a:t>
            </a:r>
            <a:r>
              <a:rPr lang="en-US" sz="4800" b="1" dirty="0">
                <a:solidFill>
                  <a:prstClr val="black"/>
                </a:solidFill>
              </a:rPr>
              <a:t>HNO</a:t>
            </a:r>
            <a:r>
              <a:rPr lang="en-US" sz="4800" b="1" baseline="-25000" dirty="0">
                <a:solidFill>
                  <a:prstClr val="black"/>
                </a:solidFill>
              </a:rPr>
              <a:t>2</a:t>
            </a:r>
            <a:r>
              <a:rPr lang="ru-RU" sz="4800" b="1" baseline="-25000" dirty="0">
                <a:solidFill>
                  <a:prstClr val="black"/>
                </a:solidFill>
              </a:rPr>
              <a:t>  </a:t>
            </a:r>
            <a:r>
              <a:rPr lang="en-US" sz="4800" b="1" dirty="0" smtClean="0">
                <a:solidFill>
                  <a:prstClr val="black"/>
                </a:solidFill>
              </a:rPr>
              <a:t>+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3933056"/>
            <a:ext cx="57478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33CC"/>
                </a:solidFill>
              </a:rPr>
              <a:t>с</a:t>
            </a:r>
            <a:r>
              <a:rPr lang="ru-RU" sz="4000" b="1" dirty="0" smtClean="0">
                <a:solidFill>
                  <a:srgbClr val="FF33CC"/>
                </a:solidFill>
              </a:rPr>
              <a:t>лабокислая среда </a:t>
            </a:r>
            <a:r>
              <a:rPr lang="ru-RU" sz="4000" b="1" dirty="0" smtClean="0">
                <a:solidFill>
                  <a:srgbClr val="FF00FF"/>
                </a:solidFill>
                <a:latin typeface="Times New Roman" pitchFamily="18" charset="0"/>
              </a:rPr>
              <a:t>рН</a:t>
            </a:r>
            <a:r>
              <a:rPr lang="ru-RU" sz="4000" b="1" dirty="0">
                <a:solidFill>
                  <a:srgbClr val="FF00FF"/>
                </a:solidFill>
                <a:latin typeface="Times New Roman" pitchFamily="18" charset="0"/>
              </a:rPr>
              <a:t>≈7</a:t>
            </a:r>
          </a:p>
          <a:p>
            <a:r>
              <a:rPr lang="ru-RU" sz="4000" dirty="0" smtClean="0">
                <a:solidFill>
                  <a:prstClr val="black"/>
                </a:solidFill>
              </a:rPr>
              <a:t> 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5216" y="6334896"/>
            <a:ext cx="6136903" cy="338554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pPr marL="530225" indent="-457200" algn="ctr">
              <a:lnSpc>
                <a:spcPct val="80000"/>
              </a:lnSpc>
            </a:pPr>
            <a:r>
              <a:rPr lang="ru-RU" sz="2000" b="1" dirty="0">
                <a:solidFill>
                  <a:srgbClr val="00B0F0"/>
                </a:solidFill>
              </a:rPr>
              <a:t>Т.к. </a:t>
            </a:r>
            <a:r>
              <a:rPr lang="el-GR" sz="2000" b="1" u="sng" dirty="0">
                <a:solidFill>
                  <a:srgbClr val="00B0F0"/>
                </a:solidFill>
              </a:rPr>
              <a:t>α</a:t>
            </a:r>
            <a:r>
              <a:rPr lang="ru-RU" sz="2000" b="1" u="sng" dirty="0">
                <a:solidFill>
                  <a:srgbClr val="00B0F0"/>
                </a:solidFill>
              </a:rPr>
              <a:t> </a:t>
            </a:r>
            <a:r>
              <a:rPr lang="ru-RU" sz="2000" b="1" dirty="0">
                <a:solidFill>
                  <a:srgbClr val="00B0F0"/>
                </a:solidFill>
              </a:rPr>
              <a:t>(</a:t>
            </a:r>
            <a:r>
              <a:rPr lang="en-US" sz="2000" b="1" dirty="0">
                <a:solidFill>
                  <a:srgbClr val="00B0F0"/>
                </a:solidFill>
              </a:rPr>
              <a:t>HNO</a:t>
            </a:r>
            <a:r>
              <a:rPr lang="en-US" sz="2000" b="1" baseline="-25000" dirty="0">
                <a:solidFill>
                  <a:srgbClr val="00B0F0"/>
                </a:solidFill>
              </a:rPr>
              <a:t>2</a:t>
            </a:r>
            <a:r>
              <a:rPr lang="en-US" sz="2000" b="1" dirty="0">
                <a:solidFill>
                  <a:srgbClr val="00B0F0"/>
                </a:solidFill>
              </a:rPr>
              <a:t>)&gt;</a:t>
            </a:r>
            <a:r>
              <a:rPr lang="el-GR" sz="2000" b="1" u="sng" dirty="0">
                <a:solidFill>
                  <a:srgbClr val="00B0F0"/>
                </a:solidFill>
              </a:rPr>
              <a:t>α</a:t>
            </a:r>
            <a:r>
              <a:rPr lang="en-US" sz="2000" b="1" u="sng" dirty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(NH</a:t>
            </a:r>
            <a:r>
              <a:rPr lang="en-US" sz="2000" b="1" baseline="-25000" dirty="0">
                <a:solidFill>
                  <a:srgbClr val="00B0F0"/>
                </a:solidFill>
              </a:rPr>
              <a:t>4</a:t>
            </a:r>
            <a:r>
              <a:rPr lang="en-US" sz="2000" b="1" dirty="0">
                <a:solidFill>
                  <a:srgbClr val="00B0F0"/>
                </a:solidFill>
              </a:rPr>
              <a:t>OH) – </a:t>
            </a:r>
            <a:r>
              <a:rPr lang="ru-RU" sz="2000" b="1" dirty="0">
                <a:solidFill>
                  <a:srgbClr val="00B0F0"/>
                </a:solidFill>
              </a:rPr>
              <a:t>среда слабокислая, рН</a:t>
            </a:r>
            <a:r>
              <a:rPr lang="en-US" sz="2000" b="1" dirty="0">
                <a:solidFill>
                  <a:srgbClr val="00B0F0"/>
                </a:solidFill>
              </a:rPr>
              <a:t>&lt;7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6622808" y="4349780"/>
            <a:ext cx="2239308" cy="171573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84595" y="4594775"/>
            <a:ext cx="572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45373" y="5180656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ОН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5473" y="459477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+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39675" y="5108005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-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894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lnSpc>
                <a:spcPct val="90000"/>
              </a:lnSpc>
              <a:buClr>
                <a:srgbClr val="CC00FF"/>
              </a:buClr>
            </a:pPr>
            <a:r>
              <a:rPr lang="ru-RU" sz="3200" b="1" dirty="0" smtClean="0">
                <a:solidFill>
                  <a:srgbClr val="C0504D">
                    <a:lumMod val="50000"/>
                  </a:srgbClr>
                </a:solidFill>
              </a:rPr>
              <a:t>5. Написать полное ионное уравнение на основании сокращенного ионного уравнения:</a:t>
            </a:r>
          </a:p>
          <a:p>
            <a:pPr marL="530225" indent="-457200">
              <a:lnSpc>
                <a:spcPct val="90000"/>
              </a:lnSpc>
              <a:buClr>
                <a:srgbClr val="CC00FF"/>
              </a:buClr>
            </a:pPr>
            <a:endParaRPr lang="ru-RU" sz="32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marL="530225" indent="-457200" algn="ctr">
              <a:lnSpc>
                <a:spcPct val="90000"/>
              </a:lnSpc>
              <a:buClr>
                <a:srgbClr val="CC00FF"/>
              </a:buClr>
            </a:pPr>
            <a:r>
              <a:rPr lang="en-US" sz="4000" b="1" dirty="0" smtClean="0">
                <a:solidFill>
                  <a:prstClr val="black"/>
                </a:solidFill>
              </a:rPr>
              <a:t>Fe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2+ </a:t>
            </a:r>
            <a:r>
              <a:rPr lang="en-US" sz="4000" b="1" dirty="0" smtClean="0">
                <a:solidFill>
                  <a:prstClr val="black"/>
                </a:solidFill>
              </a:rPr>
              <a:t>+ 2Cl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- </a:t>
            </a:r>
            <a:r>
              <a:rPr lang="en-US" sz="4000" b="1" dirty="0" smtClean="0">
                <a:solidFill>
                  <a:prstClr val="black"/>
                </a:solidFill>
              </a:rPr>
              <a:t>+ HOH↔ </a:t>
            </a:r>
            <a:r>
              <a:rPr lang="en-US" sz="4000" b="1" dirty="0" err="1" smtClean="0">
                <a:solidFill>
                  <a:prstClr val="black"/>
                </a:solidFill>
              </a:rPr>
              <a:t>FeOH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4000" b="1" dirty="0" smtClean="0">
                <a:solidFill>
                  <a:prstClr val="black"/>
                </a:solidFill>
              </a:rPr>
              <a:t>+H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+ </a:t>
            </a:r>
            <a:r>
              <a:rPr lang="en-US" sz="4000" b="1" dirty="0" smtClean="0">
                <a:solidFill>
                  <a:prstClr val="black"/>
                </a:solidFill>
              </a:rPr>
              <a:t>+ 2Cl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-</a:t>
            </a:r>
          </a:p>
          <a:p>
            <a:pPr marL="530225" indent="-457200" algn="ctr">
              <a:lnSpc>
                <a:spcPct val="90000"/>
              </a:lnSpc>
              <a:buClr>
                <a:srgbClr val="CC00FF"/>
              </a:buClr>
            </a:pPr>
            <a:r>
              <a:rPr lang="en-US" sz="4000" b="1" dirty="0" smtClean="0">
                <a:solidFill>
                  <a:prstClr val="black"/>
                </a:solidFill>
              </a:rPr>
              <a:t>2Na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+ </a:t>
            </a:r>
            <a:r>
              <a:rPr lang="en-US" sz="4000" b="1" dirty="0" smtClean="0">
                <a:solidFill>
                  <a:prstClr val="black"/>
                </a:solidFill>
              </a:rPr>
              <a:t>+ S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2- </a:t>
            </a:r>
            <a:r>
              <a:rPr lang="en-US" sz="4000" b="1" dirty="0" smtClean="0">
                <a:solidFill>
                  <a:prstClr val="black"/>
                </a:solidFill>
              </a:rPr>
              <a:t>+ HOH ↔ 2Na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4000" b="1" dirty="0" smtClean="0">
                <a:solidFill>
                  <a:prstClr val="black"/>
                </a:solidFill>
              </a:rPr>
              <a:t>+HS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- </a:t>
            </a:r>
            <a:r>
              <a:rPr lang="en-US" sz="4000" b="1" dirty="0" smtClean="0">
                <a:solidFill>
                  <a:prstClr val="black"/>
                </a:solidFill>
              </a:rPr>
              <a:t>+ OH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-</a:t>
            </a:r>
          </a:p>
          <a:p>
            <a:pPr marL="530225" indent="-457200" algn="ctr">
              <a:lnSpc>
                <a:spcPct val="90000"/>
              </a:lnSpc>
              <a:buClr>
                <a:srgbClr val="CC00FF"/>
              </a:buClr>
            </a:pPr>
            <a:r>
              <a:rPr lang="en-US" sz="4000" b="1" dirty="0" smtClean="0">
                <a:solidFill>
                  <a:prstClr val="black"/>
                </a:solidFill>
              </a:rPr>
              <a:t>NH</a:t>
            </a:r>
            <a:r>
              <a:rPr lang="en-US" sz="40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+ </a:t>
            </a:r>
            <a:r>
              <a:rPr lang="en-US" sz="4000" b="1" dirty="0" smtClean="0">
                <a:solidFill>
                  <a:prstClr val="black"/>
                </a:solidFill>
              </a:rPr>
              <a:t>+ NO</a:t>
            </a:r>
            <a:r>
              <a:rPr lang="en-US" sz="40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000" b="1" baseline="30000" dirty="0" smtClean="0">
                <a:solidFill>
                  <a:prstClr val="black"/>
                </a:solidFill>
              </a:rPr>
              <a:t>- </a:t>
            </a:r>
            <a:r>
              <a:rPr lang="en-US" sz="4000" b="1" dirty="0" smtClean="0">
                <a:solidFill>
                  <a:prstClr val="black"/>
                </a:solidFill>
              </a:rPr>
              <a:t>+ HOH ↔ NH</a:t>
            </a:r>
            <a:r>
              <a:rPr lang="en-US" sz="40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4000" b="1" dirty="0" smtClean="0">
                <a:solidFill>
                  <a:prstClr val="black"/>
                </a:solidFill>
              </a:rPr>
              <a:t>OH + HNO</a:t>
            </a:r>
            <a:r>
              <a:rPr lang="en-US" sz="4000" b="1" baseline="-25000" dirty="0" smtClean="0">
                <a:solidFill>
                  <a:prstClr val="black"/>
                </a:solidFill>
              </a:rPr>
              <a:t>2 </a:t>
            </a:r>
            <a:r>
              <a:rPr lang="en-US" sz="4000" b="1" dirty="0" smtClean="0">
                <a:solidFill>
                  <a:prstClr val="black"/>
                </a:solidFill>
              </a:rPr>
              <a:t> </a:t>
            </a:r>
            <a:endParaRPr lang="ru-RU" sz="4000" b="1" dirty="0" smtClean="0">
              <a:solidFill>
                <a:prstClr val="black"/>
              </a:solidFill>
            </a:endParaRPr>
          </a:p>
          <a:p>
            <a:pPr marL="530225" indent="-457200" algn="ctr">
              <a:lnSpc>
                <a:spcPct val="90000"/>
              </a:lnSpc>
              <a:buClr>
                <a:srgbClr val="CC00FF"/>
              </a:buClr>
            </a:pPr>
            <a:endParaRPr lang="en-US" sz="4000" b="1" dirty="0" smtClean="0">
              <a:solidFill>
                <a:prstClr val="black"/>
              </a:solidFill>
            </a:endParaRPr>
          </a:p>
          <a:p>
            <a:pPr marL="530225" indent="-457200">
              <a:lnSpc>
                <a:spcPct val="90000"/>
              </a:lnSpc>
              <a:buClr>
                <a:srgbClr val="CC00FF"/>
              </a:buClr>
            </a:pPr>
            <a:r>
              <a:rPr lang="ru-RU" sz="3200" b="1" dirty="0" smtClean="0">
                <a:solidFill>
                  <a:srgbClr val="C0504D">
                    <a:lumMod val="50000"/>
                  </a:srgbClr>
                </a:solidFill>
              </a:rPr>
              <a:t>6.</a:t>
            </a:r>
            <a:r>
              <a:rPr lang="en-US" sz="3200" b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3200" b="1" dirty="0" smtClean="0">
                <a:solidFill>
                  <a:srgbClr val="C0504D">
                    <a:lumMod val="50000"/>
                  </a:srgbClr>
                </a:solidFill>
              </a:rPr>
              <a:t>Написать молекулярное уравнение на основании полного ионного уравнения:</a:t>
            </a:r>
          </a:p>
          <a:p>
            <a:pPr marL="530225" indent="-457200">
              <a:lnSpc>
                <a:spcPct val="90000"/>
              </a:lnSpc>
              <a:buClr>
                <a:srgbClr val="CC00FF"/>
              </a:buClr>
            </a:pPr>
            <a:endParaRPr lang="ru-RU" sz="32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marL="530225" indent="-457200" algn="ctr">
              <a:lnSpc>
                <a:spcPct val="90000"/>
              </a:lnSpc>
            </a:pPr>
            <a:r>
              <a:rPr lang="en-US" sz="4400" b="1" dirty="0" smtClean="0">
                <a:solidFill>
                  <a:prstClr val="black"/>
                </a:solidFill>
              </a:rPr>
              <a:t>FeCl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400" b="1" dirty="0" smtClean="0">
                <a:solidFill>
                  <a:prstClr val="black"/>
                </a:solidFill>
              </a:rPr>
              <a:t>+HOH ↔ </a:t>
            </a:r>
            <a:r>
              <a:rPr lang="en-US" sz="4400" b="1" dirty="0" err="1" smtClean="0">
                <a:solidFill>
                  <a:prstClr val="black"/>
                </a:solidFill>
              </a:rPr>
              <a:t>FeOHCl</a:t>
            </a:r>
            <a:endParaRPr lang="en-US" sz="4400" b="1" dirty="0" smtClean="0">
              <a:solidFill>
                <a:prstClr val="black"/>
              </a:solidFill>
            </a:endParaRPr>
          </a:p>
          <a:p>
            <a:pPr marL="530225" indent="-457200" algn="ctr">
              <a:lnSpc>
                <a:spcPct val="90000"/>
              </a:lnSpc>
            </a:pPr>
            <a:r>
              <a:rPr lang="en-US" sz="4400" b="1" dirty="0" smtClean="0">
                <a:solidFill>
                  <a:prstClr val="black"/>
                </a:solidFill>
              </a:rPr>
              <a:t>Na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400" b="1" dirty="0" smtClean="0">
                <a:solidFill>
                  <a:prstClr val="black"/>
                </a:solidFill>
              </a:rPr>
              <a:t>S+HOH ↔</a:t>
            </a:r>
            <a:r>
              <a:rPr lang="en-US" sz="4400" b="1" dirty="0" err="1" smtClean="0">
                <a:solidFill>
                  <a:prstClr val="black"/>
                </a:solidFill>
              </a:rPr>
              <a:t>NaHS+NaOH</a:t>
            </a:r>
            <a:endParaRPr lang="en-US" sz="4400" b="1" dirty="0" smtClean="0">
              <a:solidFill>
                <a:prstClr val="black"/>
              </a:solidFill>
            </a:endParaRPr>
          </a:p>
          <a:p>
            <a:pPr marL="530225" indent="-457200" algn="ctr">
              <a:lnSpc>
                <a:spcPct val="90000"/>
              </a:lnSpc>
            </a:pPr>
            <a:r>
              <a:rPr lang="en-US" sz="4400" b="1" dirty="0" smtClean="0">
                <a:solidFill>
                  <a:prstClr val="black"/>
                </a:solidFill>
              </a:rPr>
              <a:t>NH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4400" b="1" dirty="0" smtClean="0">
                <a:solidFill>
                  <a:prstClr val="black"/>
                </a:solidFill>
              </a:rPr>
              <a:t>NO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400" b="1" dirty="0" smtClean="0">
                <a:solidFill>
                  <a:prstClr val="black"/>
                </a:solidFill>
              </a:rPr>
              <a:t>+HOH ↔NH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4400" b="1" dirty="0" smtClean="0">
                <a:solidFill>
                  <a:prstClr val="black"/>
                </a:solidFill>
              </a:rPr>
              <a:t>OH+HNO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2</a:t>
            </a:r>
          </a:p>
          <a:p>
            <a:pPr marL="530225" indent="-457200">
              <a:lnSpc>
                <a:spcPct val="90000"/>
              </a:lnSpc>
            </a:pPr>
            <a:endParaRPr lang="en-US" sz="2400" baseline="30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20"/>
            <a:ext cx="94685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lnSpc>
                <a:spcPct val="90000"/>
              </a:lnSpc>
            </a:pPr>
            <a:r>
              <a:rPr lang="en-US" sz="3600" b="1" dirty="0" smtClean="0">
                <a:solidFill>
                  <a:srgbClr val="C0504D">
                    <a:lumMod val="50000"/>
                  </a:srgbClr>
                </a:solidFill>
              </a:rPr>
              <a:t>FeSO</a:t>
            </a:r>
            <a:r>
              <a:rPr lang="en-US" sz="3600" b="1" baseline="-25000" dirty="0" smtClean="0">
                <a:solidFill>
                  <a:srgbClr val="C0504D">
                    <a:lumMod val="50000"/>
                  </a:srgbClr>
                </a:solidFill>
              </a:rPr>
              <a:t>4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</a:rPr>
              <a:t>- соль, образованная слабым</a:t>
            </a:r>
          </a:p>
          <a:p>
            <a:pPr marL="530225" indent="-457200">
              <a:lnSpc>
                <a:spcPct val="90000"/>
              </a:lnSpc>
            </a:pPr>
            <a:r>
              <a:rPr lang="ru-RU" sz="3600" b="1" dirty="0" smtClean="0">
                <a:solidFill>
                  <a:srgbClr val="006600"/>
                </a:solidFill>
              </a:rPr>
              <a:t>основанием </a:t>
            </a:r>
            <a:r>
              <a:rPr lang="en-US" sz="3600" b="1" dirty="0" smtClean="0">
                <a:solidFill>
                  <a:srgbClr val="FFFF00"/>
                </a:solidFill>
              </a:rPr>
              <a:t>Fe(OH)</a:t>
            </a:r>
            <a:r>
              <a:rPr lang="en-US" sz="36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3600" b="1" dirty="0" smtClean="0">
                <a:solidFill>
                  <a:srgbClr val="006600"/>
                </a:solidFill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</a:rPr>
              <a:t>и сильной кислотой</a:t>
            </a:r>
          </a:p>
          <a:p>
            <a:pPr marL="530225" indent="-457200"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4</a:t>
            </a:r>
            <a:endParaRPr lang="ru-RU" sz="3600" b="1" baseline="-25000" dirty="0" smtClean="0">
              <a:solidFill>
                <a:srgbClr val="FF0000"/>
              </a:solidFill>
            </a:endParaRPr>
          </a:p>
          <a:p>
            <a:pPr marL="530225" indent="-457200">
              <a:lnSpc>
                <a:spcPct val="90000"/>
              </a:lnSpc>
            </a:pPr>
            <a:r>
              <a:rPr lang="en-US" sz="3600" b="1" dirty="0" smtClean="0">
                <a:solidFill>
                  <a:prstClr val="black"/>
                </a:solidFill>
              </a:rPr>
              <a:t>Fe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2+ </a:t>
            </a:r>
            <a:r>
              <a:rPr lang="en-US" sz="3600" b="1" dirty="0" smtClean="0">
                <a:solidFill>
                  <a:prstClr val="black"/>
                </a:solidFill>
              </a:rPr>
              <a:t>+ HOH ↔ </a:t>
            </a:r>
            <a:r>
              <a:rPr lang="en-US" sz="3600" b="1" dirty="0" err="1" smtClean="0">
                <a:solidFill>
                  <a:prstClr val="black"/>
                </a:solidFill>
              </a:rPr>
              <a:t>FeOH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3600" b="1" dirty="0" smtClean="0">
                <a:solidFill>
                  <a:prstClr val="black"/>
                </a:solidFill>
              </a:rPr>
              <a:t>+H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3600" b="1" dirty="0" smtClean="0">
                <a:solidFill>
                  <a:prstClr val="black"/>
                </a:solidFill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</a:rPr>
              <a:t>среда кислая</a:t>
            </a:r>
          </a:p>
          <a:p>
            <a:pPr marL="530225" indent="-457200">
              <a:lnSpc>
                <a:spcPct val="90000"/>
              </a:lnSpc>
            </a:pPr>
            <a:r>
              <a:rPr lang="en-US" sz="3600" b="1" dirty="0" smtClean="0">
                <a:solidFill>
                  <a:prstClr val="black"/>
                </a:solidFill>
              </a:rPr>
              <a:t>Fe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2+ </a:t>
            </a:r>
            <a:r>
              <a:rPr lang="en-US" sz="3600" b="1" dirty="0" smtClean="0">
                <a:solidFill>
                  <a:prstClr val="black"/>
                </a:solidFill>
              </a:rPr>
              <a:t>+ SO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2-</a:t>
            </a:r>
            <a:r>
              <a:rPr lang="en-US" sz="3600" b="1" dirty="0" smtClean="0">
                <a:solidFill>
                  <a:prstClr val="black"/>
                </a:solidFill>
              </a:rPr>
              <a:t> + HOH ↔ </a:t>
            </a:r>
            <a:r>
              <a:rPr lang="en-US" sz="3600" b="1" dirty="0" err="1" smtClean="0">
                <a:solidFill>
                  <a:prstClr val="black"/>
                </a:solidFill>
              </a:rPr>
              <a:t>FeOH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3600" b="1" dirty="0" smtClean="0">
                <a:solidFill>
                  <a:prstClr val="black"/>
                </a:solidFill>
              </a:rPr>
              <a:t> +H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3600" b="1" dirty="0" smtClean="0">
                <a:solidFill>
                  <a:prstClr val="black"/>
                </a:solidFill>
              </a:rPr>
              <a:t>  +SO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2-</a:t>
            </a:r>
          </a:p>
          <a:p>
            <a:pPr marL="530225" indent="-457200">
              <a:lnSpc>
                <a:spcPct val="9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Т.к. число катионов не соответствуют числу анионов, мы умножаем обе части уравнения на 2:</a:t>
            </a:r>
          </a:p>
          <a:p>
            <a:pPr marL="530225" indent="-457200">
              <a:lnSpc>
                <a:spcPct val="90000"/>
              </a:lnSpc>
            </a:pP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Fe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2+ </a:t>
            </a:r>
            <a:r>
              <a:rPr lang="en-US" sz="3600" b="1" dirty="0" smtClean="0">
                <a:solidFill>
                  <a:prstClr val="black"/>
                </a:solidFill>
              </a:rPr>
              <a:t>+ </a:t>
            </a: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SO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2-</a:t>
            </a:r>
            <a:r>
              <a:rPr lang="en-US" sz="3600" b="1" dirty="0" smtClean="0">
                <a:solidFill>
                  <a:prstClr val="black"/>
                </a:solidFill>
              </a:rPr>
              <a:t> + </a:t>
            </a: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HOH ↔ </a:t>
            </a: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err="1" smtClean="0">
                <a:solidFill>
                  <a:prstClr val="black"/>
                </a:solidFill>
              </a:rPr>
              <a:t>FeOH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3600" b="1" dirty="0" smtClean="0">
                <a:solidFill>
                  <a:prstClr val="black"/>
                </a:solidFill>
              </a:rPr>
              <a:t> +</a:t>
            </a: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H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+</a:t>
            </a:r>
            <a:r>
              <a:rPr lang="en-US" sz="3600" b="1" dirty="0" smtClean="0">
                <a:solidFill>
                  <a:prstClr val="black"/>
                </a:solidFill>
              </a:rPr>
              <a:t> +</a:t>
            </a: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SO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</a:t>
            </a:r>
            <a:endParaRPr lang="ru-RU" sz="3600" b="1" baseline="30000" dirty="0" smtClean="0">
              <a:solidFill>
                <a:prstClr val="black"/>
              </a:solidFill>
            </a:endParaRPr>
          </a:p>
          <a:p>
            <a:pPr marL="530225" indent="-457200">
              <a:lnSpc>
                <a:spcPct val="90000"/>
              </a:lnSpc>
            </a:pP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Fe</a:t>
            </a:r>
            <a:r>
              <a:rPr lang="en-US" sz="3600" b="1" baseline="30000" dirty="0" smtClean="0">
                <a:solidFill>
                  <a:prstClr val="black"/>
                </a:solidFill>
              </a:rPr>
              <a:t>2+ </a:t>
            </a:r>
            <a:r>
              <a:rPr lang="en-US" sz="3600" b="1" dirty="0" smtClean="0">
                <a:solidFill>
                  <a:prstClr val="black"/>
                </a:solidFill>
              </a:rPr>
              <a:t>+ </a:t>
            </a: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HOH ↔ </a:t>
            </a:r>
            <a:r>
              <a:rPr lang="ru-RU" sz="3600" b="1" dirty="0" smtClean="0">
                <a:solidFill>
                  <a:prstClr val="black"/>
                </a:solidFill>
              </a:rPr>
              <a:t>(</a:t>
            </a:r>
            <a:r>
              <a:rPr lang="en-US" sz="3600" b="1" dirty="0" err="1" smtClean="0">
                <a:solidFill>
                  <a:prstClr val="black"/>
                </a:solidFill>
              </a:rPr>
              <a:t>FeOH</a:t>
            </a:r>
            <a:r>
              <a:rPr lang="en-US" sz="3600" b="1" dirty="0" smtClean="0">
                <a:solidFill>
                  <a:prstClr val="black"/>
                </a:solidFill>
              </a:rPr>
              <a:t>)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SO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3600" b="1" dirty="0" smtClean="0">
                <a:solidFill>
                  <a:prstClr val="black"/>
                </a:solidFill>
              </a:rPr>
              <a:t> + H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3600" b="1" dirty="0" smtClean="0">
                <a:solidFill>
                  <a:prstClr val="black"/>
                </a:solidFill>
              </a:rPr>
              <a:t>SO</a:t>
            </a:r>
            <a:r>
              <a:rPr lang="en-US" sz="3600" b="1" baseline="-25000" dirty="0" smtClean="0">
                <a:solidFill>
                  <a:prstClr val="black"/>
                </a:solidFill>
              </a:rPr>
              <a:t>4</a:t>
            </a:r>
            <a:endParaRPr lang="en-US" sz="3600" b="1" baseline="30000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6067174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457200">
              <a:lnSpc>
                <a:spcPct val="90000"/>
              </a:lnSpc>
            </a:pPr>
            <a:r>
              <a:rPr lang="ru-RU" sz="4400" b="1" i="1" u="sng" dirty="0" smtClean="0">
                <a:solidFill>
                  <a:srgbClr val="C0504D">
                    <a:lumMod val="50000"/>
                  </a:srgbClr>
                </a:solidFill>
              </a:rPr>
              <a:t>Пример: </a:t>
            </a:r>
            <a:r>
              <a:rPr lang="en-US" sz="4400" b="1" i="1" u="sng" dirty="0" smtClean="0">
                <a:solidFill>
                  <a:srgbClr val="C0504D">
                    <a:lumMod val="50000"/>
                  </a:srgbClr>
                </a:solidFill>
              </a:rPr>
              <a:t>FeSO</a:t>
            </a:r>
            <a:r>
              <a:rPr lang="en-US" sz="4400" b="1" i="1" u="sng" baseline="-25000" dirty="0" smtClean="0">
                <a:solidFill>
                  <a:srgbClr val="C0504D">
                    <a:lumMod val="50000"/>
                  </a:srgbClr>
                </a:solidFill>
              </a:rPr>
              <a:t>4</a:t>
            </a:r>
            <a:r>
              <a:rPr lang="en-US" sz="4400" b="1" i="1" u="sng" dirty="0" smtClean="0">
                <a:solidFill>
                  <a:srgbClr val="C0504D">
                    <a:lumMod val="50000"/>
                  </a:srgbClr>
                </a:solidFill>
              </a:rPr>
              <a:t>+HOH ↔</a:t>
            </a:r>
          </a:p>
        </p:txBody>
      </p:sp>
    </p:spTree>
    <p:extLst>
      <p:ext uri="{BB962C8B-B14F-4D97-AF65-F5344CB8AC3E}">
        <p14:creationId xmlns:p14="http://schemas.microsoft.com/office/powerpoint/2010/main" val="3754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0"/>
            <a:ext cx="72923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spc="600" dirty="0" smtClean="0">
                <a:solidFill>
                  <a:srgbClr val="C00000"/>
                </a:solidFill>
                <a:latin typeface="Monotype Corsiva" pitchFamily="66" charset="0"/>
              </a:rPr>
              <a:t>ВНИМАНИЕ!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buClr>
                <a:srgbClr val="C00000"/>
              </a:buClr>
              <a:buFont typeface="Arial" charset="0"/>
              <a:buAutoNum type="arabicPeriod"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 Многозарядные  ионы </a:t>
            </a:r>
            <a:r>
              <a:rPr lang="ru-RU" sz="3600" dirty="0" err="1" smtClean="0">
                <a:solidFill>
                  <a:srgbClr val="C00000"/>
                </a:solidFill>
              </a:rPr>
              <a:t>гидролизуются</a:t>
            </a:r>
            <a:r>
              <a:rPr lang="ru-RU" sz="3600" dirty="0" smtClean="0">
                <a:solidFill>
                  <a:srgbClr val="C00000"/>
                </a:solidFill>
              </a:rPr>
              <a:t> ступенчато, причем на каждой ступени расходуется только одна молекула воды.</a:t>
            </a:r>
          </a:p>
          <a:p>
            <a:pPr marL="530225" indent="-457200">
              <a:buClr>
                <a:srgbClr val="C00000"/>
              </a:buClr>
              <a:buFont typeface="Arial" charset="0"/>
              <a:buAutoNum type="arabicPeriod"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По последней ступени для  большинства солей гидролиз самопроизвольно не идет.</a:t>
            </a:r>
          </a:p>
          <a:p>
            <a:pPr marL="530225" indent="-457200">
              <a:buClr>
                <a:srgbClr val="C00000"/>
              </a:buClr>
              <a:buFont typeface="Arial" charset="0"/>
              <a:buAutoNum type="arabicPeriod"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Каждая ступень гидролиза идет в условиях отличных от условий других ступеней.</a:t>
            </a:r>
          </a:p>
          <a:p>
            <a:pPr marL="530225" indent="-457200">
              <a:buClr>
                <a:srgbClr val="C00000"/>
              </a:buClr>
              <a:buFont typeface="Arial" charset="0"/>
              <a:buAutoNum type="arabicPeriod"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Суммарное уравнение гидролиза не записывают.</a:t>
            </a:r>
          </a:p>
        </p:txBody>
      </p:sp>
    </p:spTree>
    <p:extLst>
      <p:ext uri="{BB962C8B-B14F-4D97-AF65-F5344CB8AC3E}">
        <p14:creationId xmlns:p14="http://schemas.microsoft.com/office/powerpoint/2010/main" val="30850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84784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457200">
              <a:buClr>
                <a:srgbClr val="C00000"/>
              </a:buClr>
              <a:defRPr/>
            </a:pPr>
            <a:r>
              <a:rPr lang="ru-RU" sz="3600" b="1" dirty="0" smtClean="0">
                <a:solidFill>
                  <a:srgbClr val="230AD8"/>
                </a:solidFill>
              </a:rPr>
              <a:t>К</a:t>
            </a:r>
            <a:r>
              <a:rPr lang="ru-RU" sz="3600" b="1" baseline="-25000" dirty="0" smtClean="0">
                <a:solidFill>
                  <a:srgbClr val="230AD8"/>
                </a:solidFill>
              </a:rPr>
              <a:t>2</a:t>
            </a:r>
            <a:r>
              <a:rPr lang="ru-RU" sz="3600" b="1" dirty="0" smtClean="0">
                <a:solidFill>
                  <a:srgbClr val="230AD8"/>
                </a:solidFill>
              </a:rPr>
              <a:t>СО</a:t>
            </a:r>
            <a:r>
              <a:rPr lang="ru-RU" sz="3600" b="1" baseline="-25000" dirty="0" smtClean="0">
                <a:solidFill>
                  <a:srgbClr val="230AD8"/>
                </a:solidFill>
              </a:rPr>
              <a:t>3</a:t>
            </a:r>
            <a:r>
              <a:rPr lang="ru-RU" sz="3600" b="1" dirty="0" smtClean="0">
                <a:solidFill>
                  <a:srgbClr val="230AD8"/>
                </a:solidFill>
              </a:rPr>
              <a:t> образована сильным основанием КОН и слабой кислотой Н</a:t>
            </a:r>
            <a:r>
              <a:rPr lang="ru-RU" sz="3600" b="1" baseline="-25000" dirty="0" smtClean="0">
                <a:solidFill>
                  <a:srgbClr val="230AD8"/>
                </a:solidFill>
              </a:rPr>
              <a:t>2</a:t>
            </a:r>
            <a:r>
              <a:rPr lang="ru-RU" sz="3600" b="1" dirty="0" smtClean="0">
                <a:solidFill>
                  <a:srgbClr val="230AD8"/>
                </a:solidFill>
              </a:rPr>
              <a:t>СО</a:t>
            </a:r>
            <a:r>
              <a:rPr lang="ru-RU" sz="3600" b="1" baseline="-25000" dirty="0" smtClean="0">
                <a:solidFill>
                  <a:srgbClr val="230AD8"/>
                </a:solidFill>
              </a:rPr>
              <a:t>3</a:t>
            </a:r>
          </a:p>
          <a:p>
            <a:pPr marL="530225" indent="-457200">
              <a:buClr>
                <a:srgbClr val="C00000"/>
              </a:buClr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2-</a:t>
            </a:r>
            <a:r>
              <a:rPr lang="ru-RU" sz="3200" b="1" dirty="0" smtClean="0">
                <a:solidFill>
                  <a:prstClr val="black"/>
                </a:solidFill>
              </a:rPr>
              <a:t> + НОН </a:t>
            </a:r>
            <a:r>
              <a:rPr lang="en-US" sz="3200" b="1" dirty="0" smtClean="0">
                <a:solidFill>
                  <a:prstClr val="black"/>
                </a:solidFill>
              </a:rPr>
              <a:t>↔</a:t>
            </a:r>
            <a:r>
              <a:rPr lang="ru-RU" sz="3200" b="1" dirty="0" smtClean="0">
                <a:solidFill>
                  <a:prstClr val="black"/>
                </a:solidFill>
              </a:rPr>
              <a:t> НСО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-</a:t>
            </a:r>
            <a:r>
              <a:rPr lang="ru-RU" sz="3200" b="1" dirty="0" smtClean="0">
                <a:solidFill>
                  <a:prstClr val="black"/>
                </a:solidFill>
              </a:rPr>
              <a:t> + ОН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-</a:t>
            </a:r>
          </a:p>
          <a:p>
            <a:pPr marL="530225" indent="-457200">
              <a:buClr>
                <a:srgbClr val="C00000"/>
              </a:buClr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2К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+</a:t>
            </a:r>
            <a:r>
              <a:rPr lang="ru-RU" sz="3200" b="1" dirty="0" smtClean="0">
                <a:solidFill>
                  <a:prstClr val="black"/>
                </a:solidFill>
              </a:rPr>
              <a:t>+СО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2-</a:t>
            </a:r>
            <a:r>
              <a:rPr lang="ru-RU" sz="3200" b="1" dirty="0" smtClean="0">
                <a:solidFill>
                  <a:prstClr val="black"/>
                </a:solidFill>
              </a:rPr>
              <a:t>+НОН</a:t>
            </a:r>
            <a:r>
              <a:rPr lang="en-US" sz="3200" b="1" dirty="0" smtClean="0">
                <a:solidFill>
                  <a:prstClr val="black"/>
                </a:solidFill>
              </a:rPr>
              <a:t> ↔</a:t>
            </a:r>
            <a:r>
              <a:rPr lang="ru-RU" sz="3200" b="1" dirty="0" smtClean="0">
                <a:solidFill>
                  <a:prstClr val="black"/>
                </a:solidFill>
              </a:rPr>
              <a:t> НСО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-</a:t>
            </a:r>
            <a:r>
              <a:rPr lang="ru-RU" sz="3200" b="1" dirty="0" smtClean="0">
                <a:solidFill>
                  <a:prstClr val="black"/>
                </a:solidFill>
              </a:rPr>
              <a:t> + ОН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-</a:t>
            </a:r>
            <a:r>
              <a:rPr lang="ru-RU" sz="3200" b="1" dirty="0" smtClean="0">
                <a:solidFill>
                  <a:prstClr val="black"/>
                </a:solidFill>
              </a:rPr>
              <a:t> + 2К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+</a:t>
            </a:r>
          </a:p>
          <a:p>
            <a:pPr marL="530225" indent="-457200">
              <a:buClr>
                <a:srgbClr val="C00000"/>
              </a:buClr>
              <a:defRPr/>
            </a:pPr>
            <a:r>
              <a:rPr lang="ru-RU" sz="3200" b="1" baseline="300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</a:rPr>
              <a:t>К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3200" b="1" dirty="0" smtClean="0">
                <a:solidFill>
                  <a:prstClr val="black"/>
                </a:solidFill>
              </a:rPr>
              <a:t>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dirty="0" smtClean="0">
                <a:solidFill>
                  <a:prstClr val="black"/>
                </a:solidFill>
              </a:rPr>
              <a:t> + НОН </a:t>
            </a:r>
            <a:r>
              <a:rPr lang="en-US" sz="3200" b="1" dirty="0" smtClean="0">
                <a:solidFill>
                  <a:prstClr val="black"/>
                </a:solidFill>
              </a:rPr>
              <a:t>↔</a:t>
            </a:r>
            <a:r>
              <a:rPr lang="ru-RU" sz="3200" b="1" dirty="0" smtClean="0">
                <a:solidFill>
                  <a:prstClr val="black"/>
                </a:solidFill>
              </a:rPr>
              <a:t> КНСО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dirty="0" smtClean="0">
                <a:solidFill>
                  <a:prstClr val="black"/>
                </a:solidFill>
              </a:rPr>
              <a:t> + КОН – </a:t>
            </a:r>
            <a:r>
              <a:rPr lang="en-US" sz="3200" b="1" i="1" dirty="0" smtClean="0">
                <a:solidFill>
                  <a:srgbClr val="FF33CC"/>
                </a:solidFill>
              </a:rPr>
              <a:t>I </a:t>
            </a:r>
            <a:r>
              <a:rPr lang="ru-RU" sz="3200" b="1" i="1" dirty="0" smtClean="0">
                <a:solidFill>
                  <a:srgbClr val="FF33CC"/>
                </a:solidFill>
              </a:rPr>
              <a:t>ступень</a:t>
            </a:r>
          </a:p>
          <a:p>
            <a:pPr marL="530225" indent="-457200">
              <a:buClr>
                <a:srgbClr val="C00000"/>
              </a:buClr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НСО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dirty="0" smtClean="0">
                <a:solidFill>
                  <a:prstClr val="black"/>
                </a:solidFill>
              </a:rPr>
              <a:t> 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-</a:t>
            </a:r>
            <a:r>
              <a:rPr lang="ru-RU" sz="3200" b="1" dirty="0" smtClean="0">
                <a:solidFill>
                  <a:prstClr val="black"/>
                </a:solidFill>
              </a:rPr>
              <a:t> + НОН     </a:t>
            </a:r>
            <a:r>
              <a:rPr lang="en-US" sz="3200" b="1" dirty="0" smtClean="0">
                <a:solidFill>
                  <a:prstClr val="black"/>
                </a:solidFill>
              </a:rPr>
              <a:t>↔</a:t>
            </a:r>
            <a:r>
              <a:rPr lang="ru-RU" sz="3200" b="1" dirty="0" smtClean="0">
                <a:solidFill>
                  <a:prstClr val="black"/>
                </a:solidFill>
              </a:rPr>
              <a:t>     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3200" b="1" dirty="0" smtClean="0">
                <a:solidFill>
                  <a:prstClr val="black"/>
                </a:solidFill>
              </a:rPr>
              <a:t>↑ + Н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3200" b="1" dirty="0" smtClean="0">
                <a:solidFill>
                  <a:prstClr val="black"/>
                </a:solidFill>
              </a:rPr>
              <a:t>О + ОН</a:t>
            </a:r>
            <a:r>
              <a:rPr lang="ru-RU" sz="3200" b="1" baseline="30000" dirty="0" smtClean="0">
                <a:solidFill>
                  <a:prstClr val="black"/>
                </a:solidFill>
              </a:rPr>
              <a:t>-</a:t>
            </a:r>
          </a:p>
          <a:p>
            <a:pPr marL="530225" indent="-457200">
              <a:buClr>
                <a:srgbClr val="C00000"/>
              </a:buClr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КНСО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3</a:t>
            </a:r>
            <a:r>
              <a:rPr lang="ru-RU" sz="3200" b="1" dirty="0" smtClean="0">
                <a:solidFill>
                  <a:prstClr val="black"/>
                </a:solidFill>
              </a:rPr>
              <a:t> + НОН </a:t>
            </a:r>
            <a:r>
              <a:rPr lang="en-US" sz="3200" b="1" dirty="0" smtClean="0">
                <a:solidFill>
                  <a:prstClr val="black"/>
                </a:solidFill>
              </a:rPr>
              <a:t>↔</a:t>
            </a:r>
            <a:r>
              <a:rPr lang="ru-RU" sz="3200" b="1" dirty="0" smtClean="0">
                <a:solidFill>
                  <a:prstClr val="black"/>
                </a:solidFill>
              </a:rPr>
              <a:t> КОН + Н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3200" b="1" dirty="0" smtClean="0">
                <a:solidFill>
                  <a:prstClr val="black"/>
                </a:solidFill>
              </a:rPr>
              <a:t>О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</a:rPr>
              <a:t>+ </a:t>
            </a:r>
            <a:r>
              <a:rPr lang="en-US" sz="3200" b="1" dirty="0" smtClean="0">
                <a:solidFill>
                  <a:prstClr val="black"/>
                </a:solidFill>
              </a:rPr>
              <a:t>CO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2</a:t>
            </a:r>
            <a:r>
              <a:rPr lang="ru-RU" sz="3200" b="1" baseline="-250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</a:rPr>
              <a:t>↑ – </a:t>
            </a:r>
            <a:r>
              <a:rPr lang="en-US" sz="3200" b="1" dirty="0" smtClean="0">
                <a:solidFill>
                  <a:srgbClr val="00CC00"/>
                </a:solidFill>
              </a:rPr>
              <a:t>II</a:t>
            </a:r>
            <a:r>
              <a:rPr lang="ru-RU" sz="3200" b="1" dirty="0" smtClean="0">
                <a:solidFill>
                  <a:srgbClr val="00CC00"/>
                </a:solidFill>
              </a:rPr>
              <a:t> ступень </a:t>
            </a:r>
            <a:endParaRPr lang="ru-RU" sz="3200" b="1" baseline="30000" dirty="0" smtClean="0">
              <a:solidFill>
                <a:srgbClr val="00CC00"/>
              </a:solidFill>
            </a:endParaRPr>
          </a:p>
          <a:p>
            <a:pPr marL="530225" indent="-457200">
              <a:buClr>
                <a:srgbClr val="C00000"/>
              </a:buClr>
              <a:defRPr/>
            </a:pPr>
            <a:endParaRPr lang="ru-RU" i="1" baseline="30000" dirty="0" smtClean="0">
              <a:solidFill>
                <a:prstClr val="black"/>
              </a:solidFill>
            </a:endParaRPr>
          </a:p>
          <a:p>
            <a:pPr marL="530225" indent="-457200">
              <a:buClr>
                <a:srgbClr val="C00000"/>
              </a:buClr>
              <a:defRPr/>
            </a:pPr>
            <a:endParaRPr lang="ru-RU" baseline="30000" dirty="0" smtClean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23528" y="0"/>
            <a:ext cx="83884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457200" algn="ctr">
              <a:buClr>
                <a:srgbClr val="C00000"/>
              </a:buClr>
              <a:defRPr/>
            </a:pPr>
            <a:r>
              <a:rPr lang="ru-RU" sz="8000" b="1" dirty="0" smtClean="0">
                <a:solidFill>
                  <a:srgbClr val="860000"/>
                </a:solidFill>
              </a:rPr>
              <a:t>К</a:t>
            </a:r>
            <a:r>
              <a:rPr lang="ru-RU" sz="8000" b="1" baseline="-25000" dirty="0" smtClean="0">
                <a:solidFill>
                  <a:srgbClr val="860000"/>
                </a:solidFill>
              </a:rPr>
              <a:t>2</a:t>
            </a:r>
            <a:r>
              <a:rPr lang="ru-RU" sz="8000" b="1" dirty="0" smtClean="0">
                <a:solidFill>
                  <a:srgbClr val="860000"/>
                </a:solidFill>
              </a:rPr>
              <a:t>СО</a:t>
            </a:r>
            <a:r>
              <a:rPr lang="ru-RU" sz="8000" b="1" baseline="-25000" dirty="0" smtClean="0">
                <a:solidFill>
                  <a:srgbClr val="860000"/>
                </a:solidFill>
              </a:rPr>
              <a:t>3</a:t>
            </a:r>
            <a:r>
              <a:rPr lang="ru-RU" sz="8000" b="1" dirty="0" smtClean="0">
                <a:solidFill>
                  <a:srgbClr val="860000"/>
                </a:solidFill>
              </a:rPr>
              <a:t> + НОН</a:t>
            </a:r>
          </a:p>
        </p:txBody>
      </p:sp>
    </p:spTree>
    <p:extLst>
      <p:ext uri="{BB962C8B-B14F-4D97-AF65-F5344CB8AC3E}">
        <p14:creationId xmlns:p14="http://schemas.microsoft.com/office/powerpoint/2010/main" val="30844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0"/>
            <a:ext cx="7456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FF00"/>
                </a:solidFill>
              </a:rPr>
              <a:t>ГИДРОЛИЗ СОЛЕЙ</a:t>
            </a:r>
            <a:endParaRPr lang="ru-RU" sz="72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- это обменная реакция между растворимой в воде солью и водой, в результате чего происходит смещение химического равновесия процесса диссоциации воды вправо </a:t>
            </a:r>
            <a:r>
              <a:rPr lang="ru-RU" sz="2800" b="1" dirty="0" smtClean="0">
                <a:solidFill>
                  <a:srgbClr val="FF0000"/>
                </a:solidFill>
              </a:rPr>
              <a:t>Н</a:t>
            </a:r>
            <a:r>
              <a:rPr lang="ru-RU" sz="28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>
                <a:solidFill>
                  <a:prstClr val="black"/>
                </a:solidFill>
              </a:rPr>
              <a:t>↔</a:t>
            </a:r>
            <a:r>
              <a:rPr lang="ru-RU" sz="2800" b="1" dirty="0" smtClean="0">
                <a:solidFill>
                  <a:srgbClr val="C0504D">
                    <a:lumMod val="50000"/>
                  </a:srgbClr>
                </a:solidFill>
              </a:rPr>
              <a:t>Н</a:t>
            </a:r>
            <a:r>
              <a:rPr lang="ru-RU" sz="2800" b="1" baseline="300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ru-RU" sz="2800" b="1" dirty="0" smtClean="0">
                <a:solidFill>
                  <a:prstClr val="black"/>
                </a:solidFill>
              </a:rPr>
              <a:t> + </a:t>
            </a:r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</a:rPr>
              <a:t>ОН</a:t>
            </a:r>
            <a:r>
              <a:rPr lang="ru-RU" sz="2800" b="1" baseline="300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  <a:r>
              <a:rPr lang="ru-RU" sz="2800" dirty="0" smtClean="0">
                <a:solidFill>
                  <a:prstClr val="black"/>
                </a:solidFill>
              </a:rPr>
              <a:t> , поэтому в водном растворе соли появляется избыток свободных ионов </a:t>
            </a:r>
            <a:r>
              <a:rPr lang="ru-RU" sz="2800" b="1" dirty="0" smtClean="0">
                <a:solidFill>
                  <a:srgbClr val="C0504D">
                    <a:lumMod val="50000"/>
                  </a:srgbClr>
                </a:solidFill>
              </a:rPr>
              <a:t>Н</a:t>
            </a:r>
            <a:r>
              <a:rPr lang="ru-RU" sz="2800" b="1" baseline="300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ru-RU" sz="2800" b="1" dirty="0" smtClean="0">
                <a:solidFill>
                  <a:prstClr val="black"/>
                </a:solidFill>
              </a:rPr>
              <a:t> и </a:t>
            </a:r>
            <a:r>
              <a:rPr lang="ru-RU" sz="2800" b="1" dirty="0" smtClean="0">
                <a:solidFill>
                  <a:srgbClr val="F79646">
                    <a:lumMod val="50000"/>
                  </a:srgbClr>
                </a:solidFill>
              </a:rPr>
              <a:t>ОН</a:t>
            </a:r>
            <a:r>
              <a:rPr lang="ru-RU" sz="2800" b="1" baseline="30000" dirty="0" smtClean="0">
                <a:solidFill>
                  <a:srgbClr val="F79646">
                    <a:lumMod val="50000"/>
                  </a:srgbClr>
                </a:solidFill>
              </a:rPr>
              <a:t>-</a:t>
            </a:r>
            <a:r>
              <a:rPr lang="ru-RU" sz="2800" dirty="0" smtClean="0">
                <a:solidFill>
                  <a:prstClr val="black"/>
                </a:solidFill>
              </a:rPr>
              <a:t>, и раствор соли показывает кислую или щелочную среду.</a:t>
            </a:r>
          </a:p>
        </p:txBody>
      </p:sp>
      <p:pic>
        <p:nvPicPr>
          <p:cNvPr id="15364" name="Picture 4" descr="Введение Очень многие химические реакции в том числе технические и жизненно важные протекают в жидкой 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42425"/>
            <a:ext cx="8450705" cy="2399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51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0"/>
            <a:ext cx="49642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8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HOH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en-US" sz="3200" b="1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Fe(NO</a:t>
            </a:r>
            <a:r>
              <a:rPr lang="en-US" sz="3200" b="1" baseline="-25000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200" b="1" baseline="-25000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baseline="-25000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230AD8"/>
                </a:solidFill>
              </a:rPr>
              <a:t>– соль,</a:t>
            </a:r>
            <a:r>
              <a:rPr lang="en-US" sz="3200" dirty="0" smtClean="0">
                <a:solidFill>
                  <a:srgbClr val="230AD8"/>
                </a:solidFill>
              </a:rPr>
              <a:t> </a:t>
            </a:r>
            <a:r>
              <a:rPr lang="ru-RU" sz="3200" dirty="0" smtClean="0">
                <a:solidFill>
                  <a:srgbClr val="230AD8"/>
                </a:solidFill>
              </a:rPr>
              <a:t>образованная слабым основанием </a:t>
            </a:r>
            <a:r>
              <a:rPr lang="en-US" sz="3200" b="1" dirty="0" smtClean="0">
                <a:solidFill>
                  <a:srgbClr val="00B050"/>
                </a:solidFill>
              </a:rPr>
              <a:t>Fe(OH)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3200" dirty="0" smtClean="0">
                <a:solidFill>
                  <a:srgbClr val="230AD8"/>
                </a:solidFill>
              </a:rPr>
              <a:t> </a:t>
            </a:r>
            <a:r>
              <a:rPr lang="ru-RU" sz="3200" dirty="0" smtClean="0">
                <a:solidFill>
                  <a:srgbClr val="230AD8"/>
                </a:solidFill>
              </a:rPr>
              <a:t>и сильной кислотой </a:t>
            </a:r>
            <a:r>
              <a:rPr lang="en-US" sz="3200" b="1" dirty="0" smtClean="0">
                <a:solidFill>
                  <a:srgbClr val="006600"/>
                </a:solidFill>
              </a:rPr>
              <a:t>HNO</a:t>
            </a:r>
            <a:r>
              <a:rPr lang="en-US" sz="3200" b="1" baseline="-25000" dirty="0" smtClean="0">
                <a:solidFill>
                  <a:srgbClr val="006600"/>
                </a:solidFill>
              </a:rPr>
              <a:t>3</a:t>
            </a:r>
            <a:r>
              <a:rPr lang="en-US" sz="3200" baseline="-25000" dirty="0" smtClean="0">
                <a:solidFill>
                  <a:srgbClr val="230AD8"/>
                </a:solidFill>
              </a:rPr>
              <a:t> </a:t>
            </a:r>
            <a:endParaRPr lang="ru-RU" sz="3200" baseline="-25000" dirty="0" smtClean="0">
              <a:solidFill>
                <a:srgbClr val="230AD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27474"/>
            <a:ext cx="88204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HOH ↔ FeOH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HOH ↔ FeOH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+3NO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2000" b="1" baseline="300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HOH ↔ Fe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OH(NO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 smtClean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Fe(OH)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+HOH    ↔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[Fe(OH)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+H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OH(NO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HOH    ↔ 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[Fe(OH)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[Fe(OH)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ru-RU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НОН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↔   Fe(OH)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</a:t>
            </a:r>
            <a:r>
              <a:rPr lang="en-US" sz="20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>
              <a:lnSpc>
                <a:spcPct val="220000"/>
              </a:lnSpc>
              <a:buClr>
                <a:prstClr val="black">
                  <a:shade val="95000"/>
                </a:prstClr>
              </a:buClr>
              <a:defRPr/>
            </a:pP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[Fe(OH)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HOH   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↔   Fe(OH)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HNO</a:t>
            </a:r>
            <a:r>
              <a:rPr lang="en-US" sz="20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 smtClean="0"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3573016"/>
            <a:ext cx="240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33CC"/>
                </a:solidFill>
              </a:rPr>
              <a:t>-  </a:t>
            </a:r>
            <a:r>
              <a:rPr lang="en-US" sz="3600" b="1" dirty="0" smtClean="0">
                <a:solidFill>
                  <a:srgbClr val="FF33CC"/>
                </a:solidFill>
              </a:rPr>
              <a:t>l  </a:t>
            </a:r>
            <a:r>
              <a:rPr lang="ru-RU" sz="3600" b="1" dirty="0" smtClean="0">
                <a:solidFill>
                  <a:srgbClr val="FF33CC"/>
                </a:solidFill>
              </a:rPr>
              <a:t>ступень</a:t>
            </a:r>
            <a:endParaRPr lang="ru-RU" sz="3600" b="1" dirty="0">
              <a:solidFill>
                <a:srgbClr val="FF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4941168"/>
            <a:ext cx="2419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ступень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6211669"/>
            <a:ext cx="2542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III 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ступень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0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Batang" pitchFamily="18" charset="-127"/>
              </a:rPr>
              <a:t>Необратимый (полный) гидролиз протекает если: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соли образованы слабым нерастворимым или летучим основанием и слабой летучей или нерастворимой кислотой.</a:t>
            </a:r>
            <a:endParaRPr lang="ru-RU" sz="2400" b="1" dirty="0">
              <a:solidFill>
                <a:srgbClr val="FFFF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368500" y="2960093"/>
            <a:ext cx="1071563" cy="857250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5656" y="2852936"/>
            <a:ext cx="714375" cy="1588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75656" y="2852936"/>
            <a:ext cx="1357312" cy="571500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369640" y="3102968"/>
            <a:ext cx="1071563" cy="571500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1619672" y="3429000"/>
            <a:ext cx="1214437" cy="500063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19672" y="3933056"/>
            <a:ext cx="714375" cy="1587"/>
          </a:xfrm>
          <a:prstGeom prst="line">
            <a:avLst/>
          </a:prstGeom>
          <a:ln w="25400" cmpd="sng">
            <a:solidFill>
              <a:schemeClr val="accent2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27584" y="2636912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Al</a:t>
            </a:r>
            <a:r>
              <a:rPr lang="en-US" sz="2400" b="1" baseline="30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3+</a:t>
            </a:r>
            <a:endParaRPr lang="ru-RU" sz="2400" b="1" baseline="30000" dirty="0">
              <a:solidFill>
                <a:srgbClr val="F79646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2636912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SO</a:t>
            </a:r>
            <a:r>
              <a:rPr lang="en-US" sz="2400" b="1" baseline="-25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3</a:t>
            </a:r>
            <a:r>
              <a:rPr lang="en-US" sz="2400" b="1" baseline="30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2-</a:t>
            </a:r>
            <a:endParaRPr lang="ru-RU" sz="2400" baseline="30000" dirty="0">
              <a:solidFill>
                <a:srgbClr val="F79646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314096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S</a:t>
            </a:r>
            <a:r>
              <a:rPr lang="en-US" sz="2400" b="1" baseline="30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2-</a:t>
            </a:r>
            <a:endParaRPr lang="ru-RU" sz="2400" baseline="30000" dirty="0">
              <a:solidFill>
                <a:srgbClr val="F79646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7704" y="3717032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CO</a:t>
            </a:r>
            <a:r>
              <a:rPr lang="en-US" sz="2400" b="1" baseline="-25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3</a:t>
            </a:r>
            <a:r>
              <a:rPr lang="en-US" sz="2400" b="1" baseline="30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2-</a:t>
            </a:r>
            <a:endParaRPr lang="ru-RU" sz="2400" baseline="30000" dirty="0">
              <a:solidFill>
                <a:srgbClr val="F79646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3717032"/>
            <a:ext cx="761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Cr</a:t>
            </a:r>
            <a:r>
              <a:rPr lang="en-US" sz="2400" b="1" baseline="30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79646">
                    <a:lumMod val="50000"/>
                  </a:srgbClr>
                </a:solidFill>
                <a:latin typeface="Times New Roman" pitchFamily="18" charset="0"/>
              </a:rPr>
              <a:t>+</a:t>
            </a:r>
            <a:endParaRPr lang="ru-RU" sz="2400" baseline="30000" dirty="0">
              <a:solidFill>
                <a:srgbClr val="F79646">
                  <a:lumMod val="50000"/>
                </a:srgbClr>
              </a:solidFill>
              <a:latin typeface="Times New Roman" pitchFamily="18" charset="0"/>
            </a:endParaRPr>
          </a:p>
        </p:txBody>
      </p:sp>
      <p:pic>
        <p:nvPicPr>
          <p:cNvPr id="17" name="Picture 2" descr="Голландцы придумали как сберечь тепло по-новом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36912"/>
            <a:ext cx="1656184" cy="1449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94" name="Picture 10" descr="БизЭксперты &quot; Минеральная вода на до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1763688" cy="1492349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0" y="4077072"/>
            <a:ext cx="9144000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rgbClr val="D086BB"/>
              </a:buClr>
            </a:pPr>
            <a:r>
              <a:rPr lang="ru-RU" sz="2800" dirty="0" smtClean="0">
                <a:solidFill>
                  <a:srgbClr val="FF0000"/>
                </a:solidFill>
              </a:rPr>
              <a:t>Такие соли не могут  существовать в водных растворах.</a:t>
            </a:r>
          </a:p>
          <a:p>
            <a:pPr>
              <a:lnSpc>
                <a:spcPct val="80000"/>
              </a:lnSpc>
              <a:buClr>
                <a:srgbClr val="D086BB"/>
              </a:buClr>
            </a:pP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Al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+ 6HOH = 2Al(OH)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↓ + 3H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S↑</a:t>
            </a:r>
          </a:p>
          <a:p>
            <a:pPr>
              <a:lnSpc>
                <a:spcPct val="80000"/>
              </a:lnSpc>
              <a:buClr>
                <a:srgbClr val="D086BB"/>
              </a:buClr>
            </a:pP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Cr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(SO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+ 6HOH = 2Cr(OH)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↓ + 3SO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↑ + 3H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O</a:t>
            </a:r>
          </a:p>
          <a:p>
            <a:pPr>
              <a:lnSpc>
                <a:spcPct val="80000"/>
              </a:lnSpc>
              <a:buClr>
                <a:srgbClr val="D086BB"/>
              </a:buClr>
            </a:pP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Al(CO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)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+ 6HOH = 2Al(OH)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+ 3CO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↑ + 3H</a:t>
            </a:r>
            <a:r>
              <a:rPr lang="en-US" sz="3200" baseline="-25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2</a:t>
            </a:r>
            <a:r>
              <a:rPr 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O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877272"/>
            <a:ext cx="1728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Fe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3200" b="1" dirty="0" smtClean="0">
                <a:solidFill>
                  <a:prstClr val="black"/>
                </a:solidFill>
              </a:rPr>
              <a:t>(CO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3</a:t>
            </a:r>
            <a:r>
              <a:rPr lang="en-US" sz="3200" b="1" dirty="0" smtClean="0">
                <a:solidFill>
                  <a:prstClr val="black"/>
                </a:solidFill>
              </a:rPr>
              <a:t>)</a:t>
            </a:r>
            <a:r>
              <a:rPr lang="en-US" sz="3200" b="1" baseline="-25000" dirty="0" smtClean="0">
                <a:solidFill>
                  <a:prstClr val="black"/>
                </a:solidFill>
              </a:rPr>
              <a:t>3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23" name="Левая круглая скобка 22"/>
          <p:cNvSpPr/>
          <p:nvPr/>
        </p:nvSpPr>
        <p:spPr>
          <a:xfrm>
            <a:off x="1691680" y="5949280"/>
            <a:ext cx="237133" cy="571500"/>
          </a:xfrm>
          <a:prstGeom prst="leftBracket">
            <a:avLst/>
          </a:prstGeom>
          <a:ln w="25400" cmpd="sng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07704" y="5733256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Fe(OH)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↓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7704" y="6309320"/>
            <a:ext cx="1657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CO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↑+H</a:t>
            </a:r>
            <a:r>
              <a:rPr lang="en-US" sz="2400" b="1" baseline="-25000" dirty="0" smtClean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O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7984" y="6021288"/>
            <a:ext cx="1515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(NH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4</a:t>
            </a:r>
            <a:r>
              <a:rPr lang="en-US" sz="2400" b="1" dirty="0" smtClean="0">
                <a:solidFill>
                  <a:prstClr val="black"/>
                </a:solidFill>
              </a:rPr>
              <a:t>)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2400" b="1" dirty="0" smtClean="0">
                <a:solidFill>
                  <a:prstClr val="black"/>
                </a:solidFill>
              </a:rPr>
              <a:t>SiO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3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7" name="Левая круглая скобка 26"/>
          <p:cNvSpPr/>
          <p:nvPr/>
        </p:nvSpPr>
        <p:spPr>
          <a:xfrm>
            <a:off x="5868144" y="5949280"/>
            <a:ext cx="285750" cy="571500"/>
          </a:xfrm>
          <a:prstGeom prst="leftBracket">
            <a:avLst/>
          </a:prstGeom>
          <a:ln w="25400" cmpd="sng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6084168" y="5661248"/>
            <a:ext cx="1285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NH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↑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84168" y="6237312"/>
            <a:ext cx="3059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SiO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↑∙ H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O↓(H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SiO</a:t>
            </a:r>
            <a:r>
              <a:rPr lang="en-US" sz="2400" b="1" baseline="-25000" dirty="0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)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7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76FAE"/>
              </a:buClr>
              <a:buFont typeface="Times New Roman" pitchFamily="18" charset="0"/>
              <a:buChar char="♦"/>
            </a:pPr>
            <a:r>
              <a:rPr lang="ru-RU" sz="3600" b="1" dirty="0" smtClean="0">
                <a:solidFill>
                  <a:srgbClr val="006600"/>
                </a:solidFill>
              </a:rPr>
              <a:t>смешали растворы соды и соли </a:t>
            </a:r>
            <a:r>
              <a:rPr lang="ru-RU" sz="3600" b="1" u="sng" dirty="0" smtClean="0">
                <a:solidFill>
                  <a:srgbClr val="006600"/>
                </a:solidFill>
              </a:rPr>
              <a:t>любого двухвалентного</a:t>
            </a:r>
            <a:r>
              <a:rPr lang="ru-RU" sz="3600" b="1" dirty="0" smtClean="0">
                <a:solidFill>
                  <a:srgbClr val="006600"/>
                </a:solidFill>
              </a:rPr>
              <a:t> металла, </a:t>
            </a:r>
            <a:r>
              <a:rPr lang="ru-RU" sz="3600" b="1" dirty="0" err="1" smtClean="0">
                <a:solidFill>
                  <a:srgbClr val="006600"/>
                </a:solidFill>
              </a:rPr>
              <a:t>гидролизованного</a:t>
            </a:r>
            <a:r>
              <a:rPr lang="ru-RU" sz="3600" b="1" dirty="0" smtClean="0">
                <a:solidFill>
                  <a:srgbClr val="006600"/>
                </a:solidFill>
              </a:rPr>
              <a:t> по катиону </a:t>
            </a:r>
            <a:r>
              <a:rPr lang="ru-RU" sz="3000" b="1" dirty="0" smtClean="0">
                <a:solidFill>
                  <a:srgbClr val="D41D0A"/>
                </a:solidFill>
              </a:rPr>
              <a:t>ВНИМАНИЕ!</a:t>
            </a:r>
            <a:r>
              <a:rPr lang="ru-RU" sz="3000" b="1" dirty="0" smtClean="0">
                <a:solidFill>
                  <a:prstClr val="black"/>
                </a:solidFill>
              </a:rPr>
              <a:t> </a:t>
            </a:r>
          </a:p>
          <a:p>
            <a:pPr>
              <a:buClr>
                <a:srgbClr val="C76FAE"/>
              </a:buClr>
            </a:pPr>
            <a:r>
              <a:rPr lang="ru-RU" sz="3000" dirty="0" smtClean="0">
                <a:solidFill>
                  <a:srgbClr val="230AD8"/>
                </a:solidFill>
              </a:rPr>
              <a:t>Образуется основной карбонат металла.</a:t>
            </a:r>
          </a:p>
          <a:p>
            <a:pPr>
              <a:buClr>
                <a:srgbClr val="C76FAE"/>
              </a:buClr>
            </a:pPr>
            <a:r>
              <a:rPr lang="ru-RU" sz="3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CuCl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 + 2Na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CO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+H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O = (</a:t>
            </a:r>
            <a:r>
              <a:rPr lang="en-US" sz="3000" dirty="0" err="1" smtClean="0">
                <a:solidFill>
                  <a:prstClr val="black"/>
                </a:solidFill>
              </a:rPr>
              <a:t>CuOH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CO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↓+ CO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↑ + 4NaCl</a:t>
            </a:r>
          </a:p>
          <a:p>
            <a:pPr>
              <a:buClr>
                <a:srgbClr val="C76FAE"/>
              </a:buClr>
              <a:buFont typeface="Times New Roman" pitchFamily="18" charset="0"/>
              <a:buChar char="♦"/>
            </a:pPr>
            <a:r>
              <a:rPr lang="en-US" sz="3000" dirty="0" smtClean="0">
                <a:solidFill>
                  <a:prstClr val="black"/>
                </a:solidFill>
              </a:rPr>
              <a:t>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смешали растворы трехвалентных металлов,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гидролизованных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по аниону.</a:t>
            </a:r>
          </a:p>
          <a:p>
            <a:pPr>
              <a:buClr>
                <a:srgbClr val="C76FAE"/>
              </a:buClr>
            </a:pPr>
            <a:r>
              <a:rPr lang="ru-RU" sz="3000" b="1" dirty="0" smtClean="0">
                <a:solidFill>
                  <a:srgbClr val="C20E2C"/>
                </a:solidFill>
              </a:rPr>
              <a:t>ВНИМАНИЕ!</a:t>
            </a:r>
            <a:r>
              <a:rPr lang="ru-RU" sz="3000" b="1" dirty="0" smtClean="0">
                <a:solidFill>
                  <a:prstClr val="black"/>
                </a:solidFill>
              </a:rPr>
              <a:t> </a:t>
            </a:r>
          </a:p>
          <a:p>
            <a:pPr>
              <a:buClr>
                <a:srgbClr val="C76FAE"/>
              </a:buClr>
            </a:pPr>
            <a:r>
              <a:rPr lang="ru-RU" sz="3000" dirty="0" smtClean="0">
                <a:solidFill>
                  <a:srgbClr val="230AD8"/>
                </a:solidFill>
              </a:rPr>
              <a:t>Образуется нерастворимый основной </a:t>
            </a:r>
            <a:r>
              <a:rPr lang="ru-RU" sz="3000" dirty="0" err="1" smtClean="0">
                <a:solidFill>
                  <a:srgbClr val="230AD8"/>
                </a:solidFill>
              </a:rPr>
              <a:t>гидроксид</a:t>
            </a:r>
            <a:r>
              <a:rPr lang="ru-RU" sz="3000" dirty="0" smtClean="0">
                <a:solidFill>
                  <a:srgbClr val="230AD8"/>
                </a:solidFill>
              </a:rPr>
              <a:t> (основание).</a:t>
            </a:r>
          </a:p>
          <a:p>
            <a:pPr>
              <a:buClr>
                <a:srgbClr val="C76FAE"/>
              </a:buClr>
            </a:pPr>
            <a:r>
              <a:rPr lang="ru-RU" sz="3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FeCl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+ 3K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CO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+ 3H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O = 2Fe(OH)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↓ + 3CO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↑ + 6KCl</a:t>
            </a:r>
          </a:p>
          <a:p>
            <a:pPr>
              <a:buClr>
                <a:srgbClr val="C76FAE"/>
              </a:buClr>
            </a:pPr>
            <a:r>
              <a:rPr lang="en-US" sz="3000" dirty="0" smtClean="0">
                <a:solidFill>
                  <a:prstClr val="black"/>
                </a:solidFill>
              </a:rPr>
              <a:t>Cr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(SO</a:t>
            </a:r>
            <a:r>
              <a:rPr lang="en-US" sz="3000" baseline="-25000" dirty="0" smtClean="0">
                <a:solidFill>
                  <a:prstClr val="black"/>
                </a:solidFill>
              </a:rPr>
              <a:t>4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+ 3K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S + 6H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O = 2Cr(OH)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↓ + 3H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S↑ + 3K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SO</a:t>
            </a:r>
            <a:r>
              <a:rPr lang="en-US" sz="3000" baseline="-25000" dirty="0" smtClean="0">
                <a:solidFill>
                  <a:prstClr val="black"/>
                </a:solidFill>
              </a:rPr>
              <a:t>4</a:t>
            </a:r>
          </a:p>
          <a:p>
            <a:pPr>
              <a:buClr>
                <a:srgbClr val="C76FAE"/>
              </a:buClr>
            </a:pPr>
            <a:r>
              <a:rPr lang="en-US" sz="3000" baseline="-25000" dirty="0" smtClean="0">
                <a:solidFill>
                  <a:prstClr val="black"/>
                </a:solidFill>
              </a:rPr>
              <a:t> </a:t>
            </a:r>
            <a:r>
              <a:rPr lang="en-US" sz="3000" dirty="0" smtClean="0">
                <a:solidFill>
                  <a:prstClr val="black"/>
                </a:solidFill>
              </a:rPr>
              <a:t>2Al(NO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+ 3K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SO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+3H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O =2Al(OH)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↓+3SO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 smtClean="0">
                <a:solidFill>
                  <a:prstClr val="black"/>
                </a:solidFill>
              </a:rPr>
              <a:t>↑+ 6KNO</a:t>
            </a:r>
            <a:r>
              <a:rPr lang="en-US" sz="3000" baseline="-25000" dirty="0" smtClean="0">
                <a:solidFill>
                  <a:prstClr val="black"/>
                </a:solidFill>
              </a:rPr>
              <a:t>3</a:t>
            </a:r>
            <a:r>
              <a:rPr lang="en-US" sz="30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23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Механизм полного гидролиза:</a:t>
            </a:r>
          </a:p>
          <a:p>
            <a:pPr>
              <a:defRPr/>
            </a:pPr>
            <a:r>
              <a:rPr lang="en-US" sz="3200" b="1" u="sng" dirty="0" smtClean="0">
                <a:solidFill>
                  <a:schemeClr val="accent3">
                    <a:lumMod val="50000"/>
                  </a:schemeClr>
                </a:solidFill>
              </a:rPr>
              <a:t>FeCl</a:t>
            </a:r>
            <a:r>
              <a:rPr lang="en-US" sz="3200" b="1" u="sng" baseline="-25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ru-RU" sz="3200" dirty="0" smtClean="0">
                <a:solidFill>
                  <a:srgbClr val="230AD8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– соль, образованная слабым основанием </a:t>
            </a:r>
            <a:r>
              <a:rPr lang="en-US" sz="3200" b="1" dirty="0" smtClean="0">
                <a:solidFill>
                  <a:srgbClr val="00CC00"/>
                </a:solidFill>
              </a:rPr>
              <a:t>Fe(OH)</a:t>
            </a:r>
            <a:r>
              <a:rPr lang="en-US" sz="3200" b="1" baseline="-25000" dirty="0" smtClean="0">
                <a:solidFill>
                  <a:srgbClr val="00CC00"/>
                </a:solidFill>
              </a:rPr>
              <a:t>3</a:t>
            </a:r>
            <a:r>
              <a:rPr lang="ru-RU" sz="3200" dirty="0" smtClean="0">
                <a:solidFill>
                  <a:srgbClr val="230AD8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и сильной кислотой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HCl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Fe</a:t>
            </a:r>
            <a:r>
              <a:rPr lang="en-US" sz="36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3+ 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 HOH ↔ FeOH</a:t>
            </a:r>
            <a:r>
              <a:rPr lang="en-US" sz="36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2+ </a:t>
            </a:r>
            <a:r>
              <a:rPr lang="en-US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 H</a:t>
            </a:r>
            <a:r>
              <a:rPr lang="en-US" sz="3600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</a:t>
            </a:r>
            <a:endParaRPr lang="ru-RU" sz="3600" baseline="300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>
              <a:defRPr/>
            </a:pPr>
            <a:endParaRPr lang="en-US" baseline="300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>
              <a:defRPr/>
            </a:pPr>
            <a:r>
              <a:rPr lang="en-US" baseline="30000" dirty="0" smtClean="0">
                <a:solidFill>
                  <a:srgbClr val="230AD8"/>
                </a:solidFill>
              </a:rPr>
              <a:t> </a:t>
            </a:r>
            <a:r>
              <a:rPr lang="en-US" dirty="0" smtClean="0">
                <a:solidFill>
                  <a:srgbClr val="230AD8"/>
                </a:solidFill>
              </a:rPr>
              <a:t> 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3600" b="1" u="sng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3600" b="1" u="sng" dirty="0" smtClean="0">
                <a:solidFill>
                  <a:schemeClr val="accent3">
                    <a:lumMod val="75000"/>
                  </a:schemeClr>
                </a:solidFill>
              </a:rPr>
              <a:t>CO</a:t>
            </a:r>
            <a:r>
              <a:rPr lang="en-US" sz="3600" b="1" u="sng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ru-RU" sz="3600" b="1" dirty="0" smtClean="0">
                <a:solidFill>
                  <a:srgbClr val="230AD8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– соль, образованная слабой кислотой </a:t>
            </a:r>
            <a:r>
              <a:rPr lang="en-US" sz="3600" b="1" dirty="0" smtClean="0">
                <a:solidFill>
                  <a:srgbClr val="F79646">
                    <a:lumMod val="75000"/>
                  </a:srgbClr>
                </a:solidFill>
              </a:rPr>
              <a:t>H</a:t>
            </a:r>
            <a:r>
              <a:rPr lang="en-US" sz="3600" b="1" baseline="-25000" dirty="0" smtClean="0">
                <a:solidFill>
                  <a:srgbClr val="F79646">
                    <a:lumMod val="75000"/>
                  </a:srgbClr>
                </a:solidFill>
              </a:rPr>
              <a:t>2</a:t>
            </a:r>
            <a:r>
              <a:rPr lang="en-US" sz="3600" b="1" dirty="0" smtClean="0">
                <a:solidFill>
                  <a:srgbClr val="F79646">
                    <a:lumMod val="75000"/>
                  </a:srgbClr>
                </a:solidFill>
              </a:rPr>
              <a:t>CO</a:t>
            </a:r>
            <a:r>
              <a:rPr lang="en-US" sz="3600" b="1" baseline="-25000" dirty="0" smtClean="0">
                <a:solidFill>
                  <a:srgbClr val="F79646">
                    <a:lumMod val="75000"/>
                  </a:srgbClr>
                </a:solidFill>
              </a:rPr>
              <a:t>3</a:t>
            </a:r>
            <a:r>
              <a:rPr lang="ru-RU" sz="3600" dirty="0" smtClean="0">
                <a:solidFill>
                  <a:srgbClr val="230AD8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и сильным основанием </a:t>
            </a:r>
            <a:r>
              <a:rPr lang="en-US" sz="3600" b="1" dirty="0" smtClean="0">
                <a:solidFill>
                  <a:srgbClr val="00CC00"/>
                </a:solidFill>
              </a:rPr>
              <a:t>KOH</a:t>
            </a:r>
            <a:endParaRPr lang="ru-RU" sz="3600" b="1" dirty="0" smtClean="0">
              <a:solidFill>
                <a:srgbClr val="00CC00"/>
              </a:solidFill>
            </a:endParaRPr>
          </a:p>
          <a:p>
            <a:pPr>
              <a:defRPr/>
            </a:pPr>
            <a:endParaRPr lang="ru-RU" dirty="0" smtClean="0">
              <a:solidFill>
                <a:prstClr val="white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en-US" dirty="0" smtClean="0">
                <a:solidFill>
                  <a:prstClr val="white"/>
                </a:solidFill>
              </a:rPr>
              <a:t>       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CO</a:t>
            </a:r>
            <a:r>
              <a:rPr lang="en-US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2-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HOH ↔ HCO</a:t>
            </a:r>
            <a:r>
              <a:rPr lang="en-US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OH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-</a:t>
            </a:r>
          </a:p>
          <a:p>
            <a:pPr>
              <a:defRPr/>
            </a:pP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H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HCO</a:t>
            </a:r>
            <a:r>
              <a:rPr lang="en-US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= H</a:t>
            </a:r>
            <a:r>
              <a:rPr lang="en-US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O + CO</a:t>
            </a:r>
            <a:r>
              <a:rPr lang="en-US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↑</a:t>
            </a:r>
            <a:endParaRPr lang="en-US" sz="2800" b="1" baseline="30000" dirty="0" smtClean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2800" b="1" baseline="3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</a:t>
            </a:r>
            <a:r>
              <a:rPr lang="en-US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FeOH</a:t>
            </a:r>
            <a:r>
              <a:rPr lang="ru-RU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OH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= [Fe(OH)</a:t>
            </a:r>
            <a:r>
              <a:rPr lang="ru-RU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]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</a:t>
            </a:r>
          </a:p>
          <a:p>
            <a:pPr>
              <a:defRPr/>
            </a:pP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[Fe(OH)</a:t>
            </a:r>
            <a:r>
              <a:rPr lang="ru-RU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]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OH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= Fe(OH)</a:t>
            </a:r>
            <a:r>
              <a:rPr lang="ru-RU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↓</a:t>
            </a:r>
          </a:p>
          <a:p>
            <a:pPr>
              <a:defRPr/>
            </a:pP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H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+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OH</a:t>
            </a:r>
            <a:r>
              <a:rPr lang="en-US" sz="2800" b="1" baseline="30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-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= H</a:t>
            </a:r>
            <a:r>
              <a:rPr lang="en-US" sz="2800" b="1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O</a:t>
            </a:r>
            <a:endParaRPr lang="ru-RU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Происходит взаимное усиление гидролиза соли слабого основания и соли слабой кислоты; протекает полный гидролиз.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металлов </a:t>
            </a:r>
            <a:r>
              <a:rPr lang="en-US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растворами </a:t>
            </a:r>
            <a:r>
              <a:rPr lang="ru-RU" sz="3600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гидролизующихся</a:t>
            </a:r>
            <a:r>
              <a:rPr lang="en-US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солей</a:t>
            </a:r>
            <a:r>
              <a:rPr lang="en-US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вызвать </a:t>
            </a:r>
            <a:r>
              <a:rPr lang="en-US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протекание следующих реакций</a:t>
            </a:r>
            <a:r>
              <a:rPr lang="ru-RU" u="sng" dirty="0" smtClean="0">
                <a:solidFill>
                  <a:srgbClr val="008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607237"/>
            <a:ext cx="914400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Ø"/>
            </a:pPr>
            <a:r>
              <a:rPr lang="en-US" sz="4000" dirty="0" smtClean="0">
                <a:solidFill>
                  <a:prstClr val="white"/>
                </a:solidFill>
              </a:rPr>
              <a:t> </a:t>
            </a:r>
            <a:r>
              <a:rPr lang="ru-RU" sz="4000" b="1" dirty="0" smtClean="0">
                <a:solidFill>
                  <a:srgbClr val="FF33CC"/>
                </a:solidFill>
              </a:rPr>
              <a:t>гидролиз солей</a:t>
            </a:r>
            <a:endParaRPr lang="en-US" sz="4000" b="1" dirty="0" smtClean="0">
              <a:solidFill>
                <a:srgbClr val="FF33CC"/>
              </a:solidFill>
            </a:endParaRPr>
          </a:p>
          <a:p>
            <a:pPr marL="73025" algn="ctr">
              <a:lnSpc>
                <a:spcPct val="80000"/>
              </a:lnSpc>
              <a:buClr>
                <a:srgbClr val="0A6C1D"/>
              </a:buClr>
            </a:pPr>
            <a:endParaRPr lang="ru-RU" sz="4000" dirty="0" smtClean="0">
              <a:solidFill>
                <a:prstClr val="white"/>
              </a:solidFill>
            </a:endParaRPr>
          </a:p>
          <a:p>
            <a:pPr marL="73025" algn="ctr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Ø"/>
            </a:pPr>
            <a:r>
              <a:rPr lang="ru-RU" sz="4000" dirty="0" smtClean="0">
                <a:solidFill>
                  <a:prstClr val="white"/>
                </a:solidFill>
              </a:rPr>
              <a:t> </a:t>
            </a:r>
            <a:r>
              <a:rPr lang="ru-RU" sz="4000" b="1" dirty="0" smtClean="0">
                <a:solidFill>
                  <a:srgbClr val="1F497D">
                    <a:lumMod val="50000"/>
                  </a:srgbClr>
                </a:solidFill>
              </a:rPr>
              <a:t>взаимодействие металла с продуктами гидролиза – кислотой или щелочью</a:t>
            </a:r>
            <a:endParaRPr lang="en-US" sz="40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marL="73025" algn="ctr">
              <a:lnSpc>
                <a:spcPct val="80000"/>
              </a:lnSpc>
              <a:buClr>
                <a:srgbClr val="0A6C1D"/>
              </a:buClr>
            </a:pPr>
            <a:endParaRPr lang="ru-RU" sz="4000" dirty="0" smtClean="0">
              <a:solidFill>
                <a:prstClr val="white"/>
              </a:solidFill>
            </a:endParaRPr>
          </a:p>
          <a:p>
            <a:pPr marL="73025" algn="ctr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6600"/>
                </a:solidFill>
              </a:rPr>
              <a:t>вытеснение менее активного металла более активным </a:t>
            </a:r>
          </a:p>
        </p:txBody>
      </p:sp>
    </p:spTree>
    <p:extLst>
      <p:ext uri="{BB962C8B-B14F-4D97-AF65-F5344CB8AC3E}">
        <p14:creationId xmlns:p14="http://schemas.microsoft.com/office/powerpoint/2010/main" val="25499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-171400"/>
            <a:ext cx="835292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u="sng" dirty="0" smtClean="0">
                <a:solidFill>
                  <a:srgbClr val="2D8828"/>
                </a:solidFill>
              </a:rPr>
              <a:t>Соли, </a:t>
            </a:r>
            <a:r>
              <a:rPr lang="ru-RU" sz="4400" b="1" i="1" u="sng" dirty="0" err="1" smtClean="0">
                <a:solidFill>
                  <a:srgbClr val="2D8828"/>
                </a:solidFill>
              </a:rPr>
              <a:t>гидролизующиеся</a:t>
            </a:r>
            <a:r>
              <a:rPr lang="ru-RU" sz="4400" b="1" i="1" u="sng" dirty="0" smtClean="0">
                <a:solidFill>
                  <a:srgbClr val="2D8828"/>
                </a:solidFill>
              </a:rPr>
              <a:t> по катиону:</a:t>
            </a:r>
            <a:r>
              <a:rPr lang="ru-RU" sz="5400" dirty="0" smtClean="0">
                <a:solidFill>
                  <a:srgbClr val="004E6D"/>
                </a:solidFill>
              </a:rPr>
              <a:t/>
            </a:r>
            <a:br>
              <a:rPr lang="ru-RU" sz="5400" dirty="0" smtClean="0">
                <a:solidFill>
                  <a:srgbClr val="004E6D"/>
                </a:solidFill>
              </a:rPr>
            </a:br>
            <a:endParaRPr lang="ru-RU" sz="54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4448"/>
            <a:ext cx="9144000" cy="5713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AlCl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+ Zn 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b="1" i="1" u="sng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Zn </a:t>
            </a:r>
            <a:r>
              <a:rPr lang="en-US" sz="2400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–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металл, расположенный в ряду напряжений металлов до водорода, но он менее активен, чем металл соли.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b="1" i="1" u="sng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AlCl</a:t>
            </a:r>
            <a:r>
              <a:rPr lang="en-US" sz="2400" b="1" i="1" u="sng" baseline="-25000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400" b="1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–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соль, образованная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слабым основанием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Al(OH)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и сильной кислотой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HCl</a:t>
            </a:r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   AlCl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HOH ↔  AlOHCl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HCl</a:t>
            </a:r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   Zn + 2HCl = ZnCl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↑</a:t>
            </a:r>
            <a:endParaRPr lang="ru-RU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  AlCl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Zn + H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O = AlOHCL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ZnCl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↑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 algn="ctr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FeCl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+ Mg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b="1" i="1" u="sng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Mg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– 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металл, расположенный в ряду напряжений металлов до водорода, но он более активен, чем металл соли.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b="1" i="1" u="sng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FeCl</a:t>
            </a:r>
            <a:r>
              <a:rPr lang="en-US" sz="2400" b="1" i="1" u="sng" baseline="-25000" dirty="0" smtClean="0">
                <a:solidFill>
                  <a:srgbClr val="2D882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– соль, образованная слабым основанием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Fe(OH)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и сильной кислотой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HCl</a:t>
            </a:r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 FeCl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HOH ↔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FeOHCl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HCl</a:t>
            </a:r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 Mg + 2HCl = MgCl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H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↑ 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endParaRPr lang="en-US" sz="24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</a:t>
            </a:r>
            <a:r>
              <a:rPr lang="en-US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FeCl</a:t>
            </a:r>
            <a:r>
              <a:rPr lang="ru-RU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Mg = Fe + MgCl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</a:p>
          <a:p>
            <a:pPr marL="73025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                     3FeCl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+ 2Mg + 2H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O= 2FeOHCl + 2MgCl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+ Fe + H</a:t>
            </a:r>
            <a:r>
              <a:rPr lang="en-US" sz="2400" baseline="-25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↑</a:t>
            </a:r>
          </a:p>
        </p:txBody>
      </p:sp>
    </p:spTree>
    <p:extLst>
      <p:ext uri="{BB962C8B-B14F-4D97-AF65-F5344CB8AC3E}">
        <p14:creationId xmlns:p14="http://schemas.microsoft.com/office/powerpoint/2010/main" val="30078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u="sng" dirty="0" smtClean="0">
                <a:solidFill>
                  <a:srgbClr val="0B5395"/>
                </a:solidFill>
                <a:latin typeface="Bookman Old Style" pitchFamily="18" charset="0"/>
              </a:rPr>
              <a:t>Соли, </a:t>
            </a:r>
            <a:r>
              <a:rPr lang="ru-RU" sz="4800" b="1" i="1" u="sng" dirty="0" err="1" smtClean="0">
                <a:solidFill>
                  <a:srgbClr val="0B5395"/>
                </a:solidFill>
                <a:latin typeface="Bookman Old Style" pitchFamily="18" charset="0"/>
              </a:rPr>
              <a:t>гидролизующиеся</a:t>
            </a:r>
            <a:r>
              <a:rPr lang="ru-RU" sz="4800" b="1" i="1" u="sng" dirty="0" smtClean="0">
                <a:solidFill>
                  <a:srgbClr val="0B5395"/>
                </a:solidFill>
                <a:latin typeface="Bookman Old Style" pitchFamily="18" charset="0"/>
              </a:rPr>
              <a:t> по аниону:</a:t>
            </a:r>
            <a:endParaRPr lang="ru-RU" sz="4800" b="1" i="1" u="sng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83927"/>
            <a:ext cx="9144000" cy="5771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3600" b="1" dirty="0" smtClean="0">
                <a:solidFill>
                  <a:srgbClr val="006600"/>
                </a:solidFill>
              </a:rPr>
              <a:t>Na</a:t>
            </a:r>
            <a:r>
              <a:rPr lang="en-US" sz="3600" b="1" baseline="-25000" dirty="0" smtClean="0">
                <a:solidFill>
                  <a:srgbClr val="006600"/>
                </a:solidFill>
              </a:rPr>
              <a:t>2</a:t>
            </a:r>
            <a:r>
              <a:rPr lang="en-US" sz="3600" b="1" dirty="0" smtClean="0">
                <a:solidFill>
                  <a:srgbClr val="006600"/>
                </a:solidFill>
              </a:rPr>
              <a:t>CO</a:t>
            </a:r>
            <a:r>
              <a:rPr lang="en-US" sz="3600" b="1" baseline="-25000" dirty="0" smtClean="0">
                <a:solidFill>
                  <a:srgbClr val="006600"/>
                </a:solidFill>
              </a:rPr>
              <a:t>3</a:t>
            </a:r>
            <a:r>
              <a:rPr lang="en-US" sz="3600" b="1" dirty="0" smtClean="0">
                <a:solidFill>
                  <a:srgbClr val="006600"/>
                </a:solidFill>
              </a:rPr>
              <a:t> + Al</a:t>
            </a:r>
          </a:p>
          <a:p>
            <a:pPr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3200" b="1" i="1" u="sng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Al</a:t>
            </a:r>
            <a:r>
              <a:rPr lang="en-US" sz="3200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– </a:t>
            </a:r>
            <a:r>
              <a:rPr lang="ru-RU" sz="3200" dirty="0" smtClean="0">
                <a:solidFill>
                  <a:prstClr val="black"/>
                </a:solidFill>
              </a:rPr>
              <a:t>металл, расположенный в ряду напряжений металлов до водорода, но он менее активен, чем металл соли; он образует </a:t>
            </a:r>
            <a:r>
              <a:rPr lang="ru-RU" sz="3200" dirty="0" err="1" smtClean="0">
                <a:solidFill>
                  <a:prstClr val="black"/>
                </a:solidFill>
              </a:rPr>
              <a:t>амфотерные</a:t>
            </a:r>
            <a:r>
              <a:rPr lang="ru-RU" sz="3200" dirty="0" smtClean="0">
                <a:solidFill>
                  <a:prstClr val="black"/>
                </a:solidFill>
              </a:rPr>
              <a:t> оксиды и </a:t>
            </a:r>
            <a:r>
              <a:rPr lang="ru-RU" sz="3200" dirty="0" err="1" smtClean="0">
                <a:solidFill>
                  <a:prstClr val="black"/>
                </a:solidFill>
              </a:rPr>
              <a:t>гидроксиды</a:t>
            </a:r>
            <a:r>
              <a:rPr lang="ru-RU" sz="3200" dirty="0" smtClean="0">
                <a:solidFill>
                  <a:prstClr val="black"/>
                </a:solidFill>
              </a:rPr>
              <a:t>.</a:t>
            </a:r>
            <a:endParaRPr lang="en-US" sz="3200" dirty="0" smtClean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004E6D"/>
              </a:buClr>
              <a:defRPr/>
            </a:pPr>
            <a:endParaRPr lang="ru-RU" sz="3200" dirty="0" smtClean="0">
              <a:solidFill>
                <a:prstClr val="black"/>
              </a:solidFill>
              <a:effectLst>
                <a:outerShdw blurRad="38100" dist="38100" dir="2700000" algn="tl">
                  <a:srgbClr val="04617B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3200" b="1" i="1" u="sng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Na</a:t>
            </a:r>
            <a:r>
              <a:rPr lang="en-US" sz="3200" b="1" i="1" u="sng" baseline="-25000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2</a:t>
            </a:r>
            <a:r>
              <a:rPr lang="en-US" sz="3200" b="1" i="1" u="sng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CO</a:t>
            </a:r>
            <a:r>
              <a:rPr lang="en-US" sz="3200" b="1" i="1" u="sng" baseline="-25000" dirty="0" smtClean="0">
                <a:solidFill>
                  <a:srgbClr val="230AD8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3</a:t>
            </a:r>
            <a:r>
              <a:rPr lang="en-US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4617B"/>
                  </a:outerShdw>
                </a:effectLst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– </a:t>
            </a:r>
            <a:r>
              <a:rPr lang="ru-RU" sz="3200" dirty="0" smtClean="0">
                <a:solidFill>
                  <a:prstClr val="black"/>
                </a:solidFill>
              </a:rPr>
              <a:t>соль, образованная сильным основанием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</a:rPr>
              <a:t>NaOH</a:t>
            </a:r>
            <a:r>
              <a:rPr lang="ru-RU" sz="3200" dirty="0" smtClean="0">
                <a:solidFill>
                  <a:prstClr val="black"/>
                </a:solidFill>
              </a:rPr>
              <a:t> и слабой кислотой </a:t>
            </a:r>
            <a:r>
              <a:rPr lang="en-US" sz="3200" dirty="0" smtClean="0">
                <a:solidFill>
                  <a:prstClr val="black"/>
                </a:solidFill>
              </a:rPr>
              <a:t>H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CO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</a:p>
          <a:p>
            <a:pPr>
              <a:lnSpc>
                <a:spcPct val="80000"/>
              </a:lnSpc>
              <a:buClr>
                <a:srgbClr val="004E6D"/>
              </a:buClr>
              <a:defRPr/>
            </a:pPr>
            <a:endParaRPr lang="en-US" sz="3200" baseline="-25000" dirty="0" smtClean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Na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CO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r>
              <a:rPr lang="en-US" sz="3200" dirty="0" smtClean="0">
                <a:solidFill>
                  <a:prstClr val="black"/>
                </a:solidFill>
              </a:rPr>
              <a:t> + HOH↔NaHCO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r>
              <a:rPr lang="en-US" sz="3200" dirty="0" smtClean="0">
                <a:solidFill>
                  <a:prstClr val="black"/>
                </a:solidFill>
              </a:rPr>
              <a:t> + </a:t>
            </a:r>
            <a:r>
              <a:rPr lang="en-US" sz="3200" dirty="0" err="1" smtClean="0">
                <a:solidFill>
                  <a:prstClr val="black"/>
                </a:solidFill>
              </a:rPr>
              <a:t>NaOH</a:t>
            </a:r>
            <a:endParaRPr lang="en-US" sz="3200" dirty="0" smtClean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  <a:buClr>
                <a:srgbClr val="004E6D"/>
              </a:buClr>
              <a:defRPr/>
            </a:pPr>
            <a:r>
              <a:rPr lang="en-US" sz="3200" dirty="0" smtClean="0">
                <a:solidFill>
                  <a:prstClr val="black"/>
                </a:solidFill>
              </a:rPr>
              <a:t> 2Al + 2NaOH + 6H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O = 2Na[Al(OH)</a:t>
            </a:r>
            <a:r>
              <a:rPr lang="en-US" sz="3200" baseline="-25000" dirty="0" smtClean="0">
                <a:solidFill>
                  <a:prstClr val="black"/>
                </a:solidFill>
              </a:rPr>
              <a:t>4</a:t>
            </a:r>
            <a:r>
              <a:rPr lang="en-US" sz="3200" dirty="0" smtClean="0">
                <a:solidFill>
                  <a:prstClr val="black"/>
                </a:solidFill>
              </a:rPr>
              <a:t>] + 3H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↑</a:t>
            </a:r>
          </a:p>
          <a:p>
            <a:pPr marL="609600" indent="-609600"/>
            <a:r>
              <a:rPr lang="ru-RU" altLang="ru-RU" sz="3200" dirty="0" smtClean="0">
                <a:solidFill>
                  <a:prstClr val="black"/>
                </a:solidFill>
              </a:rPr>
              <a:t> Химическое равновесие смещено влево.</a:t>
            </a:r>
          </a:p>
          <a:p>
            <a:pPr marL="609600" indent="-609600"/>
            <a:r>
              <a:rPr lang="ru-RU" altLang="ru-RU" sz="3200" smtClean="0">
                <a:solidFill>
                  <a:prstClr val="black"/>
                </a:solidFill>
              </a:rPr>
              <a:t>  Реакция </a:t>
            </a:r>
            <a:r>
              <a:rPr lang="ru-RU" altLang="ru-RU" sz="3200" dirty="0" smtClean="0">
                <a:solidFill>
                  <a:prstClr val="black"/>
                </a:solidFill>
              </a:rPr>
              <a:t>среды - щелочная, </a:t>
            </a:r>
            <a:r>
              <a:rPr lang="ru-RU" altLang="ru-RU" sz="3200" dirty="0" err="1" smtClean="0">
                <a:solidFill>
                  <a:prstClr val="black"/>
                </a:solidFill>
              </a:rPr>
              <a:t>рН</a:t>
            </a:r>
            <a:r>
              <a:rPr lang="en-US" altLang="ru-RU" sz="3200" dirty="0" smtClean="0">
                <a:solidFill>
                  <a:prstClr val="black"/>
                </a:solidFill>
              </a:rPr>
              <a:t>&gt;</a:t>
            </a:r>
            <a:r>
              <a:rPr lang="ru-RU" altLang="ru-RU" sz="3200" dirty="0" smtClean="0">
                <a:solidFill>
                  <a:prstClr val="black"/>
                </a:solidFill>
              </a:rPr>
              <a:t>7.</a:t>
            </a:r>
          </a:p>
          <a:p>
            <a:pPr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  <a:defRPr/>
            </a:pPr>
            <a:endParaRPr lang="ru-RU" sz="3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0"/>
            <a:ext cx="58352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u="sng" dirty="0" smtClean="0">
                <a:solidFill>
                  <a:srgbClr val="0A6C1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ВЫВОДЫ:</a:t>
            </a:r>
            <a:endParaRPr lang="ru-RU" sz="8000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73108"/>
            <a:ext cx="9144000" cy="5223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>
              <a:lnSpc>
                <a:spcPct val="80000"/>
              </a:lnSpc>
              <a:buClr>
                <a:srgbClr val="004E6D"/>
              </a:buClr>
            </a:pPr>
            <a:r>
              <a:rPr lang="ru-RU" sz="3200" b="1" dirty="0" smtClean="0">
                <a:solidFill>
                  <a:srgbClr val="FF0000"/>
                </a:solidFill>
              </a:rPr>
              <a:t>При составлении уравнений реакций металлов с растворами солей необходимо учитывать: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73025">
              <a:lnSpc>
                <a:spcPct val="80000"/>
              </a:lnSpc>
              <a:buClr>
                <a:srgbClr val="004E6D"/>
              </a:buClr>
            </a:pPr>
            <a:endParaRPr lang="ru-RU" sz="3200" dirty="0" smtClean="0">
              <a:solidFill>
                <a:srgbClr val="230AD8"/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возможности рассматриваемой соли;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srgbClr val="00CC00"/>
                </a:solidFill>
              </a:rPr>
              <a:t>среду раствора в результате гидролиза;</a:t>
            </a:r>
            <a:endParaRPr lang="en-US" sz="3200" b="1" dirty="0" smtClean="0">
              <a:solidFill>
                <a:srgbClr val="00CC00"/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srgbClr val="FF33CC"/>
                </a:solidFill>
              </a:rPr>
              <a:t>местоположение металлов в электрохимическом ряду напряжений металлов относительно водорода, но и металла соли;</a:t>
            </a:r>
            <a:endParaRPr lang="en-US" sz="3200" b="1" dirty="0" smtClean="0">
              <a:solidFill>
                <a:srgbClr val="FF33CC"/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endParaRPr lang="ru-RU" sz="3200" dirty="0" smtClean="0">
              <a:solidFill>
                <a:prstClr val="black"/>
              </a:solidFill>
            </a:endParaRPr>
          </a:p>
          <a:p>
            <a:pPr marL="73025">
              <a:lnSpc>
                <a:spcPct val="80000"/>
              </a:lnSpc>
              <a:buClr>
                <a:srgbClr val="0A6C1D"/>
              </a:buClr>
              <a:buFont typeface="Wingdings" pitchFamily="2" charset="2"/>
              <a:buChar char="v"/>
            </a:pP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b="1" dirty="0" smtClean="0">
                <a:solidFill>
                  <a:srgbClr val="F79646">
                    <a:lumMod val="75000"/>
                  </a:srgbClr>
                </a:solidFill>
              </a:rPr>
              <a:t>способность металла образовывать </a:t>
            </a:r>
            <a:r>
              <a:rPr lang="ru-RU" sz="3200" b="1" dirty="0" err="1" smtClean="0">
                <a:solidFill>
                  <a:srgbClr val="F79646">
                    <a:lumMod val="75000"/>
                  </a:srgbClr>
                </a:solidFill>
              </a:rPr>
              <a:t>амфотерные</a:t>
            </a:r>
            <a:r>
              <a:rPr lang="ru-RU" sz="3200" b="1" dirty="0" smtClean="0">
                <a:solidFill>
                  <a:srgbClr val="F79646">
                    <a:lumMod val="75000"/>
                  </a:srgbClr>
                </a:solidFill>
              </a:rPr>
              <a:t> оксиды и </a:t>
            </a:r>
            <a:r>
              <a:rPr lang="ru-RU" sz="3200" b="1" dirty="0" err="1" smtClean="0">
                <a:solidFill>
                  <a:srgbClr val="F79646">
                    <a:lumMod val="75000"/>
                  </a:srgbClr>
                </a:solidFill>
              </a:rPr>
              <a:t>гидроксиды</a:t>
            </a:r>
            <a:r>
              <a:rPr lang="ru-RU" sz="3200" b="1" dirty="0" smtClean="0">
                <a:solidFill>
                  <a:srgbClr val="F79646">
                    <a:lumMod val="75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23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6397" y="0"/>
            <a:ext cx="50470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CC00"/>
                </a:solidFill>
              </a:rPr>
              <a:t>2 ОСНОВНЫЕ СТАДИИ</a:t>
            </a:r>
          </a:p>
          <a:p>
            <a:pPr algn="ctr"/>
            <a:r>
              <a:rPr lang="ru-RU" sz="4000" b="1" dirty="0" smtClean="0">
                <a:solidFill>
                  <a:srgbClr val="00CC00"/>
                </a:solidFill>
              </a:rPr>
              <a:t>ГИДРОЛИЗА СОЛЕЙ</a:t>
            </a:r>
            <a:endParaRPr lang="ru-RU" sz="4000" b="1" dirty="0">
              <a:solidFill>
                <a:srgbClr val="00CC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412776"/>
            <a:ext cx="3888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258763" algn="ctr">
              <a:buClr>
                <a:srgbClr val="7030A0"/>
              </a:buClr>
              <a:buFont typeface="Arial" charset="0"/>
              <a:buAutoNum type="arabicParenR"/>
            </a:pPr>
            <a:r>
              <a:rPr lang="ru-RU" sz="2800" b="1" dirty="0" smtClean="0">
                <a:solidFill>
                  <a:srgbClr val="FF0000"/>
                </a:solidFill>
              </a:rPr>
              <a:t> Электролитическая диссоциация соли на катионы и анионы.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437112"/>
            <a:ext cx="3240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258763" algn="ctr">
              <a:buClr>
                <a:srgbClr val="7030A0"/>
              </a:buClr>
            </a:pPr>
            <a:r>
              <a:rPr lang="ru-RU" sz="2800" b="1" dirty="0" smtClean="0">
                <a:solidFill>
                  <a:srgbClr val="7030A0"/>
                </a:solidFill>
              </a:rPr>
              <a:t>2) </a:t>
            </a:r>
            <a:r>
              <a:rPr lang="ru-RU" sz="2800" b="1" dirty="0" smtClean="0">
                <a:solidFill>
                  <a:srgbClr val="1F497D">
                    <a:lumMod val="50000"/>
                  </a:srgbClr>
                </a:solidFill>
              </a:rPr>
              <a:t>Реакция обмена между ионами соли и молекулой воды.</a:t>
            </a:r>
          </a:p>
        </p:txBody>
      </p:sp>
      <p:pic>
        <p:nvPicPr>
          <p:cNvPr id="16388" name="Picture 4" descr="Механиз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024336" cy="2516148"/>
          </a:xfrm>
          <a:prstGeom prst="rect">
            <a:avLst/>
          </a:prstGeom>
          <a:noFill/>
        </p:spPr>
      </p:pic>
      <p:pic>
        <p:nvPicPr>
          <p:cNvPr id="16390" name="Picture 6" descr="Биология клетки/Одностраничная версия - Викиучебн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77072"/>
            <a:ext cx="2564904" cy="2564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5219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91880" y="4919008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225" indent="-258763">
              <a:buClr>
                <a:srgbClr val="7030A0"/>
              </a:buClr>
            </a:pPr>
            <a:r>
              <a:rPr lang="ru-RU" sz="2400" b="1" dirty="0" smtClean="0">
                <a:solidFill>
                  <a:srgbClr val="7030A0"/>
                </a:solidFill>
              </a:rPr>
              <a:t>Реакция обмена </a:t>
            </a:r>
            <a:r>
              <a:rPr lang="ru-RU" sz="2400" dirty="0" smtClean="0">
                <a:solidFill>
                  <a:prstClr val="black"/>
                </a:solidFill>
              </a:rPr>
              <a:t>– это реакция между двумя сложными веществами, при протекании которых их молекулы обмениваются своими составными частями.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52536" y="0"/>
            <a:ext cx="5760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258763">
              <a:buClr>
                <a:srgbClr val="7030A0"/>
              </a:buClr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Электролитическая диссоциация 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– распад электролита на 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катионы и анионы под 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действием полярного 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растворителя.</a:t>
            </a:r>
          </a:p>
        </p:txBody>
      </p:sp>
      <p:pic>
        <p:nvPicPr>
          <p:cNvPr id="17414" name="Picture 6" descr="Электролитическая диссоциация вещест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0648"/>
            <a:ext cx="3312368" cy="161351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994851" y="1916832"/>
            <a:ext cx="414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0225" indent="-258763">
              <a:buClr>
                <a:srgbClr val="7030A0"/>
              </a:buClr>
            </a:pPr>
            <a:r>
              <a:rPr lang="ru-RU" sz="2400" b="1" dirty="0" smtClean="0">
                <a:solidFill>
                  <a:srgbClr val="7030A0"/>
                </a:solidFill>
              </a:rPr>
              <a:t>Электролиты 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– это вещества растворы, 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расплавы которых проводят</a:t>
            </a:r>
          </a:p>
          <a:p>
            <a:pPr marL="530225" indent="-258763">
              <a:buClr>
                <a:srgbClr val="7030A0"/>
              </a:buClr>
            </a:pPr>
            <a:r>
              <a:rPr lang="ru-RU" sz="2400" dirty="0" smtClean="0">
                <a:solidFill>
                  <a:prstClr val="black"/>
                </a:solidFill>
              </a:rPr>
              <a:t> электрический ток.</a:t>
            </a:r>
          </a:p>
        </p:txBody>
      </p:sp>
      <p:pic>
        <p:nvPicPr>
          <p:cNvPr id="17416" name="Picture 8" descr="Пиво с электролитами, не вызывающее похмелья, изобрели в Австрал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16832"/>
            <a:ext cx="1656184" cy="161064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-180528" y="3501008"/>
            <a:ext cx="5364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258763">
              <a:buClr>
                <a:srgbClr val="7030A0"/>
              </a:buClr>
            </a:pPr>
            <a:r>
              <a:rPr lang="ru-RU" sz="2400" b="1" dirty="0" smtClean="0">
                <a:solidFill>
                  <a:srgbClr val="006600"/>
                </a:solidFill>
              </a:rPr>
              <a:t>Соли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– электролиты, образующие при диссоциации катионы </a:t>
            </a:r>
            <a:r>
              <a:rPr lang="ru-RU" sz="2400" dirty="0" err="1" smtClean="0">
                <a:solidFill>
                  <a:prstClr val="black"/>
                </a:solidFill>
              </a:rPr>
              <a:t>Ме</a:t>
            </a:r>
            <a:r>
              <a:rPr lang="ru-RU" sz="2400" baseline="30000" dirty="0" err="1" smtClean="0">
                <a:solidFill>
                  <a:prstClr val="black"/>
                </a:solidFill>
              </a:rPr>
              <a:t>+</a:t>
            </a:r>
            <a:r>
              <a:rPr lang="ru-RU" sz="2400" dirty="0" smtClean="0">
                <a:solidFill>
                  <a:prstClr val="black"/>
                </a:solidFill>
              </a:rPr>
              <a:t> (или аммония) и анионы кислотных остатков.</a:t>
            </a:r>
          </a:p>
        </p:txBody>
      </p:sp>
      <p:pic>
        <p:nvPicPr>
          <p:cNvPr id="17418" name="Picture 10" descr="ТВЕРДЫЕ ОКСИДНЫЕ ЭЛЕКТРОЛИТЫ - НОВЫЕ ГОРИЗОНТЫ ЭЛЕКТРОХИМИИ Наука и жизн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72816"/>
            <a:ext cx="2857500" cy="1647825"/>
          </a:xfrm>
          <a:prstGeom prst="rect">
            <a:avLst/>
          </a:prstGeom>
          <a:noFill/>
        </p:spPr>
      </p:pic>
      <p:pic>
        <p:nvPicPr>
          <p:cNvPr id="17424" name="Picture 16" descr="Теория электролитической диссоциации. . Реакции ионного обмен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573016"/>
            <a:ext cx="3906159" cy="1341116"/>
          </a:xfrm>
          <a:prstGeom prst="rect">
            <a:avLst/>
          </a:prstGeom>
          <a:noFill/>
        </p:spPr>
      </p:pic>
      <p:pic>
        <p:nvPicPr>
          <p:cNvPr id="17426" name="Picture 18" descr="Задачи и упражнения для выполнения контрольных работ - страница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301208"/>
            <a:ext cx="3923928" cy="11721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6899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0"/>
            <a:ext cx="49152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solidFill>
                  <a:srgbClr val="4F81BD">
                    <a:lumMod val="50000"/>
                  </a:srgbClr>
                </a:solidFill>
              </a:rPr>
              <a:t>ВЕЩЕСТВА</a:t>
            </a:r>
            <a:endParaRPr lang="ru-RU" sz="8000" b="1" i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3576775">
            <a:off x="2307688" y="916596"/>
            <a:ext cx="213537" cy="632319"/>
          </a:xfrm>
          <a:prstGeom prst="downArrow">
            <a:avLst>
              <a:gd name="adj1" fmla="val 50000"/>
              <a:gd name="adj2" fmla="val 125874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216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</a:rPr>
              <a:t>ЭЛЕКТРОЛИТЫ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18146872">
            <a:off x="6573779" y="858441"/>
            <a:ext cx="205080" cy="590377"/>
          </a:xfrm>
          <a:prstGeom prst="downArrow">
            <a:avLst>
              <a:gd name="adj1" fmla="val 50000"/>
              <a:gd name="adj2" fmla="val 107556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1196752"/>
            <a:ext cx="2510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u="sng" dirty="0" smtClean="0">
                <a:solidFill>
                  <a:srgbClr val="006600"/>
                </a:solidFill>
              </a:rPr>
              <a:t>НЕЭЛЕКТРОЛИТЫ</a:t>
            </a:r>
            <a:endParaRPr lang="ru-RU" sz="2400" b="1" i="1" u="sng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28800"/>
            <a:ext cx="2661434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Растворы или расплавы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кислот, щелочей, солей.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5834" y="1556792"/>
            <a:ext cx="2898166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Неполярные соединения,</a:t>
            </a:r>
          </a:p>
          <a:p>
            <a:r>
              <a:rPr lang="ru-RU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 растворы спирта, сахара,</a:t>
            </a:r>
          </a:p>
          <a:p>
            <a:r>
              <a:rPr lang="ru-RU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 некоторых газов: </a:t>
            </a:r>
            <a:r>
              <a:rPr lang="en-US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Cl</a:t>
            </a:r>
            <a:r>
              <a:rPr lang="en-US" b="1" baseline="-25000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2</a:t>
            </a:r>
            <a:r>
              <a:rPr lang="en-US" b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, O</a:t>
            </a:r>
            <a:r>
              <a:rPr lang="en-US" b="1" baseline="-25000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</a:rPr>
              <a:t>2</a:t>
            </a:r>
            <a:endParaRPr lang="ru-RU" b="1" baseline="-25000" dirty="0" smtClean="0">
              <a:solidFill>
                <a:srgbClr val="8064A2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770" y="2636912"/>
            <a:ext cx="870623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prstClr val="black">
                  <a:shade val="95000"/>
                </a:prstClr>
              </a:buClr>
              <a:defRPr/>
            </a:pP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Вещества, распадающиеся на ионы под действием </a:t>
            </a:r>
          </a:p>
          <a:p>
            <a:pPr algn="ctr">
              <a:buClr>
                <a:prstClr val="black">
                  <a:shade val="95000"/>
                </a:prstClr>
              </a:buClr>
              <a:defRPr/>
            </a:pPr>
            <a:r>
              <a:rPr lang="ru-RU" sz="2400" b="1" dirty="0" smtClean="0">
                <a:solidFill>
                  <a:srgbClr val="C0504D">
                    <a:lumMod val="50000"/>
                  </a:srgbClr>
                </a:solidFill>
              </a:rPr>
              <a:t>полярных молекул растворителя или температуры называются</a:t>
            </a:r>
          </a:p>
          <a:p>
            <a:pPr algn="ctr">
              <a:buClr>
                <a:prstClr val="black">
                  <a:shade val="95000"/>
                </a:prstClr>
              </a:buClr>
              <a:defRPr/>
            </a:pPr>
            <a:r>
              <a:rPr lang="ru-RU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</a:rPr>
              <a:t>ЭЛЕКТРОЛИТАМИ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3789040"/>
            <a:ext cx="622664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Clr>
                <a:prstClr val="black">
                  <a:shade val="95000"/>
                </a:prstClr>
              </a:buClr>
              <a:defRPr/>
            </a:pPr>
            <a:r>
              <a:rPr lang="ru-RU" sz="2400" dirty="0" err="1" smtClean="0">
                <a:solidFill>
                  <a:prstClr val="black"/>
                </a:solidFill>
              </a:rPr>
              <a:t>α </a:t>
            </a:r>
            <a:r>
              <a:rPr lang="ru-RU" sz="2400" dirty="0" smtClean="0">
                <a:solidFill>
                  <a:prstClr val="black"/>
                </a:solidFill>
              </a:rPr>
              <a:t>=</a:t>
            </a:r>
            <a:r>
              <a:rPr lang="en-US" sz="2400" dirty="0" smtClean="0">
                <a:solidFill>
                  <a:prstClr val="black"/>
                </a:solidFill>
              </a:rPr>
              <a:t>         </a:t>
            </a:r>
            <a:endParaRPr lang="en-US" sz="1200" dirty="0" smtClean="0">
              <a:solidFill>
                <a:prstClr val="black"/>
              </a:solidFill>
            </a:endParaRPr>
          </a:p>
          <a:p>
            <a:pPr algn="ctr">
              <a:buClr>
                <a:prstClr val="black">
                  <a:shade val="95000"/>
                </a:prstClr>
              </a:buClr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el-GR" sz="2000" dirty="0" smtClean="0">
                <a:solidFill>
                  <a:prstClr val="black"/>
                </a:solidFill>
              </a:rPr>
              <a:t>α</a:t>
            </a:r>
            <a:r>
              <a:rPr lang="en-US" sz="2000" dirty="0" smtClean="0">
                <a:solidFill>
                  <a:prstClr val="black"/>
                </a:solidFill>
              </a:rPr>
              <a:t> – </a:t>
            </a:r>
            <a:r>
              <a:rPr lang="ru-RU" sz="2000" dirty="0" smtClean="0">
                <a:solidFill>
                  <a:prstClr val="black"/>
                </a:solidFill>
              </a:rPr>
              <a:t>степень диссоциации электролита</a:t>
            </a: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n – </a:t>
            </a:r>
            <a:r>
              <a:rPr lang="ru-RU" sz="2000" dirty="0" smtClean="0">
                <a:solidFill>
                  <a:prstClr val="black"/>
                </a:solidFill>
              </a:rPr>
              <a:t>число молекул  электролита, распавшегося на ионы</a:t>
            </a: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N – </a:t>
            </a:r>
            <a:r>
              <a:rPr lang="ru-RU" sz="2000" dirty="0" smtClean="0">
                <a:solidFill>
                  <a:prstClr val="black"/>
                </a:solidFill>
              </a:rPr>
              <a:t>общее число растворенных молекул электролита</a:t>
            </a:r>
          </a:p>
          <a:p>
            <a:pPr>
              <a:buClr>
                <a:prstClr val="black">
                  <a:shade val="95000"/>
                </a:prstClr>
              </a:buClr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         </a:t>
            </a:r>
            <a:endParaRPr lang="ru-RU" sz="2000" dirty="0" smtClean="0">
              <a:solidFill>
                <a:prstClr val="black"/>
              </a:solidFill>
            </a:endParaRPr>
          </a:p>
          <a:p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2" name="TextBox 27"/>
          <p:cNvSpPr txBox="1">
            <a:spLocks noChangeArrowheads="1"/>
          </p:cNvSpPr>
          <p:nvPr/>
        </p:nvSpPr>
        <p:spPr bwMode="auto">
          <a:xfrm>
            <a:off x="4283968" y="3933056"/>
            <a:ext cx="3600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N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3968" y="371703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___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5976" y="37170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n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378904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.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3861048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</a:rPr>
              <a:t>100%</a:t>
            </a:r>
            <a:endParaRPr lang="ru-RU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187624" y="5486400"/>
          <a:ext cx="6770517" cy="137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70740"/>
                <a:gridCol w="1335370"/>
                <a:gridCol w="1405653"/>
                <a:gridCol w="1358754"/>
              </a:tblGrid>
              <a:tr h="3478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Сила электролита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слабый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сильный</a:t>
                      </a:r>
                      <a:endParaRPr lang="ru-RU" dirty="0"/>
                    </a:p>
                  </a:txBody>
                  <a:tcPr/>
                </a:tc>
              </a:tr>
              <a:tr h="347806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</a:t>
                      </a:r>
                      <a:r>
                        <a:rPr lang="ru-RU" dirty="0" smtClean="0"/>
                        <a:t>, %</a:t>
                      </a:r>
                      <a:r>
                        <a:rPr lang="ru-RU" baseline="0" dirty="0" smtClean="0"/>
                        <a:t> в 0,1 м растворе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30-100</a:t>
                      </a:r>
                      <a:endParaRPr lang="ru-RU" dirty="0"/>
                    </a:p>
                  </a:txBody>
                  <a:tcPr/>
                </a:tc>
              </a:tr>
              <a:tr h="6003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OH,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,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PO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3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HCl,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, NaOH, NaCl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5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9644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defRPr/>
            </a:pPr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КИСЛОТЫ</a:t>
            </a:r>
            <a:r>
              <a:rPr lang="ru-RU" sz="40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– электролиты, которые при диссоциации образуют  только  один вид катионов – катионы </a:t>
            </a:r>
            <a:r>
              <a:rPr lang="ru-RU" sz="3600" dirty="0" smtClean="0">
                <a:solidFill>
                  <a:srgbClr val="FF0000"/>
                </a:solidFill>
              </a:rPr>
              <a:t>Н</a:t>
            </a:r>
            <a:r>
              <a:rPr lang="ru-RU" sz="3600" baseline="30000" dirty="0" smtClean="0">
                <a:solidFill>
                  <a:srgbClr val="FF0000"/>
                </a:solidFill>
              </a:rPr>
              <a:t>+</a:t>
            </a:r>
            <a:r>
              <a:rPr lang="en-US" sz="3600" baseline="30000" dirty="0" smtClean="0">
                <a:solidFill>
                  <a:srgbClr val="FF0000"/>
                </a:solidFill>
              </a:rPr>
              <a:t>     </a:t>
            </a:r>
            <a:r>
              <a:rPr lang="ru-RU" sz="3600" baseline="30000" dirty="0" smtClean="0">
                <a:solidFill>
                  <a:srgbClr val="FF0000"/>
                </a:solidFill>
              </a:rPr>
              <a:t>     </a:t>
            </a:r>
            <a:r>
              <a:rPr lang="en-US" sz="3600" baseline="30000" dirty="0" smtClean="0">
                <a:solidFill>
                  <a:srgbClr val="FF0000"/>
                </a:solidFill>
              </a:rPr>
              <a:t>HX</a:t>
            </a:r>
            <a:r>
              <a:rPr lang="ru-RU" sz="3600" baseline="30000" dirty="0" smtClean="0">
                <a:solidFill>
                  <a:srgbClr val="FF0000"/>
                </a:solidFill>
              </a:rPr>
              <a:t> </a:t>
            </a:r>
            <a:r>
              <a:rPr lang="en-US" sz="3600" baseline="30000" dirty="0" smtClean="0">
                <a:solidFill>
                  <a:srgbClr val="FF0000"/>
                </a:solidFill>
              </a:rPr>
              <a:t>       H </a:t>
            </a:r>
            <a:r>
              <a:rPr lang="ru-RU" sz="3600" baseline="30000" dirty="0" smtClean="0">
                <a:solidFill>
                  <a:srgbClr val="FF0000"/>
                </a:solidFill>
              </a:rPr>
              <a:t> +</a:t>
            </a:r>
            <a:r>
              <a:rPr lang="en-US" sz="3600" baseline="30000" dirty="0" smtClean="0">
                <a:solidFill>
                  <a:srgbClr val="FF0000"/>
                </a:solidFill>
              </a:rPr>
              <a:t> </a:t>
            </a:r>
            <a:r>
              <a:rPr lang="ru-RU" sz="3600" baseline="30000" dirty="0" smtClean="0">
                <a:solidFill>
                  <a:srgbClr val="FF0000"/>
                </a:solidFill>
              </a:rPr>
              <a:t>  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700808"/>
          <a:ext cx="9144000" cy="1143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6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ОДНООСНОВНЫЕ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HCl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, HNO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41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6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ДВУХОСНОВНЫЕ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6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S, H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SO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41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6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ТРЕХОСНОВНЫЕ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6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PO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415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14096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defRPr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Общая схема  диссоциации кислоты </a:t>
            </a:r>
            <a:r>
              <a:rPr lang="ru-RU" sz="2800" dirty="0" err="1" smtClean="0">
                <a:solidFill>
                  <a:srgbClr val="C00000"/>
                </a:solidFill>
              </a:rPr>
              <a:t>Н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х</a:t>
            </a:r>
            <a:r>
              <a:rPr lang="ru-RU" sz="2800" dirty="0" err="1" smtClean="0">
                <a:solidFill>
                  <a:srgbClr val="C00000"/>
                </a:solidFill>
              </a:rPr>
              <a:t>А</a:t>
            </a:r>
            <a:r>
              <a:rPr lang="ru-RU" sz="2800" baseline="-25000" dirty="0" err="1" smtClean="0">
                <a:solidFill>
                  <a:srgbClr val="C00000"/>
                </a:solidFill>
              </a:rPr>
              <a:t>с</a:t>
            </a:r>
            <a:r>
              <a:rPr lang="ru-RU" sz="2800" dirty="0" smtClean="0">
                <a:solidFill>
                  <a:prstClr val="white"/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 примере: </a:t>
            </a:r>
            <a:r>
              <a:rPr lang="ru-RU" sz="2800" dirty="0" smtClean="0">
                <a:solidFill>
                  <a:srgbClr val="C00000"/>
                </a:solidFill>
              </a:rPr>
              <a:t>х=3</a:t>
            </a:r>
          </a:p>
          <a:p>
            <a:pPr marL="73025"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baseline="-25000" dirty="0" smtClean="0">
                <a:solidFill>
                  <a:srgbClr val="FF0000"/>
                </a:solidFill>
              </a:rPr>
              <a:t>х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baseline="-250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>
                <a:solidFill>
                  <a:srgbClr val="FF0000"/>
                </a:solidFill>
              </a:rPr>
              <a:t>↔Н</a:t>
            </a:r>
            <a:r>
              <a:rPr lang="ru-RU" sz="2800" baseline="30000" dirty="0" smtClean="0">
                <a:solidFill>
                  <a:srgbClr val="FF0000"/>
                </a:solidFill>
              </a:rPr>
              <a:t>+</a:t>
            </a:r>
            <a:r>
              <a:rPr lang="ru-RU" sz="2800" dirty="0" smtClean="0">
                <a:solidFill>
                  <a:srgbClr val="FF0000"/>
                </a:solidFill>
              </a:rPr>
              <a:t>+Н</a:t>
            </a:r>
            <a:r>
              <a:rPr lang="ru-RU" sz="2800" baseline="-25000" dirty="0" smtClean="0">
                <a:solidFill>
                  <a:srgbClr val="FF0000"/>
                </a:solidFill>
              </a:rPr>
              <a:t>2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baseline="-25000" dirty="0" smtClean="0">
                <a:solidFill>
                  <a:srgbClr val="FF0000"/>
                </a:solidFill>
              </a:rPr>
              <a:t>с</a:t>
            </a:r>
            <a:r>
              <a:rPr lang="ru-RU" sz="2800" baseline="30000" dirty="0" smtClean="0">
                <a:solidFill>
                  <a:srgbClr val="FF0000"/>
                </a:solidFill>
              </a:rPr>
              <a:t>-               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prstClr val="black"/>
                </a:solidFill>
              </a:rPr>
              <a:t>H</a:t>
            </a:r>
            <a:r>
              <a:rPr lang="en-US" sz="2800" baseline="-25000" dirty="0" smtClean="0">
                <a:solidFill>
                  <a:prstClr val="black"/>
                </a:solidFill>
              </a:rPr>
              <a:t>3</a:t>
            </a:r>
            <a:r>
              <a:rPr lang="en-US" sz="2800" dirty="0" smtClean="0">
                <a:solidFill>
                  <a:prstClr val="black"/>
                </a:solidFill>
              </a:rPr>
              <a:t>PO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en-US" sz="2800" dirty="0" smtClean="0">
                <a:solidFill>
                  <a:prstClr val="black"/>
                </a:solidFill>
              </a:rPr>
              <a:t>↔</a:t>
            </a:r>
            <a:r>
              <a:rPr lang="ru-RU" sz="2800" dirty="0" smtClean="0">
                <a:solidFill>
                  <a:prstClr val="black"/>
                </a:solidFill>
              </a:rPr>
              <a:t> Н</a:t>
            </a:r>
            <a:r>
              <a:rPr lang="ru-RU" sz="2800" baseline="30000" dirty="0" smtClean="0">
                <a:solidFill>
                  <a:prstClr val="black"/>
                </a:solidFill>
              </a:rPr>
              <a:t>+</a:t>
            </a:r>
            <a:r>
              <a:rPr lang="ru-RU" sz="2800" dirty="0" smtClean="0">
                <a:solidFill>
                  <a:prstClr val="black"/>
                </a:solidFill>
              </a:rPr>
              <a:t>+</a:t>
            </a:r>
            <a:r>
              <a:rPr lang="ru-RU" sz="2800" baseline="-250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H</a:t>
            </a:r>
            <a:r>
              <a:rPr lang="ru-RU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PO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ru-RU" sz="2800" baseline="30000" dirty="0" smtClean="0">
                <a:solidFill>
                  <a:prstClr val="black"/>
                </a:solidFill>
              </a:rPr>
              <a:t>-</a:t>
            </a:r>
            <a:r>
              <a:rPr lang="ru-RU" sz="2800" dirty="0" smtClean="0">
                <a:solidFill>
                  <a:prstClr val="black"/>
                </a:solidFill>
              </a:rPr>
              <a:t>    (</a:t>
            </a:r>
            <a:r>
              <a:rPr lang="en-US" sz="2800" dirty="0" smtClean="0">
                <a:solidFill>
                  <a:prstClr val="black"/>
                </a:solidFill>
              </a:rPr>
              <a:t>I</a:t>
            </a:r>
            <a:r>
              <a:rPr lang="ru-RU" sz="2800" dirty="0" smtClean="0">
                <a:solidFill>
                  <a:prstClr val="black"/>
                </a:solidFill>
              </a:rPr>
              <a:t> ступень)</a:t>
            </a:r>
          </a:p>
          <a:p>
            <a:pPr marL="73025"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baseline="-25000" dirty="0" smtClean="0">
                <a:solidFill>
                  <a:srgbClr val="FF0000"/>
                </a:solidFill>
              </a:rPr>
              <a:t>2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baseline="-25000" dirty="0" smtClean="0">
                <a:solidFill>
                  <a:srgbClr val="FF0000"/>
                </a:solidFill>
              </a:rPr>
              <a:t>с</a:t>
            </a:r>
            <a:r>
              <a:rPr lang="ru-RU" sz="2800" baseline="30000" dirty="0" smtClean="0">
                <a:solidFill>
                  <a:srgbClr val="FF0000"/>
                </a:solidFill>
              </a:rPr>
              <a:t>- </a:t>
            </a:r>
            <a:r>
              <a:rPr lang="ru-RU" sz="2800" dirty="0" smtClean="0">
                <a:solidFill>
                  <a:srgbClr val="FF0000"/>
                </a:solidFill>
              </a:rPr>
              <a:t>↔ </a:t>
            </a:r>
            <a:r>
              <a:rPr lang="ru-RU" sz="2800" dirty="0" err="1" smtClean="0">
                <a:solidFill>
                  <a:srgbClr val="FF0000"/>
                </a:solidFill>
              </a:rPr>
              <a:t>Н</a:t>
            </a:r>
            <a:r>
              <a:rPr lang="ru-RU" sz="2800" baseline="30000" dirty="0" err="1" smtClean="0">
                <a:solidFill>
                  <a:srgbClr val="FF0000"/>
                </a:solidFill>
              </a:rPr>
              <a:t>+</a:t>
            </a:r>
            <a:r>
              <a:rPr lang="ru-RU" sz="2800" dirty="0" err="1" smtClean="0">
                <a:solidFill>
                  <a:srgbClr val="FF0000"/>
                </a:solidFill>
              </a:rPr>
              <a:t>+НА</a:t>
            </a:r>
            <a:r>
              <a:rPr lang="ru-RU" sz="2800" baseline="-25000" dirty="0" err="1" smtClean="0">
                <a:solidFill>
                  <a:srgbClr val="FF0000"/>
                </a:solidFill>
              </a:rPr>
              <a:t>с</a:t>
            </a:r>
            <a:r>
              <a:rPr lang="ru-RU" sz="2800" baseline="30000" dirty="0" smtClean="0">
                <a:solidFill>
                  <a:srgbClr val="FF0000"/>
                </a:solidFill>
              </a:rPr>
              <a:t>- -           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H</a:t>
            </a:r>
            <a:r>
              <a:rPr lang="ru-RU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dirty="0" smtClean="0">
                <a:solidFill>
                  <a:prstClr val="black"/>
                </a:solidFill>
              </a:rPr>
              <a:t>PO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ru-RU" sz="2800" baseline="30000" dirty="0" smtClean="0">
                <a:solidFill>
                  <a:prstClr val="black"/>
                </a:solidFill>
              </a:rPr>
              <a:t>- </a:t>
            </a:r>
            <a:r>
              <a:rPr lang="en-US" sz="2800" dirty="0" smtClean="0">
                <a:solidFill>
                  <a:prstClr val="black"/>
                </a:solidFill>
              </a:rPr>
              <a:t>↔</a:t>
            </a:r>
            <a:r>
              <a:rPr lang="ru-RU" sz="2800" dirty="0" smtClean="0">
                <a:solidFill>
                  <a:prstClr val="black"/>
                </a:solidFill>
              </a:rPr>
              <a:t> Н</a:t>
            </a:r>
            <a:r>
              <a:rPr lang="ru-RU" sz="2800" baseline="30000" dirty="0" smtClean="0">
                <a:solidFill>
                  <a:prstClr val="black"/>
                </a:solidFill>
              </a:rPr>
              <a:t>+</a:t>
            </a:r>
            <a:r>
              <a:rPr lang="ru-RU" sz="2800" dirty="0" smtClean="0">
                <a:solidFill>
                  <a:prstClr val="black"/>
                </a:solidFill>
              </a:rPr>
              <a:t>+</a:t>
            </a:r>
            <a:r>
              <a:rPr lang="ru-RU" sz="2800" baseline="-250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HPO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ru-RU" sz="2800" baseline="30000" dirty="0" smtClean="0">
                <a:solidFill>
                  <a:prstClr val="black"/>
                </a:solidFill>
              </a:rPr>
              <a:t>- -</a:t>
            </a:r>
            <a:r>
              <a:rPr lang="ru-RU" sz="2800" dirty="0" smtClean="0">
                <a:solidFill>
                  <a:prstClr val="black"/>
                </a:solidFill>
              </a:rPr>
              <a:t>  (</a:t>
            </a:r>
            <a:r>
              <a:rPr lang="en-US" sz="2800" dirty="0" smtClean="0">
                <a:solidFill>
                  <a:prstClr val="black"/>
                </a:solidFill>
              </a:rPr>
              <a:t>II</a:t>
            </a:r>
            <a:r>
              <a:rPr lang="ru-RU" sz="2800" dirty="0" smtClean="0">
                <a:solidFill>
                  <a:prstClr val="black"/>
                </a:solidFill>
              </a:rPr>
              <a:t> ступень)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baseline="30000" dirty="0" smtClean="0">
              <a:solidFill>
                <a:srgbClr val="FF0000"/>
              </a:solidFill>
            </a:endParaRPr>
          </a:p>
          <a:p>
            <a:pPr marL="73025">
              <a:defRPr/>
            </a:pPr>
            <a:r>
              <a:rPr lang="ru-RU" sz="2800" baseline="300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</a:t>
            </a:r>
            <a:r>
              <a:rPr lang="ru-RU" sz="2800" baseline="-25000" dirty="0" err="1" smtClean="0">
                <a:solidFill>
                  <a:srgbClr val="FF0000"/>
                </a:solidFill>
              </a:rPr>
              <a:t>с</a:t>
            </a:r>
            <a:r>
              <a:rPr lang="ru-RU" sz="2800" baseline="30000" dirty="0" smtClean="0">
                <a:solidFill>
                  <a:srgbClr val="FF0000"/>
                </a:solidFill>
              </a:rPr>
              <a:t>- -</a:t>
            </a:r>
            <a:r>
              <a:rPr lang="ru-RU" sz="2800" dirty="0" smtClean="0">
                <a:solidFill>
                  <a:srgbClr val="FF0000"/>
                </a:solidFill>
              </a:rPr>
              <a:t>↔</a:t>
            </a:r>
            <a:r>
              <a:rPr lang="ru-RU" sz="2800" baseline="30000" dirty="0" smtClean="0"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</a:t>
            </a:r>
            <a:r>
              <a:rPr lang="ru-RU" sz="2800" baseline="30000" dirty="0" err="1" smtClean="0">
                <a:solidFill>
                  <a:srgbClr val="FF0000"/>
                </a:solidFill>
              </a:rPr>
              <a:t>+</a:t>
            </a:r>
            <a:r>
              <a:rPr lang="ru-RU" sz="2800" dirty="0" err="1" smtClean="0">
                <a:solidFill>
                  <a:srgbClr val="FF0000"/>
                </a:solidFill>
              </a:rPr>
              <a:t>+А</a:t>
            </a:r>
            <a:r>
              <a:rPr lang="ru-RU" sz="2800" baseline="-25000" dirty="0" err="1" smtClean="0">
                <a:solidFill>
                  <a:srgbClr val="FF0000"/>
                </a:solidFill>
              </a:rPr>
              <a:t>с</a:t>
            </a:r>
            <a:r>
              <a:rPr lang="ru-RU" sz="2800" baseline="30000" dirty="0" smtClean="0">
                <a:solidFill>
                  <a:srgbClr val="FF0000"/>
                </a:solidFill>
              </a:rPr>
              <a:t>- - -</a:t>
            </a:r>
            <a:r>
              <a:rPr lang="en-US" sz="2800" dirty="0" smtClean="0">
                <a:solidFill>
                  <a:prstClr val="black"/>
                </a:solidFill>
              </a:rPr>
              <a:t>         HPO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ru-RU" sz="2800" baseline="30000" dirty="0" smtClean="0">
                <a:solidFill>
                  <a:prstClr val="black"/>
                </a:solidFill>
              </a:rPr>
              <a:t>- -</a:t>
            </a:r>
            <a:r>
              <a:rPr lang="en-US" sz="2800" dirty="0" smtClean="0">
                <a:solidFill>
                  <a:prstClr val="black"/>
                </a:solidFill>
              </a:rPr>
              <a:t> ↔ </a:t>
            </a:r>
            <a:r>
              <a:rPr lang="ru-RU" sz="2800" dirty="0" smtClean="0">
                <a:solidFill>
                  <a:prstClr val="black"/>
                </a:solidFill>
              </a:rPr>
              <a:t>Н</a:t>
            </a:r>
            <a:r>
              <a:rPr lang="ru-RU" sz="2800" baseline="30000" dirty="0" smtClean="0">
                <a:solidFill>
                  <a:prstClr val="black"/>
                </a:solidFill>
              </a:rPr>
              <a:t>+</a:t>
            </a:r>
            <a:r>
              <a:rPr lang="ru-RU" sz="2800" dirty="0" smtClean="0">
                <a:solidFill>
                  <a:prstClr val="black"/>
                </a:solidFill>
              </a:rPr>
              <a:t>+</a:t>
            </a:r>
            <a:r>
              <a:rPr lang="ru-RU" sz="2800" baseline="-250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PO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ru-RU" sz="2800" baseline="30000" dirty="0" smtClean="0">
                <a:solidFill>
                  <a:prstClr val="black"/>
                </a:solidFill>
              </a:rPr>
              <a:t>- </a:t>
            </a:r>
            <a:r>
              <a:rPr lang="en-US" sz="2800" baseline="30000" dirty="0" smtClean="0">
                <a:solidFill>
                  <a:prstClr val="black"/>
                </a:solidFill>
              </a:rPr>
              <a:t>- </a:t>
            </a:r>
            <a:r>
              <a:rPr lang="ru-RU" sz="2800" baseline="30000" dirty="0" smtClean="0">
                <a:solidFill>
                  <a:prstClr val="black"/>
                </a:solidFill>
              </a:rPr>
              <a:t>-</a:t>
            </a:r>
            <a:r>
              <a:rPr lang="ru-RU" sz="2800" dirty="0" smtClean="0">
                <a:solidFill>
                  <a:prstClr val="black"/>
                </a:solidFill>
              </a:rPr>
              <a:t>   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 smtClean="0">
                <a:solidFill>
                  <a:prstClr val="black"/>
                </a:solidFill>
              </a:rPr>
              <a:t>III</a:t>
            </a:r>
            <a:r>
              <a:rPr lang="ru-RU" sz="2800" dirty="0" smtClean="0">
                <a:solidFill>
                  <a:prstClr val="black"/>
                </a:solidFill>
              </a:rPr>
              <a:t> ступень)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445224"/>
            <a:ext cx="4572000" cy="12208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3025" algn="ctr">
              <a:defRPr/>
            </a:pPr>
            <a:r>
              <a:rPr lang="el-GR" sz="4400" dirty="0" smtClean="0">
                <a:solidFill>
                  <a:srgbClr val="FF0000"/>
                </a:solidFill>
              </a:rPr>
              <a:t>α</a:t>
            </a:r>
            <a:r>
              <a:rPr lang="ru-RU" sz="4400" baseline="-25000" dirty="0" smtClean="0">
                <a:solidFill>
                  <a:srgbClr val="FF0000"/>
                </a:solidFill>
              </a:rPr>
              <a:t>1</a:t>
            </a:r>
            <a:r>
              <a:rPr lang="el-GR" sz="4400" dirty="0" smtClean="0">
                <a:solidFill>
                  <a:srgbClr val="FF0000"/>
                </a:solidFill>
              </a:rPr>
              <a:t> ˃ α</a:t>
            </a:r>
            <a:r>
              <a:rPr lang="ru-RU" sz="4400" baseline="-25000" dirty="0" smtClean="0">
                <a:solidFill>
                  <a:srgbClr val="FF0000"/>
                </a:solidFill>
              </a:rPr>
              <a:t>2</a:t>
            </a:r>
            <a:r>
              <a:rPr lang="el-GR" sz="4400" dirty="0" smtClean="0">
                <a:solidFill>
                  <a:srgbClr val="FF0000"/>
                </a:solidFill>
              </a:rPr>
              <a:t> ˃α</a:t>
            </a:r>
            <a:r>
              <a:rPr lang="ru-RU" sz="4400" baseline="-25000" dirty="0" smtClean="0">
                <a:solidFill>
                  <a:srgbClr val="FF0000"/>
                </a:solidFill>
              </a:rPr>
              <a:t>3</a:t>
            </a:r>
            <a:endParaRPr lang="ru-RU" sz="4400" baseline="-25000" dirty="0" smtClean="0">
              <a:solidFill>
                <a:prstClr val="black"/>
              </a:solidFill>
            </a:endParaRPr>
          </a:p>
          <a:p>
            <a:pPr marL="73025">
              <a:defRPr/>
            </a:pPr>
            <a:r>
              <a:rPr lang="ru-RU" sz="4400" baseline="-25000" dirty="0" smtClean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6732240" y="1340768"/>
            <a:ext cx="216024" cy="72008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10527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2360" y="105273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8820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defRPr/>
            </a:pPr>
            <a:r>
              <a:rPr lang="ru-RU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ОСНОВАНИЯ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– электролиты, которые при диссоциации образуют только один вид анионов – </a:t>
            </a:r>
            <a:r>
              <a:rPr lang="ru-RU" sz="3200" dirty="0" err="1" smtClean="0">
                <a:solidFill>
                  <a:prstClr val="black"/>
                </a:solidFill>
              </a:rPr>
              <a:t>гидроксид-анион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</a:t>
            </a:r>
            <a:r>
              <a:rPr lang="ru-RU" sz="3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200" baseline="30000" dirty="0" smtClean="0">
                <a:solidFill>
                  <a:prstClr val="black"/>
                </a:solidFill>
              </a:rPr>
              <a:t> </a:t>
            </a:r>
            <a:r>
              <a:rPr lang="ru-RU" sz="3200" baseline="300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      </a:t>
            </a:r>
            <a:r>
              <a:rPr lang="ru-RU" sz="3200" dirty="0" smtClean="0">
                <a:solidFill>
                  <a:srgbClr val="FF0000"/>
                </a:solidFill>
              </a:rPr>
              <a:t>ХОН      Х  + ОН </a:t>
            </a:r>
            <a:endParaRPr lang="ru-RU" sz="3200" baseline="30000" dirty="0" smtClean="0">
              <a:solidFill>
                <a:srgbClr val="FF0000"/>
              </a:solidFill>
            </a:endParaRPr>
          </a:p>
          <a:p>
            <a:pPr marL="73025">
              <a:defRPr/>
            </a:pPr>
            <a:endParaRPr lang="ru-RU" baseline="30000" dirty="0" smtClean="0">
              <a:solidFill>
                <a:prstClr val="black"/>
              </a:solidFill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6372200" y="1412776"/>
            <a:ext cx="360040" cy="72008"/>
          </a:xfrm>
          <a:prstGeom prst="left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11247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6376" y="112474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844824"/>
          <a:ext cx="9144000" cy="99695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48000"/>
                <a:gridCol w="3048000"/>
                <a:gridCol w="3048000"/>
              </a:tblGrid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ОДНОКИСЛОТНЫЕ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NaOH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ДВУХКИСЛОТНЫЕ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Ca(OH)</a:t>
                      </a:r>
                      <a:r>
                        <a:rPr kumimoji="0" lang="en-US" sz="1800" u="none" strike="noStrike" cap="none" normalizeH="0" baseline="-2500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ТРЕХКИСЛОТНЫЕ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Fe(OH)</a:t>
                      </a:r>
                      <a:r>
                        <a:rPr kumimoji="0" lang="en-US" sz="1800" u="none" strike="noStrike" cap="none" normalizeH="0" baseline="-2500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3105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defRPr/>
            </a:pPr>
            <a:r>
              <a:rPr lang="ru-RU" sz="3600" dirty="0" smtClean="0">
                <a:solidFill>
                  <a:prstClr val="black"/>
                </a:solidFill>
              </a:rPr>
              <a:t>Общая схема диссоциации основания </a:t>
            </a:r>
            <a:r>
              <a:rPr lang="ru-RU" sz="3600" dirty="0" err="1" smtClean="0">
                <a:solidFill>
                  <a:srgbClr val="4027F5"/>
                </a:solidFill>
              </a:rPr>
              <a:t>Ме</a:t>
            </a:r>
            <a:r>
              <a:rPr lang="ru-RU" sz="3600" dirty="0" smtClean="0">
                <a:solidFill>
                  <a:srgbClr val="4027F5"/>
                </a:solidFill>
              </a:rPr>
              <a:t>(ОН)</a:t>
            </a:r>
            <a:r>
              <a:rPr lang="ru-RU" sz="3600" baseline="-25000" dirty="0" err="1" smtClean="0">
                <a:solidFill>
                  <a:srgbClr val="4027F5"/>
                </a:solidFill>
              </a:rPr>
              <a:t>х</a:t>
            </a:r>
            <a:r>
              <a:rPr lang="ru-RU" sz="3600" dirty="0" smtClean="0">
                <a:solidFill>
                  <a:prstClr val="black"/>
                </a:solidFill>
              </a:rPr>
              <a:t> на примере: </a:t>
            </a:r>
            <a:r>
              <a:rPr lang="ru-RU" sz="3600" dirty="0" smtClean="0">
                <a:solidFill>
                  <a:srgbClr val="4027F5"/>
                </a:solidFill>
              </a:rPr>
              <a:t>х=3</a:t>
            </a:r>
            <a:endParaRPr lang="en-US" sz="3600" dirty="0" smtClean="0">
              <a:solidFill>
                <a:srgbClr val="4027F5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293096"/>
            <a:ext cx="914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>
              <a:defRPr/>
            </a:pPr>
            <a:r>
              <a:rPr lang="ru-RU" sz="2500" dirty="0" err="1" smtClean="0">
                <a:solidFill>
                  <a:srgbClr val="C0504D">
                    <a:lumMod val="50000"/>
                  </a:srgbClr>
                </a:solidFill>
              </a:rPr>
              <a:t>Ме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(ОН)</a:t>
            </a:r>
            <a:r>
              <a:rPr lang="ru-RU" sz="2500" baseline="-25000" dirty="0" smtClean="0">
                <a:solidFill>
                  <a:srgbClr val="C0504D">
                    <a:lumMod val="50000"/>
                  </a:srgbClr>
                </a:solidFill>
              </a:rPr>
              <a:t>3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↔ </a:t>
            </a:r>
            <a:r>
              <a:rPr lang="ru-RU" sz="2500" dirty="0" err="1" smtClean="0">
                <a:solidFill>
                  <a:srgbClr val="C0504D">
                    <a:lumMod val="50000"/>
                  </a:srgbClr>
                </a:solidFill>
              </a:rPr>
              <a:t>Ме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(ОН)</a:t>
            </a:r>
            <a:r>
              <a:rPr lang="ru-RU" sz="2500" baseline="-25000" dirty="0" smtClean="0">
                <a:solidFill>
                  <a:srgbClr val="C0504D">
                    <a:lumMod val="50000"/>
                  </a:srgbClr>
                </a:solidFill>
              </a:rPr>
              <a:t>2</a:t>
            </a:r>
            <a:r>
              <a:rPr lang="ru-RU" sz="2500" baseline="300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dirty="0" smtClean="0">
                <a:solidFill>
                  <a:srgbClr val="C0504D">
                    <a:lumMod val="50000"/>
                  </a:srgbClr>
                </a:solidFill>
              </a:rPr>
              <a:t> OH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-  </a:t>
            </a:r>
            <a:r>
              <a:rPr lang="en-US" sz="2500" dirty="0" smtClean="0">
                <a:solidFill>
                  <a:srgbClr val="C0504D">
                    <a:lumMod val="50000"/>
                  </a:srgbClr>
                </a:solidFill>
              </a:rPr>
              <a:t>           </a:t>
            </a:r>
            <a:r>
              <a:rPr lang="en-US" sz="2500" dirty="0" smtClean="0">
                <a:solidFill>
                  <a:prstClr val="black"/>
                </a:solidFill>
              </a:rPr>
              <a:t>Fe(OH)</a:t>
            </a:r>
            <a:r>
              <a:rPr lang="en-US" sz="2500" baseline="-25000" dirty="0" smtClean="0">
                <a:solidFill>
                  <a:prstClr val="black"/>
                </a:solidFill>
              </a:rPr>
              <a:t>3</a:t>
            </a:r>
            <a:r>
              <a:rPr lang="ru-RU" sz="2500" dirty="0" smtClean="0">
                <a:solidFill>
                  <a:prstClr val="black"/>
                </a:solidFill>
              </a:rPr>
              <a:t>↔</a:t>
            </a:r>
            <a:r>
              <a:rPr lang="en-US" sz="2500" dirty="0" smtClean="0">
                <a:solidFill>
                  <a:prstClr val="black"/>
                </a:solidFill>
              </a:rPr>
              <a:t>[Fe(OH)</a:t>
            </a:r>
            <a:r>
              <a:rPr lang="en-US" sz="2500" baseline="-25000" dirty="0" smtClean="0">
                <a:solidFill>
                  <a:prstClr val="black"/>
                </a:solidFill>
              </a:rPr>
              <a:t>2</a:t>
            </a:r>
            <a:r>
              <a:rPr lang="en-US" sz="2500" dirty="0" smtClean="0">
                <a:solidFill>
                  <a:prstClr val="black"/>
                </a:solidFill>
              </a:rPr>
              <a:t>]</a:t>
            </a:r>
            <a:r>
              <a:rPr lang="en-US" sz="2500" baseline="30000" dirty="0" smtClean="0">
                <a:solidFill>
                  <a:prstClr val="black"/>
                </a:solidFill>
              </a:rPr>
              <a:t>+ </a:t>
            </a:r>
            <a:r>
              <a:rPr lang="en-US" sz="2500" dirty="0" smtClean="0">
                <a:solidFill>
                  <a:prstClr val="black"/>
                </a:solidFill>
              </a:rPr>
              <a:t>+OH</a:t>
            </a:r>
            <a:r>
              <a:rPr lang="en-US" sz="2500" baseline="30000" dirty="0" smtClean="0">
                <a:solidFill>
                  <a:prstClr val="black"/>
                </a:solidFill>
              </a:rPr>
              <a:t>-</a:t>
            </a:r>
          </a:p>
          <a:p>
            <a:pPr marL="73025">
              <a:defRPr/>
            </a:pPr>
            <a:r>
              <a:rPr lang="ru-RU" sz="2500" dirty="0" err="1" smtClean="0">
                <a:solidFill>
                  <a:srgbClr val="C0504D">
                    <a:lumMod val="50000"/>
                  </a:srgbClr>
                </a:solidFill>
              </a:rPr>
              <a:t>Ме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(ОН)</a:t>
            </a:r>
            <a:r>
              <a:rPr lang="ru-RU" sz="2500" baseline="-25000" dirty="0" smtClean="0">
                <a:solidFill>
                  <a:srgbClr val="C0504D">
                    <a:lumMod val="50000"/>
                  </a:srgbClr>
                </a:solidFill>
              </a:rPr>
              <a:t>2</a:t>
            </a:r>
            <a:r>
              <a:rPr lang="ru-RU" sz="2500" baseline="300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en-US" sz="2500" dirty="0" smtClean="0">
                <a:solidFill>
                  <a:srgbClr val="C0504D">
                    <a:lumMod val="50000"/>
                  </a:srgbClr>
                </a:solidFill>
              </a:rPr>
              <a:t>↔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2500" dirty="0" err="1" smtClean="0">
                <a:solidFill>
                  <a:srgbClr val="C0504D">
                    <a:lumMod val="50000"/>
                  </a:srgbClr>
                </a:solidFill>
              </a:rPr>
              <a:t>МеОН</a:t>
            </a:r>
            <a:r>
              <a:rPr lang="ru-RU" sz="2500" baseline="30000" dirty="0" err="1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+ 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dirty="0" smtClean="0">
                <a:solidFill>
                  <a:srgbClr val="C0504D">
                    <a:lumMod val="50000"/>
                  </a:srgbClr>
                </a:solidFill>
              </a:rPr>
              <a:t> OH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-                   </a:t>
            </a:r>
            <a:r>
              <a:rPr lang="en-US" sz="2500" dirty="0" smtClean="0">
                <a:solidFill>
                  <a:prstClr val="black"/>
                </a:solidFill>
              </a:rPr>
              <a:t>[Fe(OH)</a:t>
            </a:r>
            <a:r>
              <a:rPr lang="en-US" sz="2500" baseline="-25000" dirty="0" smtClean="0">
                <a:solidFill>
                  <a:prstClr val="black"/>
                </a:solidFill>
              </a:rPr>
              <a:t>2</a:t>
            </a:r>
            <a:r>
              <a:rPr lang="en-US" sz="2500" dirty="0" smtClean="0">
                <a:solidFill>
                  <a:prstClr val="black"/>
                </a:solidFill>
              </a:rPr>
              <a:t>]</a:t>
            </a:r>
            <a:r>
              <a:rPr lang="en-US" sz="2500" baseline="30000" dirty="0" smtClean="0">
                <a:solidFill>
                  <a:prstClr val="black"/>
                </a:solidFill>
              </a:rPr>
              <a:t>+</a:t>
            </a:r>
            <a:r>
              <a:rPr lang="ru-RU" sz="2500" dirty="0" smtClean="0">
                <a:solidFill>
                  <a:prstClr val="black"/>
                </a:solidFill>
              </a:rPr>
              <a:t> ↔</a:t>
            </a:r>
            <a:r>
              <a:rPr lang="en-US" sz="2500" dirty="0" err="1" smtClean="0">
                <a:solidFill>
                  <a:prstClr val="black"/>
                </a:solidFill>
              </a:rPr>
              <a:t>FeOH</a:t>
            </a:r>
            <a:r>
              <a:rPr lang="en-US" sz="2500" baseline="30000" dirty="0" smtClean="0">
                <a:solidFill>
                  <a:prstClr val="black"/>
                </a:solidFill>
              </a:rPr>
              <a:t>++ </a:t>
            </a:r>
            <a:r>
              <a:rPr lang="en-US" sz="2500" dirty="0" smtClean="0">
                <a:solidFill>
                  <a:prstClr val="black"/>
                </a:solidFill>
              </a:rPr>
              <a:t>+ OH</a:t>
            </a:r>
            <a:r>
              <a:rPr lang="en-US" sz="2500" baseline="30000" dirty="0" smtClean="0">
                <a:solidFill>
                  <a:prstClr val="black"/>
                </a:solidFill>
              </a:rPr>
              <a:t>-</a:t>
            </a:r>
            <a:endParaRPr lang="en-US" sz="2500" baseline="30000" dirty="0" smtClean="0">
              <a:solidFill>
                <a:srgbClr val="4027F5"/>
              </a:solidFill>
            </a:endParaRPr>
          </a:p>
          <a:p>
            <a:pPr marL="73025">
              <a:defRPr/>
            </a:pPr>
            <a:r>
              <a:rPr lang="ru-RU" sz="2500" dirty="0" err="1" smtClean="0">
                <a:solidFill>
                  <a:srgbClr val="C0504D">
                    <a:lumMod val="50000"/>
                  </a:srgbClr>
                </a:solidFill>
              </a:rPr>
              <a:t>МеОН</a:t>
            </a:r>
            <a:r>
              <a:rPr lang="ru-RU" sz="2500" baseline="30000" dirty="0" err="1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 +</a:t>
            </a:r>
            <a:r>
              <a:rPr lang="en-US" sz="2500" dirty="0" smtClean="0">
                <a:solidFill>
                  <a:srgbClr val="C0504D">
                    <a:lumMod val="50000"/>
                  </a:srgbClr>
                </a:solidFill>
              </a:rPr>
              <a:t> ↔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2500" dirty="0" err="1" smtClean="0">
                <a:solidFill>
                  <a:srgbClr val="C0504D">
                    <a:lumMod val="50000"/>
                  </a:srgbClr>
                </a:solidFill>
              </a:rPr>
              <a:t>Ме</a:t>
            </a:r>
            <a:r>
              <a:rPr lang="ru-RU" sz="2500" baseline="30000" dirty="0" err="1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++ </a:t>
            </a:r>
            <a:r>
              <a:rPr lang="ru-RU" sz="2500" dirty="0" smtClean="0">
                <a:solidFill>
                  <a:srgbClr val="C0504D">
                    <a:lumMod val="50000"/>
                  </a:srgbClr>
                </a:solidFill>
              </a:rPr>
              <a:t>+</a:t>
            </a:r>
            <a:r>
              <a:rPr lang="en-US" sz="2500" dirty="0" smtClean="0">
                <a:solidFill>
                  <a:srgbClr val="C0504D">
                    <a:lumMod val="50000"/>
                  </a:srgbClr>
                </a:solidFill>
              </a:rPr>
              <a:t> OH</a:t>
            </a:r>
            <a:r>
              <a:rPr lang="en-US" sz="2500" baseline="30000" dirty="0" smtClean="0">
                <a:solidFill>
                  <a:srgbClr val="C0504D">
                    <a:lumMod val="50000"/>
                  </a:srgbClr>
                </a:solidFill>
              </a:rPr>
              <a:t>-                            </a:t>
            </a:r>
            <a:r>
              <a:rPr lang="en-US" sz="2500" dirty="0" err="1" smtClean="0">
                <a:solidFill>
                  <a:prstClr val="black"/>
                </a:solidFill>
              </a:rPr>
              <a:t>FeOH</a:t>
            </a:r>
            <a:r>
              <a:rPr lang="en-US" sz="2500" baseline="30000" dirty="0" smtClean="0">
                <a:solidFill>
                  <a:prstClr val="black"/>
                </a:solidFill>
              </a:rPr>
              <a:t>++</a:t>
            </a:r>
            <a:r>
              <a:rPr lang="ru-RU" sz="2500" dirty="0" smtClean="0">
                <a:solidFill>
                  <a:prstClr val="black"/>
                </a:solidFill>
              </a:rPr>
              <a:t> ↔</a:t>
            </a:r>
            <a:r>
              <a:rPr lang="en-US" sz="2500" dirty="0" smtClean="0">
                <a:solidFill>
                  <a:prstClr val="black"/>
                </a:solidFill>
              </a:rPr>
              <a:t> Fe</a:t>
            </a:r>
            <a:r>
              <a:rPr lang="en-US" sz="2500" baseline="30000" dirty="0" smtClean="0">
                <a:solidFill>
                  <a:prstClr val="black"/>
                </a:solidFill>
              </a:rPr>
              <a:t>+++ </a:t>
            </a:r>
            <a:r>
              <a:rPr lang="en-US" sz="2500" dirty="0" smtClean="0">
                <a:solidFill>
                  <a:prstClr val="black"/>
                </a:solidFill>
              </a:rPr>
              <a:t>+ OH</a:t>
            </a:r>
            <a:r>
              <a:rPr lang="en-US" sz="2500" baseline="30000" dirty="0" smtClean="0">
                <a:solidFill>
                  <a:prstClr val="black"/>
                </a:solidFill>
              </a:rPr>
              <a:t>- </a:t>
            </a:r>
            <a:endParaRPr lang="ru-RU" sz="25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5949280"/>
            <a:ext cx="2509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025" algn="ctr">
              <a:defRPr/>
            </a:pPr>
            <a:r>
              <a:rPr lang="el-GR" sz="4000" dirty="0" smtClean="0">
                <a:solidFill>
                  <a:srgbClr val="C0504D">
                    <a:lumMod val="50000"/>
                  </a:srgbClr>
                </a:solidFill>
              </a:rPr>
              <a:t>α</a:t>
            </a:r>
            <a:r>
              <a:rPr lang="ru-RU" sz="4000" baseline="-25000" dirty="0" smtClean="0">
                <a:solidFill>
                  <a:srgbClr val="C0504D">
                    <a:lumMod val="50000"/>
                  </a:srgbClr>
                </a:solidFill>
              </a:rPr>
              <a:t>1</a:t>
            </a:r>
            <a:r>
              <a:rPr lang="el-GR" sz="4000" dirty="0" smtClean="0">
                <a:solidFill>
                  <a:srgbClr val="C0504D">
                    <a:lumMod val="50000"/>
                  </a:srgbClr>
                </a:solidFill>
              </a:rPr>
              <a:t> ˃ α</a:t>
            </a:r>
            <a:r>
              <a:rPr lang="ru-RU" sz="4000" baseline="-25000" dirty="0" smtClean="0">
                <a:solidFill>
                  <a:srgbClr val="C0504D">
                    <a:lumMod val="50000"/>
                  </a:srgbClr>
                </a:solidFill>
              </a:rPr>
              <a:t>2</a:t>
            </a:r>
            <a:r>
              <a:rPr lang="el-GR" sz="4000" dirty="0" smtClean="0">
                <a:solidFill>
                  <a:srgbClr val="C0504D">
                    <a:lumMod val="50000"/>
                  </a:srgbClr>
                </a:solidFill>
              </a:rPr>
              <a:t> ˃α</a:t>
            </a:r>
            <a:r>
              <a:rPr lang="ru-RU" sz="4000" baseline="-25000" dirty="0" smtClean="0">
                <a:solidFill>
                  <a:srgbClr val="C0504D">
                    <a:lumMod val="50000"/>
                  </a:srgb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105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Garamond" pitchFamily="18" charset="0"/>
              </a:rPr>
              <a:t>Чем слабее кислота, тем выше степень гидролиза.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Garamond" pitchFamily="18" charset="0"/>
              </a:rPr>
              <a:t>Ряд анионов, расположенных по увеличению степени гидролиза </a:t>
            </a:r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</a:rPr>
              <a:t>от </a:t>
            </a:r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до </a:t>
            </a:r>
            <a:r>
              <a:rPr lang="en-US" sz="2800" b="1" dirty="0" smtClean="0">
                <a:solidFill>
                  <a:srgbClr val="FF0000"/>
                </a:solidFill>
              </a:rPr>
              <a:t>SiO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4-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27483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F</a:t>
            </a:r>
            <a:r>
              <a:rPr lang="en-US" sz="2800" baseline="30000" dirty="0" smtClean="0">
                <a:solidFill>
                  <a:prstClr val="black"/>
                </a:solidFill>
              </a:rPr>
              <a:t>-</a:t>
            </a:r>
            <a:r>
              <a:rPr lang="ru-RU" sz="2800" baseline="300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HF − NO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2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HNO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 CH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COO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CH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COOH 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HCO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CO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− CrO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2-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HCrO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 HS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→H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S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2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→HSO</a:t>
            </a:r>
            <a:r>
              <a:rPr lang="ru-RU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− HPO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2-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PO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800" dirty="0" err="1" smtClean="0">
                <a:solidFill>
                  <a:prstClr val="black"/>
                </a:solidFill>
                <a:cs typeface="Times New Roman" pitchFamily="18" charset="0"/>
              </a:rPr>
              <a:t>ClO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cs typeface="Times New Roman" pitchFamily="18" charset="0"/>
              </a:rPr>
              <a:t>HClO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 CN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HCN −</a:t>
            </a:r>
            <a:endParaRPr lang="ru-RU" sz="28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CO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2-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</a:t>
            </a:r>
            <a:r>
              <a:rPr lang="ru-RU" sz="28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HCO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 PO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ru-RU" sz="2800" baseline="30000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→ HPO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2-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 S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2-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→HS</a:t>
            </a:r>
            <a:r>
              <a:rPr lang="en-US" sz="2800" baseline="30000" dirty="0" smtClean="0">
                <a:solidFill>
                  <a:prstClr val="black"/>
                </a:solidFill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 −</a:t>
            </a:r>
            <a:r>
              <a:rPr lang="en-US" sz="2800" dirty="0" smtClean="0">
                <a:solidFill>
                  <a:prstClr val="black"/>
                </a:solidFill>
              </a:rPr>
              <a:t> SiO</a:t>
            </a:r>
            <a:r>
              <a:rPr lang="en-US" sz="2800" baseline="-25000" dirty="0" smtClean="0">
                <a:solidFill>
                  <a:prstClr val="black"/>
                </a:solidFill>
              </a:rPr>
              <a:t>4</a:t>
            </a:r>
            <a:r>
              <a:rPr lang="en-US" sz="2800" baseline="30000" dirty="0" smtClean="0">
                <a:solidFill>
                  <a:prstClr val="black"/>
                </a:solidFill>
              </a:rPr>
              <a:t>4-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→H</a:t>
            </a:r>
            <a:r>
              <a:rPr lang="ru-RU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cs typeface="Times New Roman" pitchFamily="18" charset="0"/>
              </a:rPr>
              <a:t>SiO</a:t>
            </a:r>
            <a:r>
              <a:rPr lang="en-US" sz="2800" baseline="-25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endParaRPr lang="en-US" sz="2800" baseline="30000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14908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CC00FF"/>
                </a:solidFill>
                <a:latin typeface="Garamond" pitchFamily="18" charset="0"/>
              </a:rPr>
              <a:t>Ряд катионов, расположенных по увеличению степени гидролиза</a:t>
            </a:r>
            <a:r>
              <a:rPr lang="en-US" sz="3200" b="1" dirty="0" smtClean="0">
                <a:solidFill>
                  <a:srgbClr val="CC00FF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44522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Ni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La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3+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Mn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NH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4+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Co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Zn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Cd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Cu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Fe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Pb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2+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− </a:t>
            </a:r>
            <a:r>
              <a:rPr lang="en-US" sz="2400" b="1" dirty="0" smtClean="0">
                <a:solidFill>
                  <a:prstClr val="black"/>
                </a:solidFill>
              </a:rPr>
              <a:t>Al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3+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Cr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3+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− </a:t>
            </a:r>
            <a:r>
              <a:rPr lang="en-US" sz="2400" b="1" dirty="0" smtClean="0">
                <a:solidFill>
                  <a:prstClr val="black"/>
                </a:solidFill>
              </a:rPr>
              <a:t>Fe</a:t>
            </a:r>
            <a:r>
              <a:rPr lang="en-US" sz="2400" b="1" baseline="30000" dirty="0" smtClean="0">
                <a:solidFill>
                  <a:prstClr val="black"/>
                </a:solidFill>
              </a:rPr>
              <a:t>3+</a:t>
            </a:r>
            <a:endParaRPr lang="en-US" sz="2400" b="1" baseline="30000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" algn="ctr">
              <a:defRPr/>
            </a:pPr>
            <a:r>
              <a:rPr lang="ru-RU" sz="2800" b="1" u="sng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АМФОТЕРНЫЕ ГИДРОКСИДЫ </a:t>
            </a:r>
            <a:r>
              <a:rPr lang="ru-RU" sz="2800" dirty="0" smtClean="0">
                <a:solidFill>
                  <a:prstClr val="black"/>
                </a:solidFill>
              </a:rPr>
              <a:t>– это слабые электролиты, которые при диссоциации образуют одновременно катионы водорода </a:t>
            </a:r>
            <a:r>
              <a:rPr lang="ru-RU" sz="2800" b="1" dirty="0" smtClean="0">
                <a:solidFill>
                  <a:srgbClr val="F79646">
                    <a:lumMod val="75000"/>
                  </a:srgbClr>
                </a:solidFill>
              </a:rPr>
              <a:t>Н</a:t>
            </a:r>
            <a:r>
              <a:rPr lang="ru-RU" sz="2800" b="1" baseline="30000" dirty="0" smtClean="0">
                <a:solidFill>
                  <a:srgbClr val="F79646">
                    <a:lumMod val="75000"/>
                  </a:srgbClr>
                </a:solidFill>
              </a:rPr>
              <a:t>+</a:t>
            </a:r>
            <a:r>
              <a:rPr lang="ru-RU" sz="2800" dirty="0" smtClean="0">
                <a:solidFill>
                  <a:prstClr val="black"/>
                </a:solidFill>
              </a:rPr>
              <a:t> и </a:t>
            </a:r>
            <a:r>
              <a:rPr lang="ru-RU" sz="2800" dirty="0" err="1" smtClean="0">
                <a:solidFill>
                  <a:prstClr val="black"/>
                </a:solidFill>
              </a:rPr>
              <a:t>гидроксид-анионы</a:t>
            </a:r>
            <a:r>
              <a:rPr lang="ru-RU" sz="2800" dirty="0" smtClean="0">
                <a:solidFill>
                  <a:prstClr val="black"/>
                </a:solidFill>
              </a:rPr>
              <a:t> </a:t>
            </a:r>
            <a:r>
              <a:rPr lang="ru-RU" sz="2800" b="1" dirty="0" smtClean="0">
                <a:solidFill>
                  <a:srgbClr val="F79646">
                    <a:lumMod val="75000"/>
                  </a:srgbClr>
                </a:solidFill>
              </a:rPr>
              <a:t>ОН</a:t>
            </a:r>
            <a:r>
              <a:rPr lang="ru-RU" sz="2800" b="1" baseline="30000" dirty="0" smtClean="0">
                <a:solidFill>
                  <a:srgbClr val="F79646">
                    <a:lumMod val="75000"/>
                  </a:srgbClr>
                </a:solidFill>
              </a:rPr>
              <a:t>-</a:t>
            </a:r>
            <a:r>
              <a:rPr lang="ru-RU" sz="2800" dirty="0" smtClean="0">
                <a:solidFill>
                  <a:prstClr val="black"/>
                </a:solidFill>
              </a:rPr>
              <a:t>, т.е. </a:t>
            </a:r>
            <a:r>
              <a:rPr lang="ru-RU" sz="2800" dirty="0" err="1" smtClean="0">
                <a:solidFill>
                  <a:prstClr val="black"/>
                </a:solidFill>
              </a:rPr>
              <a:t>диссоциируют</a:t>
            </a:r>
            <a:r>
              <a:rPr lang="ru-RU" sz="2800" dirty="0" smtClean="0">
                <a:solidFill>
                  <a:prstClr val="black"/>
                </a:solidFill>
              </a:rPr>
              <a:t> по типу кислоты и по типу основания.</a:t>
            </a:r>
          </a:p>
          <a:p>
            <a:pPr marL="73025" algn="ctr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Х  + ОН      ХОН = НХО     Н  + ХО</a:t>
            </a:r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3419872" y="1988840"/>
            <a:ext cx="288032" cy="45719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508104" y="1988840"/>
            <a:ext cx="288032" cy="45719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62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62880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62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162880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348880"/>
            <a:ext cx="2525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025" algn="ctr">
              <a:defRPr/>
            </a:pPr>
            <a:r>
              <a:rPr lang="ru-RU" sz="3600" b="1" dirty="0" err="1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</a:t>
            </a:r>
            <a:r>
              <a:rPr lang="ru-RU" sz="36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О – </a:t>
            </a:r>
            <a:r>
              <a:rPr lang="en-US" sz="36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[</a:t>
            </a:r>
            <a:r>
              <a:rPr lang="ru-RU" sz="36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endParaRPr lang="en-US" sz="3600" b="1" dirty="0" smtClean="0">
              <a:solidFill>
                <a:srgbClr val="E25B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Левая круглая скобка 10"/>
          <p:cNvSpPr/>
          <p:nvPr/>
        </p:nvSpPr>
        <p:spPr>
          <a:xfrm>
            <a:off x="4499992" y="2276872"/>
            <a:ext cx="1000125" cy="720080"/>
          </a:xfrm>
          <a:prstGeom prst="leftBracket">
            <a:avLst/>
          </a:prstGeom>
          <a:ln w="28575">
            <a:solidFill>
              <a:srgbClr val="E25B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4779" y="3244334"/>
            <a:ext cx="6374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025" algn="ctr">
              <a:defRPr/>
            </a:pPr>
            <a:r>
              <a:rPr lang="ru-RU" sz="3200" u="sng" dirty="0" err="1" smtClean="0">
                <a:solidFill>
                  <a:prstClr val="black"/>
                </a:solidFill>
              </a:rPr>
              <a:t>Амфотерные</a:t>
            </a:r>
            <a:r>
              <a:rPr lang="ru-RU" sz="3200" u="sng" dirty="0" smtClean="0">
                <a:solidFill>
                  <a:prstClr val="black"/>
                </a:solidFill>
              </a:rPr>
              <a:t> соединения </a:t>
            </a:r>
            <a:r>
              <a:rPr lang="ru-RU" sz="3200" u="sng" dirty="0" err="1" smtClean="0">
                <a:solidFill>
                  <a:prstClr val="black"/>
                </a:solidFill>
              </a:rPr>
              <a:t>Ме</a:t>
            </a:r>
            <a:r>
              <a:rPr lang="ru-RU" sz="3200" u="sng" dirty="0" smtClean="0">
                <a:solidFill>
                  <a:prstClr val="black"/>
                </a:solidFill>
              </a:rPr>
              <a:t>(ОН)</a:t>
            </a:r>
            <a:r>
              <a:rPr lang="ru-RU" sz="3200" u="sng" baseline="-25000" dirty="0" err="1" smtClean="0">
                <a:solidFill>
                  <a:prstClr val="black"/>
                </a:solidFill>
              </a:rPr>
              <a:t>х</a:t>
            </a:r>
            <a:endParaRPr lang="ru-RU" sz="3200" u="sng" baseline="-25000" dirty="0" smtClean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2240" y="3717032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х=2,3,4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07707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Общая схема диссоциации </a:t>
            </a:r>
            <a:r>
              <a:rPr lang="ru-RU" sz="2400" dirty="0" err="1" smtClean="0">
                <a:solidFill>
                  <a:prstClr val="black"/>
                </a:solidFill>
              </a:rPr>
              <a:t>амфотерного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</a:rPr>
              <a:t>гидроксида</a:t>
            </a:r>
            <a:r>
              <a:rPr lang="ru-RU" sz="2400" dirty="0" smtClean="0">
                <a:solidFill>
                  <a:prstClr val="black"/>
                </a:solidFill>
              </a:rPr>
              <a:t> на примере:</a:t>
            </a:r>
            <a:r>
              <a:rPr lang="ru-RU" dirty="0" smtClean="0">
                <a:solidFill>
                  <a:prstClr val="black"/>
                </a:solidFill>
              </a:rPr>
              <a:t> х=2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653136"/>
            <a:ext cx="9324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2Н</a:t>
            </a:r>
            <a:r>
              <a:rPr lang="ru-RU" sz="2800" b="1" baseline="30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+МеО</a:t>
            </a:r>
            <a:r>
              <a:rPr lang="ru-RU" sz="2800" b="1" baseline="-25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2800" b="1" baseline="30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2-</a:t>
            </a:r>
            <a:r>
              <a:rPr lang="en-US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↔</a:t>
            </a:r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r>
              <a:rPr lang="ru-RU" sz="2800" b="1" baseline="-25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МеО</a:t>
            </a:r>
            <a:r>
              <a:rPr lang="ru-RU" sz="2800" b="1" baseline="-25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↔</a:t>
            </a:r>
            <a:r>
              <a:rPr lang="ru-RU" sz="2800" b="1" dirty="0" err="1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</a:t>
            </a:r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(ОН)</a:t>
            </a:r>
            <a:r>
              <a:rPr lang="ru-RU" sz="2800" b="1" baseline="-25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↔</a:t>
            </a:r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</a:t>
            </a:r>
            <a:r>
              <a:rPr lang="ru-RU" sz="2800" b="1" baseline="30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2+</a:t>
            </a:r>
            <a:r>
              <a:rPr lang="ru-RU" sz="2800" b="1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+2ОН</a:t>
            </a:r>
            <a:r>
              <a:rPr lang="ru-RU" sz="2800" b="1" baseline="30000" dirty="0" smtClean="0">
                <a:solidFill>
                  <a:srgbClr val="E25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4293096"/>
            <a:ext cx="1642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baseline="-25000" dirty="0" smtClean="0">
                <a:solidFill>
                  <a:srgbClr val="E25B00"/>
                </a:solidFill>
              </a:rPr>
              <a:t>по типу кислоты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5085184"/>
            <a:ext cx="19223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025">
              <a:defRPr/>
            </a:pPr>
            <a:r>
              <a:rPr lang="ru-RU" sz="2400" b="1" baseline="30000" dirty="0" smtClean="0">
                <a:solidFill>
                  <a:srgbClr val="E25B00"/>
                </a:solidFill>
              </a:rPr>
              <a:t>по типу основания</a:t>
            </a:r>
            <a:endParaRPr lang="en-US" sz="2400" b="1" baseline="30000" dirty="0" smtClean="0">
              <a:solidFill>
                <a:srgbClr val="E25B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50851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E25B00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точнее</a:t>
            </a:r>
            <a:r>
              <a:rPr lang="en-US" dirty="0" smtClean="0">
                <a:solidFill>
                  <a:prstClr val="white"/>
                </a:solidFill>
              </a:rPr>
              <a:t>  [Me(OH)</a:t>
            </a:r>
            <a:r>
              <a:rPr lang="en-US" baseline="-25000" dirty="0" smtClean="0">
                <a:solidFill>
                  <a:prstClr val="white"/>
                </a:solidFill>
              </a:rPr>
              <a:t>4</a:t>
            </a:r>
            <a:r>
              <a:rPr lang="en-US" dirty="0" smtClean="0">
                <a:solidFill>
                  <a:prstClr val="white"/>
                </a:solidFill>
              </a:rPr>
              <a:t>]</a:t>
            </a:r>
            <a:r>
              <a:rPr lang="en-US" baseline="30000" dirty="0" smtClean="0">
                <a:solidFill>
                  <a:prstClr val="white"/>
                </a:solidFill>
              </a:rPr>
              <a:t>2-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881590" y="4599130"/>
            <a:ext cx="360040" cy="1764196"/>
          </a:xfrm>
          <a:prstGeom prst="leftBrace">
            <a:avLst/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5892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2Н</a:t>
            </a:r>
            <a:r>
              <a:rPr lang="ru-RU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ZnO</a:t>
            </a:r>
            <a:r>
              <a:rPr lang="en-US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↔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  <a:r>
              <a:rPr lang="ru-RU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↔ Zn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(ОН)</a:t>
            </a:r>
            <a:r>
              <a:rPr lang="ru-RU" sz="28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↔Zn</a:t>
            </a:r>
            <a:r>
              <a:rPr lang="ru-RU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+2ОН</a:t>
            </a:r>
            <a:r>
              <a:rPr lang="ru-RU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6093296"/>
            <a:ext cx="2056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точнее</a:t>
            </a:r>
            <a:r>
              <a:rPr lang="en-US" dirty="0" smtClean="0">
                <a:solidFill>
                  <a:prstClr val="white"/>
                </a:solidFill>
              </a:rPr>
              <a:t>  [Zn(OH)</a:t>
            </a:r>
            <a:r>
              <a:rPr lang="en-US" baseline="-25000" dirty="0" smtClean="0">
                <a:solidFill>
                  <a:prstClr val="white"/>
                </a:solidFill>
              </a:rPr>
              <a:t>4</a:t>
            </a:r>
            <a:r>
              <a:rPr lang="en-US" dirty="0" smtClean="0">
                <a:solidFill>
                  <a:prstClr val="white"/>
                </a:solidFill>
              </a:rPr>
              <a:t>]</a:t>
            </a:r>
            <a:r>
              <a:rPr lang="en-US" baseline="30000" dirty="0" smtClean="0">
                <a:solidFill>
                  <a:prstClr val="white"/>
                </a:solidFill>
              </a:rPr>
              <a:t>2-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1007604" y="5741876"/>
            <a:ext cx="432048" cy="18002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2013</Words>
  <Application>Microsoft Office PowerPoint</Application>
  <PresentationFormat>Экран (4:3)</PresentationFormat>
  <Paragraphs>323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2015-10-23T11:45:57Z</dcterms:created>
  <dcterms:modified xsi:type="dcterms:W3CDTF">2015-10-23T12:19:17Z</dcterms:modified>
</cp:coreProperties>
</file>