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5" r:id="rId9"/>
    <p:sldId id="266" r:id="rId10"/>
    <p:sldId id="282" r:id="rId11"/>
    <p:sldId id="272" r:id="rId12"/>
    <p:sldId id="269" r:id="rId13"/>
    <p:sldId id="271" r:id="rId14"/>
    <p:sldId id="273" r:id="rId15"/>
    <p:sldId id="276" r:id="rId16"/>
    <p:sldId id="277" r:id="rId17"/>
    <p:sldId id="278" r:id="rId18"/>
    <p:sldId id="279" r:id="rId19"/>
    <p:sldId id="281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7D9EB-EB1A-47A4-AE56-7E52DE32D992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B67BD-ABC2-4CBA-92BE-F8670E616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8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29600" cy="387585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Формирование типа русского праведника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 трагических обстоятельствах жизни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509120"/>
            <a:ext cx="7848872" cy="17526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Судьба Ивана Северьяновича</a:t>
            </a:r>
            <a:r>
              <a:rPr lang="ru-RU" sz="3200" b="1" dirty="0"/>
              <a:t> </a:t>
            </a:r>
            <a:r>
              <a:rPr lang="ru-RU" sz="3200" b="1" dirty="0" smtClean="0"/>
              <a:t>Флягина</a:t>
            </a:r>
          </a:p>
          <a:p>
            <a:r>
              <a:rPr lang="ru-RU" sz="3200" b="1" dirty="0"/>
              <a:t>в</a:t>
            </a:r>
            <a:r>
              <a:rPr lang="ru-RU" sz="3200" b="1" dirty="0" smtClean="0"/>
              <a:t> повести Н.С. Лескова</a:t>
            </a:r>
          </a:p>
          <a:p>
            <a:r>
              <a:rPr lang="ru-RU" sz="3200" b="1" dirty="0" smtClean="0"/>
              <a:t>«Очарованный странник»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30640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08504" cy="2105744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C00000"/>
                </a:solidFill>
              </a:rPr>
              <a:t>«…Мне за народ </a:t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очень помереть хочется»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3573016"/>
            <a:ext cx="8640960" cy="215778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Самоотверженность героя, его жизнь для других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74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37112"/>
            <a:ext cx="6120680" cy="23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496855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/>
              </a:rPr>
              <a:t>Иван Северьянович не идеальный герой. В начале жизненного пути он не различает добро и зло (не чувствует вины за смерть монашка, голубей жалеет, а кошечку уродует). Лесков рисует не безупречного героя, а реального, неоднозначного русского человека. </a:t>
            </a:r>
            <a:br>
              <a:rPr lang="ru-RU" sz="2400" dirty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/>
              </a:rPr>
              <a:t>Флягин проходит необъятный, как пространство России, и запутанный жизненный путь.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На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/>
              </a:rPr>
              <a:t>этом пути он и господ своих от смерти спас; и руки </a:t>
            </a:r>
            <a:br>
              <a:rPr lang="ru-RU" sz="2400" dirty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/>
              </a:rPr>
              <a:t>на себя наложить хотел из-за унизительного наказания; и жестоко на ремнях поролся ради красавца жеребца;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и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/>
              </a:rPr>
              <a:t>в татарском плену 10 лет «подщетиненным» томился; и жертвенную любовь познал; и безумным загулам предавался; и подвиг воинский совершил; и в офицеры выслужился; и сменил военный мундир на рясу… </a:t>
            </a:r>
          </a:p>
        </p:txBody>
      </p:sp>
    </p:spTree>
    <p:extLst>
      <p:ext uri="{BB962C8B-B14F-4D97-AF65-F5344CB8AC3E}">
        <p14:creationId xmlns:p14="http://schemas.microsoft.com/office/powerpoint/2010/main" val="1279425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3050"/>
            <a:ext cx="5616624" cy="315595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И в конце концов Иван Северьянович находит достойную жизненную цель – служение людям. Об этом сам герой говорит так: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5496" y="3789040"/>
            <a:ext cx="6120680" cy="2304256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«…Мне за народ </a:t>
            </a:r>
            <a:br>
              <a:rPr lang="ru-RU" sz="4000" b="1" i="1" dirty="0">
                <a:solidFill>
                  <a:srgbClr val="C00000"/>
                </a:solidFill>
              </a:rPr>
            </a:br>
            <a:r>
              <a:rPr lang="ru-RU" sz="4000" b="1" i="1" dirty="0">
                <a:solidFill>
                  <a:srgbClr val="C00000"/>
                </a:solidFill>
              </a:rPr>
              <a:t>очень помереть хочется»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4784"/>
            <a:ext cx="2664183" cy="383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334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51216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«Я многое даже не своей волею делал»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772816"/>
            <a:ext cx="5040560" cy="504056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Флягин объясняет всё происходящее с ним «родительским обещанием». Он </a:t>
            </a:r>
            <a:r>
              <a:rPr lang="ru-RU" sz="2400" b="1" i="1" dirty="0" smtClean="0">
                <a:solidFill>
                  <a:srgbClr val="002060"/>
                </a:solidFill>
              </a:rPr>
              <a:t>«моленый сын»</a:t>
            </a:r>
            <a:r>
              <a:rPr lang="ru-RU" sz="2400" b="1" dirty="0" smtClean="0">
                <a:solidFill>
                  <a:srgbClr val="002060"/>
                </a:solidFill>
              </a:rPr>
              <a:t> и всю жизнь помнит знамение монашка: </a:t>
            </a: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«…будешь ты много раз погибать и ни разу не погибнешь, пока придёт твоя настоящая погибель, и ты тогда вспомнишь материно обещание за себя и пойдёшь в чернецы».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Эта власть рокового начала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и делает его «очарованным странником».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04864"/>
            <a:ext cx="3292202" cy="405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615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2016224"/>
          </a:xfrm>
        </p:spPr>
        <p:txBody>
          <a:bodyPr/>
          <a:lstStyle/>
          <a:p>
            <a:pPr algn="ctr"/>
            <a:r>
              <a:rPr lang="ru-RU" sz="4400" i="1" dirty="0" smtClean="0">
                <a:solidFill>
                  <a:srgbClr val="C00000"/>
                </a:solidFill>
              </a:rPr>
              <a:t>«…Иван Северьянов, ты артист… настоящий, </a:t>
            </a:r>
            <a:br>
              <a:rPr lang="ru-RU" sz="4400" i="1" dirty="0" smtClean="0">
                <a:solidFill>
                  <a:srgbClr val="C00000"/>
                </a:solidFill>
              </a:rPr>
            </a:br>
            <a:r>
              <a:rPr lang="ru-RU" sz="4400" i="1" dirty="0" smtClean="0">
                <a:solidFill>
                  <a:srgbClr val="C00000"/>
                </a:solidFill>
              </a:rPr>
              <a:t>высокой степени артист»</a:t>
            </a:r>
            <a:endParaRPr lang="ru-RU" sz="4400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204864"/>
            <a:ext cx="5940152" cy="4536504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Одно из главных качеств характера Флягина – чувство прекрасного. Герой </a:t>
            </a:r>
            <a:r>
              <a:rPr lang="ru-RU" b="1" i="1" dirty="0" smtClean="0">
                <a:solidFill>
                  <a:srgbClr val="002060"/>
                </a:solidFill>
              </a:rPr>
              <a:t>очарован</a:t>
            </a:r>
            <a:r>
              <a:rPr lang="ru-RU" b="1" dirty="0" smtClean="0">
                <a:solidFill>
                  <a:srgbClr val="002060"/>
                </a:solidFill>
              </a:rPr>
              <a:t> красотой мира. Так в повести открывается ещё один смысл названия этой книги. Иван Северьянович остро чувствует и красоту песни (она </a:t>
            </a:r>
            <a:r>
              <a:rPr lang="ru-RU" b="1" i="1" dirty="0" smtClean="0">
                <a:solidFill>
                  <a:srgbClr val="002060"/>
                </a:solidFill>
              </a:rPr>
              <a:t>«то плачет, то томит, то просто душу из тела вынимает, то потом вдруг как схватит в другом роде и точно сразу опять сердце вставит</a:t>
            </a:r>
            <a:r>
              <a:rPr lang="ru-RU" b="1" dirty="0" smtClean="0">
                <a:solidFill>
                  <a:srgbClr val="002060"/>
                </a:solidFill>
              </a:rPr>
              <a:t>»); и красоту коня </a:t>
            </a:r>
            <a:r>
              <a:rPr lang="ru-RU" b="1" i="1" dirty="0" smtClean="0">
                <a:solidFill>
                  <a:srgbClr val="002060"/>
                </a:solidFill>
              </a:rPr>
              <a:t>(«И чувствую, что рванулась моя душа …к этой лошади, родной страстию</a:t>
            </a:r>
            <a:r>
              <a:rPr lang="ru-RU" b="1" dirty="0" smtClean="0">
                <a:solidFill>
                  <a:srgbClr val="002060"/>
                </a:solidFill>
              </a:rPr>
              <a:t>»); и женскую красоту (безудержно сыплет деньги под ноги цыганке Грушеньке и сам пускается перед ней вприсядку).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Позже герой Лескова скажет, что за такую красоту </a:t>
            </a:r>
            <a:r>
              <a:rPr lang="ru-RU" b="1" i="1" dirty="0" smtClean="0">
                <a:solidFill>
                  <a:srgbClr val="002060"/>
                </a:solidFill>
              </a:rPr>
              <a:t>«восхищённому человеку погибнуть даже радость».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24" y="2348880"/>
            <a:ext cx="3144928" cy="385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767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464" y="2924944"/>
            <a:ext cx="4211960" cy="3937584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Вслед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за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восхищением женской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красотой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приходит к Ивану Северьяновичу глубокая и жертвенная любовь.  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</a:rPr>
              <a:t>Он 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</a:rPr>
              <a:t>берёт </a:t>
            </a:r>
            <a:endParaRPr lang="ru-RU" sz="20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</a:rPr>
              <a:t>себя 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</a:rPr>
              <a:t>грех  Грушеньки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стерпевшей измены пустого человека,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считает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своей обязанностью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за неё отстрадать и её из ада выручить».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23928" y="273050"/>
            <a:ext cx="5112568" cy="6396310"/>
          </a:xfrm>
        </p:spPr>
        <p:txBody>
          <a:bodyPr>
            <a:normAutofit fontScale="92500"/>
          </a:bodyPr>
          <a:lstStyle/>
          <a:p>
            <a:pPr marL="137160" indent="0" algn="just">
              <a:buNone/>
            </a:pPr>
            <a:r>
              <a:rPr lang="ru-RU" sz="2400" b="1" u="sng" dirty="0" smtClean="0">
                <a:solidFill>
                  <a:srgbClr val="002060"/>
                </a:solidFill>
              </a:rPr>
              <a:t>Открытие героем красоты в человеке</a:t>
            </a:r>
            <a:r>
              <a:rPr lang="ru-RU" sz="2400" b="1" dirty="0" smtClean="0">
                <a:solidFill>
                  <a:srgbClr val="002060"/>
                </a:solidFill>
              </a:rPr>
              <a:t>, в женщине, </a:t>
            </a:r>
          </a:p>
          <a:p>
            <a:pPr marL="13716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является важнейшим </a:t>
            </a:r>
            <a:r>
              <a:rPr lang="ru-RU" sz="2400" b="1" u="sng" dirty="0" smtClean="0">
                <a:solidFill>
                  <a:srgbClr val="002060"/>
                </a:solidFill>
              </a:rPr>
              <a:t>рубежом  </a:t>
            </a:r>
          </a:p>
          <a:p>
            <a:pPr marL="137160" indent="0" algn="just">
              <a:buNone/>
            </a:pPr>
            <a:r>
              <a:rPr lang="ru-RU" sz="2400" b="1" u="sng" dirty="0" smtClean="0">
                <a:solidFill>
                  <a:srgbClr val="002060"/>
                </a:solidFill>
              </a:rPr>
              <a:t>в его судьбе</a:t>
            </a:r>
            <a:r>
              <a:rPr lang="ru-RU" sz="2400" b="1" dirty="0" smtClean="0">
                <a:solidFill>
                  <a:srgbClr val="002060"/>
                </a:solidFill>
              </a:rPr>
              <a:t>: с этого момента он становится «беззаботным о себе», </a:t>
            </a:r>
          </a:p>
          <a:p>
            <a:pPr marL="13716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то есть перестаёт жить только для себя, подчиняет своё существование заботе о другом человеке. Теперь </a:t>
            </a:r>
          </a:p>
          <a:p>
            <a:pPr marL="13716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Иван Северьянович вместо чужого ему Петра Сердюкова, единственного кормильца своей семьи, идёт в солдаты, белее 15 лет служит на Кавказе, воинский подвиг совершает… Так в </a:t>
            </a:r>
            <a:r>
              <a:rPr lang="ru-RU" sz="2400" b="1" dirty="0">
                <a:solidFill>
                  <a:srgbClr val="002060"/>
                </a:solidFill>
              </a:rPr>
              <a:t>герое Лескова </a:t>
            </a:r>
            <a:r>
              <a:rPr lang="ru-RU" sz="2400" b="1" dirty="0" smtClean="0">
                <a:solidFill>
                  <a:srgbClr val="002060"/>
                </a:solidFill>
              </a:rPr>
              <a:t> пробуждается потребность высшего жертвенного подвига во имя народа.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846502" cy="28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820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2664296"/>
          </a:xfrm>
        </p:spPr>
        <p:txBody>
          <a:bodyPr/>
          <a:lstStyle/>
          <a:p>
            <a:pPr algn="ctr"/>
            <a:r>
              <a:rPr lang="ru-RU" sz="6000" i="1" dirty="0" smtClean="0">
                <a:solidFill>
                  <a:srgbClr val="C00000"/>
                </a:solidFill>
              </a:rPr>
              <a:t>«…Ни за что я того, </a:t>
            </a:r>
            <a:br>
              <a:rPr lang="ru-RU" sz="6000" i="1" dirty="0" smtClean="0">
                <a:solidFill>
                  <a:srgbClr val="C00000"/>
                </a:solidFill>
              </a:rPr>
            </a:br>
            <a:r>
              <a:rPr lang="ru-RU" sz="6000" i="1" dirty="0" smtClean="0">
                <a:solidFill>
                  <a:srgbClr val="C00000"/>
                </a:solidFill>
              </a:rPr>
              <a:t>кому служу, обмануть не мог»</a:t>
            </a:r>
            <a:endParaRPr lang="ru-RU" sz="6000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0" y="3361979"/>
            <a:ext cx="4320480" cy="3384376"/>
          </a:xfrm>
        </p:spPr>
        <p:txBody>
          <a:bodyPr>
            <a:normAutofit/>
          </a:bodyPr>
          <a:lstStyle/>
          <a:p>
            <a:pPr algn="ctr"/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Честность, порядочность, ответственность, верность долгу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52985"/>
            <a:ext cx="3210669" cy="399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447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476672"/>
            <a:ext cx="8712968" cy="1728192"/>
          </a:xfrm>
        </p:spPr>
        <p:txBody>
          <a:bodyPr/>
          <a:lstStyle/>
          <a:p>
            <a:pPr algn="ctr"/>
            <a:r>
              <a:rPr lang="ru-RU" sz="6000" i="1" dirty="0" smtClean="0">
                <a:solidFill>
                  <a:srgbClr val="C00000"/>
                </a:solidFill>
              </a:rPr>
              <a:t>«Русский человек </a:t>
            </a:r>
            <a:br>
              <a:rPr lang="ru-RU" sz="6000" i="1" dirty="0" smtClean="0">
                <a:solidFill>
                  <a:srgbClr val="C00000"/>
                </a:solidFill>
              </a:rPr>
            </a:br>
            <a:r>
              <a:rPr lang="ru-RU" sz="6000" i="1" dirty="0" smtClean="0">
                <a:solidFill>
                  <a:srgbClr val="C00000"/>
                </a:solidFill>
              </a:rPr>
              <a:t>со всем справится»</a:t>
            </a:r>
            <a:endParaRPr lang="ru-RU" sz="6000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492896"/>
            <a:ext cx="3960440" cy="3720978"/>
          </a:xfrm>
        </p:spPr>
        <p:txBody>
          <a:bodyPr>
            <a:normAutofit/>
          </a:bodyPr>
          <a:lstStyle/>
          <a:p>
            <a:pPr algn="ctr"/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Способность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к любому труду,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сила, выносливость, богатырство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4469772" cy="372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279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872208"/>
          </a:xfrm>
        </p:spPr>
        <p:txBody>
          <a:bodyPr/>
          <a:lstStyle/>
          <a:p>
            <a:pPr algn="ctr"/>
            <a:r>
              <a:rPr lang="ru-RU" sz="6000" i="1" dirty="0" smtClean="0">
                <a:solidFill>
                  <a:srgbClr val="C00000"/>
                </a:solidFill>
              </a:rPr>
              <a:t>«…Выходы у меня бывали»</a:t>
            </a:r>
            <a:endParaRPr lang="ru-RU" sz="6000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07904" y="2996952"/>
            <a:ext cx="5436096" cy="374441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Страстная, неудержимая натура героя,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выход душевной силы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 разгуле, жестокости, пьянстве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58305"/>
            <a:ext cx="3384376" cy="457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691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3861048"/>
            <a:ext cx="5040560" cy="295232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Только постепенно, по мере движения «от одной стражбы к другой», герой Лескова обретает равновесие необъятных сил, которые поначалу расходует впустую.</a:t>
            </a:r>
            <a:endParaRPr lang="ru-RU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61863"/>
            <a:ext cx="3177909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88432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effectLst/>
              </a:rPr>
              <a:t>Значительно утяжеляют жизнь героя горячность, импульсивность, безоглядность, свойственные русскому человеку. Иван Северьянович говорит о себе, что «с детства был скор на руку». Отлучённый от коней «за кошкин хвост», он чувствует острую обиду и решает удавиться. Не подоспей цыган, «я бы всё это от моего характера пресвободно исполнил», - признаётся Флягин.</a:t>
            </a:r>
            <a:endParaRPr lang="ru-RU" sz="28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382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09600"/>
            <a:ext cx="8363272" cy="4763616"/>
          </a:xfrm>
        </p:spPr>
        <p:txBody>
          <a:bodyPr/>
          <a:lstStyle/>
          <a:p>
            <a:pPr algn="ctr"/>
            <a:r>
              <a:rPr lang="ru-RU" sz="4400" i="1" dirty="0" smtClean="0">
                <a:solidFill>
                  <a:srgbClr val="002060"/>
                </a:solidFill>
              </a:rPr>
              <a:t>«У нас не перевелись и </a:t>
            </a:r>
            <a:br>
              <a:rPr lang="ru-RU" sz="4400" i="1" dirty="0" smtClean="0">
                <a:solidFill>
                  <a:srgbClr val="002060"/>
                </a:solidFill>
              </a:rPr>
            </a:br>
            <a:r>
              <a:rPr lang="ru-RU" sz="4400" i="1" dirty="0" smtClean="0">
                <a:solidFill>
                  <a:srgbClr val="002060"/>
                </a:solidFill>
              </a:rPr>
              <a:t>не переведутся праведники. Их только не замечают, </a:t>
            </a:r>
            <a:br>
              <a:rPr lang="ru-RU" sz="4400" i="1" dirty="0" smtClean="0">
                <a:solidFill>
                  <a:srgbClr val="002060"/>
                </a:solidFill>
              </a:rPr>
            </a:br>
            <a:r>
              <a:rPr lang="ru-RU" sz="4400" i="1" dirty="0" smtClean="0">
                <a:solidFill>
                  <a:srgbClr val="002060"/>
                </a:solidFill>
              </a:rPr>
              <a:t>а если </a:t>
            </a:r>
            <a:r>
              <a:rPr lang="ru-RU" sz="4400" i="1" dirty="0" smtClean="0">
                <a:solidFill>
                  <a:srgbClr val="002060"/>
                </a:solidFill>
              </a:rPr>
              <a:t>стать присматриваться – </a:t>
            </a:r>
            <a:r>
              <a:rPr lang="ru-RU" sz="4400" i="1" dirty="0" smtClean="0">
                <a:solidFill>
                  <a:srgbClr val="002060"/>
                </a:solidFill>
              </a:rPr>
              <a:t>они есть»</a:t>
            </a:r>
            <a:endParaRPr lang="ru-RU" sz="4400" i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5949280"/>
            <a:ext cx="7086600" cy="645616"/>
          </a:xfrm>
        </p:spPr>
        <p:txBody>
          <a:bodyPr>
            <a:noAutofit/>
          </a:bodyPr>
          <a:lstStyle/>
          <a:p>
            <a:pPr algn="r"/>
            <a:r>
              <a:rPr lang="ru-RU" sz="4000" b="1" i="1" dirty="0" smtClean="0">
                <a:solidFill>
                  <a:schemeClr val="bg1"/>
                </a:solidFill>
              </a:rPr>
              <a:t>Н.С. Лесков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62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468" y="4032900"/>
            <a:ext cx="4001364" cy="279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4" y="131513"/>
            <a:ext cx="3528392" cy="280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6984776" cy="504056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/>
              </a:rPr>
              <a:t>В финале повести </a:t>
            </a:r>
            <a:br>
              <a:rPr lang="ru-RU" sz="3600" dirty="0" smtClean="0">
                <a:solidFill>
                  <a:srgbClr val="C00000"/>
                </a:solidFill>
                <a:effectLst/>
              </a:rPr>
            </a:br>
            <a:r>
              <a:rPr lang="ru-RU" sz="3600" dirty="0" smtClean="0">
                <a:solidFill>
                  <a:srgbClr val="C00000"/>
                </a:solidFill>
                <a:effectLst/>
              </a:rPr>
              <a:t>Иван Северьянович Флягин предстаёт личностью в силе и мощи духовной  высоты. Он обретает смысл жизни </a:t>
            </a:r>
            <a:br>
              <a:rPr lang="ru-RU" sz="3600" dirty="0" smtClean="0">
                <a:solidFill>
                  <a:srgbClr val="C00000"/>
                </a:solidFill>
                <a:effectLst/>
              </a:rPr>
            </a:br>
            <a:r>
              <a:rPr lang="ru-RU" sz="3600" dirty="0" smtClean="0">
                <a:solidFill>
                  <a:srgbClr val="C00000"/>
                </a:solidFill>
                <a:effectLst/>
              </a:rPr>
              <a:t>в простой истине – жить для других. Такой человек, по мнению Лескова, и есть праведный. </a:t>
            </a:r>
            <a:endParaRPr lang="ru-RU" sz="360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395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5256584"/>
          </a:xfrm>
        </p:spPr>
        <p:txBody>
          <a:bodyPr/>
          <a:lstStyle/>
          <a:p>
            <a:r>
              <a:rPr lang="ru-RU" sz="4000" i="1" u="sng" dirty="0" smtClean="0">
                <a:solidFill>
                  <a:srgbClr val="002060"/>
                </a:solidFill>
              </a:rPr>
              <a:t>Праведник</a:t>
            </a:r>
            <a:r>
              <a:rPr lang="ru-RU" sz="4000" dirty="0" smtClean="0">
                <a:solidFill>
                  <a:srgbClr val="002060"/>
                </a:solidFill>
              </a:rPr>
              <a:t> – человек, который живёт праведной жизнью.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i="1" u="sng" dirty="0" smtClean="0">
                <a:solidFill>
                  <a:srgbClr val="002060"/>
                </a:solidFill>
              </a:rPr>
              <a:t>Праведный</a:t>
            </a:r>
            <a:r>
              <a:rPr lang="ru-RU" sz="4000" b="0" dirty="0" smtClean="0">
                <a:solidFill>
                  <a:srgbClr val="002060"/>
                </a:solidFill>
              </a:rPr>
              <a:t> – </a:t>
            </a:r>
            <a:r>
              <a:rPr lang="ru-RU" sz="4000" dirty="0" smtClean="0">
                <a:solidFill>
                  <a:srgbClr val="002060"/>
                </a:solidFill>
              </a:rPr>
              <a:t>благочестивый, соответствующий религиозному правилу;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                      - основанный на правде, справедливый.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877272"/>
            <a:ext cx="8310736" cy="861640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С.И. Ожегов.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«Словарь русского языка»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6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09600"/>
            <a:ext cx="8291264" cy="4763616"/>
          </a:xfrm>
        </p:spPr>
        <p:txBody>
          <a:bodyPr/>
          <a:lstStyle/>
          <a:p>
            <a:r>
              <a:rPr lang="ru-RU" sz="5400" u="sng" dirty="0" smtClean="0">
                <a:solidFill>
                  <a:srgbClr val="002060"/>
                </a:solidFill>
              </a:rPr>
              <a:t>Праведные</a:t>
            </a:r>
            <a:r>
              <a:rPr lang="ru-RU" sz="5400" dirty="0" smtClean="0">
                <a:solidFill>
                  <a:srgbClr val="002060"/>
                </a:solidFill>
              </a:rPr>
              <a:t> проводили праведную, угодную Богу жизнь.</a:t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5733256"/>
            <a:ext cx="7086600" cy="78963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600" b="1" dirty="0" smtClean="0">
                <a:solidFill>
                  <a:schemeClr val="bg1"/>
                </a:solidFill>
              </a:rPr>
              <a:t>Протоиерей Серафим Слободской.</a:t>
            </a:r>
          </a:p>
          <a:p>
            <a:pPr algn="r"/>
            <a:r>
              <a:rPr lang="ru-RU" sz="2600" b="1" dirty="0" smtClean="0">
                <a:solidFill>
                  <a:schemeClr val="bg1"/>
                </a:solidFill>
              </a:rPr>
              <a:t>«</a:t>
            </a:r>
            <a:r>
              <a:rPr lang="ru-RU" sz="2600" b="1" dirty="0">
                <a:solidFill>
                  <a:schemeClr val="bg1"/>
                </a:solidFill>
              </a:rPr>
              <a:t>Закон Божий» </a:t>
            </a:r>
            <a:endParaRPr lang="ru-RU" sz="26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006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09600"/>
            <a:ext cx="8219256" cy="4475584"/>
          </a:xfrm>
        </p:spPr>
        <p:txBody>
          <a:bodyPr/>
          <a:lstStyle/>
          <a:p>
            <a:pPr algn="ctr"/>
            <a:r>
              <a:rPr lang="ru-RU" sz="8000" dirty="0" smtClean="0">
                <a:solidFill>
                  <a:srgbClr val="002060"/>
                </a:solidFill>
              </a:rPr>
              <a:t>Не стоит село </a:t>
            </a:r>
            <a:br>
              <a:rPr lang="ru-RU" sz="8000" dirty="0" smtClean="0">
                <a:solidFill>
                  <a:srgbClr val="002060"/>
                </a:solidFill>
              </a:rPr>
            </a:br>
            <a:r>
              <a:rPr lang="ru-RU" sz="8000" dirty="0" smtClean="0">
                <a:solidFill>
                  <a:srgbClr val="002060"/>
                </a:solidFill>
              </a:rPr>
              <a:t>без праведника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835696" y="5661248"/>
            <a:ext cx="7086600" cy="1008112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smtClean="0">
                <a:solidFill>
                  <a:schemeClr val="bg1"/>
                </a:solidFill>
              </a:rPr>
              <a:t>Русская пословица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4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632271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По мнению Лескова, праведники – это «герои великодушия», нестяжатели, правдолюбцы, мудрецы, </a:t>
            </a:r>
            <a:r>
              <a:rPr lang="ru-RU" sz="3200" u="sng" dirty="0" smtClean="0">
                <a:solidFill>
                  <a:srgbClr val="002060"/>
                </a:solidFill>
              </a:rPr>
              <a:t>«выражение всего нашего умного и доброго народа</a:t>
            </a:r>
            <a:r>
              <a:rPr lang="ru-RU" sz="3200" dirty="0" smtClean="0">
                <a:solidFill>
                  <a:srgbClr val="002060"/>
                </a:solidFill>
              </a:rPr>
              <a:t>». Бескорыстный подвиг добра и самоотвержения –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в этом  суть праведничества. 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6" y="1052736"/>
            <a:ext cx="376943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38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16016" y="213816"/>
            <a:ext cx="4104456" cy="6311528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</a:rPr>
              <a:t>Тема</a:t>
            </a:r>
            <a:r>
              <a:rPr lang="ru-RU" sz="2800" b="1" dirty="0" smtClean="0">
                <a:solidFill>
                  <a:srgbClr val="002060"/>
                </a:solidFill>
              </a:rPr>
              <a:t> повести Лескова – изображение простого русского человека,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 образе которого автор увидел характерные черты русской нации.</a:t>
            </a: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</a:rPr>
              <a:t>Идея</a:t>
            </a:r>
            <a:r>
              <a:rPr lang="ru-RU" sz="2800" b="1" dirty="0" smtClean="0">
                <a:solidFill>
                  <a:srgbClr val="002060"/>
                </a:solidFill>
              </a:rPr>
              <a:t> повести – представить положительного героя-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«праведника»,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 называет его сам писатель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9512" y="2204864"/>
            <a:ext cx="4536504" cy="4556969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r>
              <a:rPr lang="ru-RU" sz="2800" b="1" dirty="0"/>
              <a:t>В повести Н.С. Лескова «Очарованный странник» (1873) </a:t>
            </a:r>
            <a:endParaRPr lang="ru-RU" sz="2800" b="1" dirty="0" smtClean="0"/>
          </a:p>
          <a:p>
            <a:pPr marL="137160" indent="0" algn="ctr">
              <a:buNone/>
            </a:pPr>
            <a:r>
              <a:rPr lang="ru-RU" sz="2800" b="1" dirty="0" smtClean="0"/>
              <a:t>рассказывается </a:t>
            </a:r>
            <a:r>
              <a:rPr lang="ru-RU" sz="2800" b="1" dirty="0"/>
              <a:t>история главного героя – </a:t>
            </a:r>
            <a:endParaRPr lang="ru-RU" sz="2800" b="1" dirty="0" smtClean="0"/>
          </a:p>
          <a:p>
            <a:pPr marL="137160" indent="0" algn="ctr">
              <a:buNone/>
            </a:pPr>
            <a:r>
              <a:rPr lang="ru-RU" sz="2800" b="1" dirty="0" smtClean="0"/>
              <a:t>Ивана </a:t>
            </a:r>
            <a:r>
              <a:rPr lang="ru-RU" sz="2800" b="1" dirty="0"/>
              <a:t>Северьяновича Флягина, </a:t>
            </a:r>
            <a:endParaRPr lang="ru-RU" sz="2800" b="1" dirty="0" smtClean="0"/>
          </a:p>
          <a:p>
            <a:pPr marL="137160" indent="0" algn="ctr">
              <a:buNone/>
            </a:pPr>
            <a:r>
              <a:rPr lang="ru-RU" sz="2800" b="1" dirty="0" smtClean="0"/>
              <a:t>жизнь </a:t>
            </a:r>
            <a:r>
              <a:rPr lang="ru-RU" sz="2800" b="1" dirty="0"/>
              <a:t>которого – </a:t>
            </a:r>
            <a:endParaRPr lang="ru-RU" sz="2800" b="1" dirty="0" smtClean="0"/>
          </a:p>
          <a:p>
            <a:pPr marL="137160" indent="0" algn="ctr">
              <a:buNone/>
            </a:pPr>
            <a:r>
              <a:rPr lang="ru-RU" sz="2800" b="1" dirty="0" smtClean="0"/>
              <a:t>цепь </a:t>
            </a:r>
            <a:r>
              <a:rPr lang="ru-RU" sz="2800" b="1" dirty="0"/>
              <a:t>невероятных приключений. Не случайно первое название повести – «Чернозёмный Телемак».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752"/>
            <a:ext cx="3435127" cy="202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734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3672408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38336"/>
            <a:ext cx="5400600" cy="655272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/>
              </a:rPr>
              <a:t>В образе Флягина автор показал формирование человека с новым национальным самосознанием. Главный герой живёт как бы </a:t>
            </a:r>
            <a:br>
              <a:rPr lang="ru-RU" sz="2400" dirty="0" smtClean="0">
                <a:solidFill>
                  <a:srgbClr val="002060"/>
                </a:solidFill>
                <a:effectLst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</a:rPr>
              <a:t>в двух эпохах. В юности он был крепостным графа К., и в нём воспитывали черты, важные для крепостных: трудолюбие, преданность господам.</a:t>
            </a:r>
            <a:br>
              <a:rPr lang="ru-RU" sz="2400" dirty="0" smtClean="0">
                <a:solidFill>
                  <a:srgbClr val="002060"/>
                </a:solidFill>
                <a:effectLst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</a:rPr>
              <a:t>После Манифеста 17 февраля 1861 г. Иван Северьянович становится свободным человеком и должен искать новые жизненные ориентиры. </a:t>
            </a:r>
            <a:br>
              <a:rPr lang="ru-RU" sz="2400" dirty="0" smtClean="0">
                <a:solidFill>
                  <a:srgbClr val="002060"/>
                </a:solidFill>
                <a:effectLst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</a:rPr>
              <a:t>В результате своего «хождения по мукам» он приходит к мысли: </a:t>
            </a:r>
            <a:br>
              <a:rPr lang="ru-RU" sz="2400" dirty="0" smtClean="0">
                <a:solidFill>
                  <a:srgbClr val="002060"/>
                </a:solidFill>
                <a:effectLst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</a:rPr>
              <a:t>главное не преданность хозяину, </a:t>
            </a:r>
            <a:br>
              <a:rPr lang="ru-RU" sz="2400" dirty="0" smtClean="0">
                <a:solidFill>
                  <a:srgbClr val="002060"/>
                </a:solidFill>
                <a:effectLst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</a:rPr>
              <a:t>а служение народу.</a:t>
            </a:r>
            <a:endParaRPr lang="ru-RU" sz="24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8931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Важнейшие черты личности героя</a:t>
            </a:r>
            <a:endParaRPr lang="ru-RU" sz="6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2937"/>
            <a:ext cx="5874380" cy="360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130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563</TotalTime>
  <Words>734</Words>
  <Application>Microsoft Office PowerPoint</Application>
  <PresentationFormat>Экран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Формирование типа русского праведника  в трагических обстоятельствах жизни</vt:lpstr>
      <vt:lpstr>«У нас не перевелись и  не переведутся праведники. Их только не замечают,  а если стать присматриваться – они есть»</vt:lpstr>
      <vt:lpstr>Праведник – человек, который живёт праведной жизнью.  Праведный – благочестивый, соответствующий религиозному правилу;                       - основанный на правде, справедливый.</vt:lpstr>
      <vt:lpstr>Праведные проводили праведную, угодную Богу жизнь.  </vt:lpstr>
      <vt:lpstr>Не стоит село  без праведника </vt:lpstr>
      <vt:lpstr>По мнению Лескова, праведники – это «герои великодушия», нестяжатели, правдолюбцы, мудрецы, «выражение всего нашего умного и доброго народа». Бескорыстный подвиг добра и самоотвержения –  в этом  суть праведничества.  </vt:lpstr>
      <vt:lpstr>Презентация PowerPoint</vt:lpstr>
      <vt:lpstr>В образе Флягина автор показал формирование человека с новым национальным самосознанием. Главный герой живёт как бы  в двух эпохах. В юности он был крепостным графа К., и в нём воспитывали черты, важные для крепостных: трудолюбие, преданность господам. После Манифеста 17 февраля 1861 г. Иван Северьянович становится свободным человеком и должен искать новые жизненные ориентиры.  В результате своего «хождения по мукам» он приходит к мысли:  главное не преданность хозяину,  а служение народу.</vt:lpstr>
      <vt:lpstr>Важнейшие черты личности героя</vt:lpstr>
      <vt:lpstr>«…Мне за народ  очень помереть хочется»</vt:lpstr>
      <vt:lpstr>Иван Северьянович не идеальный герой. В начале жизненного пути он не различает добро и зло (не чувствует вины за смерть монашка, голубей жалеет, а кошечку уродует). Лесков рисует не безупречного героя, а реального, неоднозначного русского человека.  Флягин проходит необъятный, как пространство России, и запутанный жизненный путь.  На этом пути он и господ своих от смерти спас; и руки  на себя наложить хотел из-за унизительного наказания; и жестоко на ремнях поролся ради красавца жеребца;  и в татарском плену 10 лет «подщетиненным» томился; и жертвенную любовь познал; и безумным загулам предавался; и подвиг воинский совершил; и в офицеры выслужился; и сменил военный мундир на рясу… </vt:lpstr>
      <vt:lpstr>И в конце концов Иван Северьянович находит достойную жизненную цель – служение людям. Об этом сам герой говорит так:</vt:lpstr>
      <vt:lpstr>«Я многое даже не своей волею делал»</vt:lpstr>
      <vt:lpstr>«…Иван Северьянов, ты артист… настоящий,  высокой степени артист»</vt:lpstr>
      <vt:lpstr>Презентация PowerPoint</vt:lpstr>
      <vt:lpstr>«…Ни за что я того,  кому служу, обмануть не мог»</vt:lpstr>
      <vt:lpstr>«Русский человек  со всем справится»</vt:lpstr>
      <vt:lpstr>«…Выходы у меня бывали»</vt:lpstr>
      <vt:lpstr>Значительно утяжеляют жизнь героя горячность, импульсивность, безоглядность, свойственные русскому человеку. Иван Северьянович говорит о себе, что «с детства был скор на руку». Отлучённый от коней «за кошкин хвост», он чувствует острую обиду и решает удавиться. Не подоспей цыган, «я бы всё это от моего характера пресвободно исполнил», - признаётся Флягин.</vt:lpstr>
      <vt:lpstr>В финале повести  Иван Северьянович Флягин предстаёт личностью в силе и мощи духовной  высоты. Он обретает смысл жизни  в простой истине – жить для других. Такой человек, по мнению Лескова, и есть праведный.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типа русского праведника  в трагических обстоятельствах жизни</dc:title>
  <cp:lastModifiedBy>Admin</cp:lastModifiedBy>
  <cp:revision>67</cp:revision>
  <dcterms:modified xsi:type="dcterms:W3CDTF">2015-02-22T20:22:55Z</dcterms:modified>
</cp:coreProperties>
</file>