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4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5EA16-8FCE-444C-B256-42E35FBE6A7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E5E01-9FBA-42A1-96B1-178D2A311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5E01-9FBA-42A1-96B1-178D2A311E6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0D3AB-4E4F-4783-BE4F-489A5B4D1584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A551-3A7C-49E7-9818-3EC42641A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33799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FF"/>
                </a:solidFill>
              </a:rPr>
              <a:t>Воспитательная программа</a:t>
            </a:r>
            <a:br>
              <a:rPr lang="ru-RU" b="1" dirty="0" smtClean="0">
                <a:solidFill>
                  <a:srgbClr val="FF00FF"/>
                </a:solidFill>
              </a:rPr>
            </a:br>
            <a:r>
              <a:rPr lang="ru-RU" b="1" dirty="0" smtClean="0">
                <a:solidFill>
                  <a:srgbClr val="FF00FF"/>
                </a:solidFill>
              </a:rPr>
              <a:t>« Зажги свою звезду»</a:t>
            </a:r>
            <a:br>
              <a:rPr lang="ru-RU" b="1" dirty="0" smtClean="0">
                <a:solidFill>
                  <a:srgbClr val="FF00FF"/>
                </a:solidFill>
              </a:rPr>
            </a:br>
            <a:r>
              <a:rPr lang="ru-RU" b="1" dirty="0" smtClean="0">
                <a:solidFill>
                  <a:srgbClr val="FF00FF"/>
                </a:solidFill>
              </a:rPr>
              <a:t>для 5-9 классов.</a:t>
            </a:r>
            <a:br>
              <a:rPr lang="ru-RU" b="1" dirty="0" smtClean="0">
                <a:solidFill>
                  <a:srgbClr val="FF00FF"/>
                </a:solidFill>
              </a:rPr>
            </a:br>
            <a:r>
              <a:rPr lang="ru-RU" b="1" dirty="0" smtClean="0">
                <a:solidFill>
                  <a:srgbClr val="FF00FF"/>
                </a:solidFill>
              </a:rPr>
              <a:t>2013 год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4876800"/>
            <a:ext cx="5029200" cy="1600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Подготовила: </a:t>
            </a:r>
            <a:r>
              <a:rPr lang="ru-RU" b="1" spc="50" dirty="0" err="1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Бурлакова</a:t>
            </a:r>
            <a:r>
              <a:rPr lang="ru-RU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Н.В.</a:t>
            </a:r>
          </a:p>
          <a:p>
            <a:pPr>
              <a:defRPr/>
            </a:pPr>
            <a:r>
              <a:rPr lang="ru-RU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классный руководитель </a:t>
            </a:r>
            <a:endParaRPr lang="ru-RU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</a:t>
            </a:r>
            <a:r>
              <a:rPr lang="ru-RU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класса</a:t>
            </a:r>
            <a:r>
              <a:rPr lang="ru-RU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ru-RU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2013-2014учебный год</a:t>
            </a:r>
            <a:endParaRPr lang="ru-RU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5" name="Рисунок 4" descr="http://www.xliby.ru/astronomija_i_kosmos/mysljashaja_vselennaja/doc2fb_image_030000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-конечная звезда 5"/>
          <p:cNvSpPr/>
          <p:nvPr/>
        </p:nvSpPr>
        <p:spPr>
          <a:xfrm>
            <a:off x="838200" y="2286000"/>
            <a:ext cx="914400" cy="914400"/>
          </a:xfrm>
          <a:prstGeom prst="star4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7924800" y="2209800"/>
            <a:ext cx="914400" cy="914400"/>
          </a:xfrm>
          <a:prstGeom prst="star4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8077200" y="0"/>
            <a:ext cx="914400" cy="914400"/>
          </a:xfrm>
          <a:prstGeom prst="star4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 rot="20821197">
            <a:off x="228600" y="381000"/>
            <a:ext cx="914400" cy="914400"/>
          </a:xfrm>
          <a:prstGeom prst="star4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5334000" y="3810000"/>
            <a:ext cx="914400" cy="914400"/>
          </a:xfrm>
          <a:prstGeom prst="star4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 rot="20842581">
            <a:off x="3048000" y="4953000"/>
            <a:ext cx="914400" cy="914400"/>
          </a:xfrm>
          <a:prstGeom prst="star4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FF"/>
                </a:solidFill>
              </a:rPr>
              <a:t>Самоуправление класса</a:t>
            </a:r>
            <a:r>
              <a:rPr lang="ru-RU" dirty="0">
                <a:solidFill>
                  <a:srgbClr val="FF00FF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7150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b="1" dirty="0">
                <a:solidFill>
                  <a:srgbClr val="FF00FF"/>
                </a:solidFill>
              </a:rPr>
              <a:t> Сфера  нашего </a:t>
            </a:r>
            <a:r>
              <a:rPr lang="ru-RU" b="1" dirty="0" smtClean="0">
                <a:solidFill>
                  <a:srgbClr val="FF00FF"/>
                </a:solidFill>
              </a:rPr>
              <a:t>класса</a:t>
            </a:r>
          </a:p>
          <a:p>
            <a:endParaRPr lang="ru-RU" dirty="0"/>
          </a:p>
          <a:p>
            <a:r>
              <a:rPr lang="ru-RU" sz="4200" b="1" u="sng" dirty="0">
                <a:solidFill>
                  <a:srgbClr val="FF00FF"/>
                </a:solidFill>
              </a:rPr>
              <a:t>СОВЕТ созвездий:</a:t>
            </a:r>
            <a:endParaRPr lang="ru-RU" sz="4200" dirty="0">
              <a:solidFill>
                <a:srgbClr val="FF00FF"/>
              </a:solidFill>
            </a:endParaRPr>
          </a:p>
          <a:p>
            <a:r>
              <a:rPr lang="ru-RU" sz="4200" dirty="0"/>
              <a:t>Смотритель сферы – командир</a:t>
            </a:r>
          </a:p>
          <a:p>
            <a:r>
              <a:rPr lang="ru-RU" sz="4200" dirty="0"/>
              <a:t>Ответственный за порядок   </a:t>
            </a:r>
            <a:r>
              <a:rPr lang="ru-RU" sz="4200" dirty="0" smtClean="0"/>
              <a:t> </a:t>
            </a:r>
            <a:endParaRPr lang="ru-RU" sz="4200" dirty="0"/>
          </a:p>
          <a:p>
            <a:r>
              <a:rPr lang="ru-RU" sz="4200" dirty="0"/>
              <a:t>Хранитель классного журнала </a:t>
            </a:r>
          </a:p>
          <a:p>
            <a:r>
              <a:rPr lang="ru-RU" sz="4200" dirty="0"/>
              <a:t>Мастер приятных сюрпризов </a:t>
            </a:r>
          </a:p>
          <a:p>
            <a:r>
              <a:rPr lang="ru-RU" sz="4200" dirty="0"/>
              <a:t>Спортивный лидер </a:t>
            </a:r>
          </a:p>
          <a:p>
            <a:r>
              <a:rPr lang="ru-RU" sz="4200" dirty="0"/>
              <a:t>Главный редактор </a:t>
            </a:r>
          </a:p>
          <a:p>
            <a:r>
              <a:rPr lang="ru-RU" sz="4200" dirty="0"/>
              <a:t>Главный учёный </a:t>
            </a:r>
          </a:p>
          <a:p>
            <a:r>
              <a:rPr lang="ru-RU" sz="4200" dirty="0"/>
              <a:t> </a:t>
            </a:r>
            <a:r>
              <a:rPr lang="ru-RU" sz="4200" dirty="0" smtClean="0"/>
              <a:t>Спасатель</a:t>
            </a:r>
          </a:p>
          <a:p>
            <a:endParaRPr lang="ru-RU" b="1" u="sng" dirty="0" smtClean="0"/>
          </a:p>
          <a:p>
            <a:pPr algn="r">
              <a:buNone/>
            </a:pPr>
            <a:r>
              <a:rPr lang="ru-RU" sz="5000" b="1" u="sng" dirty="0" smtClean="0">
                <a:solidFill>
                  <a:srgbClr val="FF00FF"/>
                </a:solidFill>
              </a:rPr>
              <a:t>Созвездие </a:t>
            </a:r>
            <a:r>
              <a:rPr lang="ru-RU" sz="5000" b="1" dirty="0" smtClean="0">
                <a:solidFill>
                  <a:srgbClr val="FF00FF"/>
                </a:solidFill>
              </a:rPr>
              <a:t>«Учение с увлечением»</a:t>
            </a:r>
            <a:r>
              <a:rPr lang="ru-RU" sz="5000" b="1" u="sng" dirty="0" smtClean="0">
                <a:solidFill>
                  <a:srgbClr val="FF00FF"/>
                </a:solidFill>
              </a:rPr>
              <a:t>  </a:t>
            </a:r>
            <a:endParaRPr lang="ru-RU" sz="5000" dirty="0" smtClean="0">
              <a:solidFill>
                <a:srgbClr val="FF00FF"/>
              </a:solidFill>
            </a:endParaRPr>
          </a:p>
          <a:p>
            <a:pPr algn="r"/>
            <a:r>
              <a:rPr lang="ru-RU" sz="5000" dirty="0" smtClean="0"/>
              <a:t>1.Сбор </a:t>
            </a:r>
            <a:r>
              <a:rPr lang="ru-RU" sz="5000" dirty="0"/>
              <a:t>информации об учебном процессе в классе</a:t>
            </a:r>
          </a:p>
          <a:p>
            <a:pPr algn="r"/>
            <a:r>
              <a:rPr lang="ru-RU" sz="5000" dirty="0"/>
              <a:t>2.Проверка дневников и учебников</a:t>
            </a:r>
          </a:p>
          <a:p>
            <a:pPr algn="r"/>
            <a:r>
              <a:rPr lang="ru-RU" sz="5000" dirty="0"/>
              <a:t>3.Проведение интеллектуальных мероприятий</a:t>
            </a:r>
          </a:p>
          <a:p>
            <a:pPr algn="r"/>
            <a:r>
              <a:rPr lang="ru-RU" sz="5000" dirty="0"/>
              <a:t>4.Помощь отстающим и болеющим </a:t>
            </a:r>
            <a:r>
              <a:rPr lang="ru-RU" sz="5000" dirty="0" smtClean="0"/>
              <a:t>ребятам</a:t>
            </a:r>
            <a:r>
              <a:rPr lang="ru-RU" sz="6200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4" name="4-конечная звезда 3"/>
          <p:cNvSpPr/>
          <p:nvPr/>
        </p:nvSpPr>
        <p:spPr>
          <a:xfrm rot="1219190">
            <a:off x="5105400" y="23622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8077200" y="9906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914400" y="44196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1066800" y="6096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7620000" y="32004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553200" y="15240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755544">
            <a:off x="3212879" y="2984278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3962400" y="16764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FF"/>
                </a:solidFill>
              </a:rPr>
              <a:t>Экипаж  5 класса « Небесная сфера».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3962400" cy="52578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FF00FF"/>
            </a:solidFill>
          </a:ln>
        </p:spPr>
        <p:txBody>
          <a:bodyPr>
            <a:normAutofit/>
          </a:bodyPr>
          <a:lstStyle/>
          <a:p>
            <a:r>
              <a:rPr lang="ru-RU" b="1" i="1" u="sng" dirty="0" smtClean="0"/>
              <a:t>Девиз</a:t>
            </a:r>
            <a:r>
              <a:rPr lang="ru-RU" b="1" i="1" u="sng" dirty="0"/>
              <a:t>: </a:t>
            </a:r>
            <a:endParaRPr lang="ru-RU" dirty="0"/>
          </a:p>
          <a:p>
            <a:r>
              <a:rPr lang="ru-RU" dirty="0"/>
              <a:t>Светят звёзды в вышине, и тебе и мне.   Звезды шлют нам свой привет </a:t>
            </a:r>
          </a:p>
          <a:p>
            <a:r>
              <a:rPr lang="ru-RU" dirty="0"/>
              <a:t>Дарят нам тепло и свет. </a:t>
            </a:r>
          </a:p>
          <a:p>
            <a:r>
              <a:rPr lang="ru-RU" dirty="0"/>
              <a:t>Радость людям мы несем, так как дружно мы живем!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62400" y="1447800"/>
            <a:ext cx="5181600" cy="54102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962400" y="1524000"/>
            <a:ext cx="5029200" cy="4419600"/>
          </a:xfrm>
          <a:prstGeom prst="cloud">
            <a:avLst/>
          </a:prstGeom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6324600" y="2590800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105400" y="3048000"/>
            <a:ext cx="676275" cy="876300"/>
          </a:xfrm>
          <a:prstGeom prst="star4">
            <a:avLst>
              <a:gd name="adj" fmla="val 1250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7620000" y="2133600"/>
            <a:ext cx="676275" cy="876300"/>
          </a:xfrm>
          <a:prstGeom prst="star4">
            <a:avLst>
              <a:gd name="adj" fmla="val 1250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6400800" y="4648200"/>
            <a:ext cx="676275" cy="876300"/>
          </a:xfrm>
          <a:prstGeom prst="star4">
            <a:avLst>
              <a:gd name="adj" fmla="val 1250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400800" y="2590800"/>
            <a:ext cx="676275" cy="876300"/>
          </a:xfrm>
          <a:prstGeom prst="star4">
            <a:avLst>
              <a:gd name="adj" fmla="val 1250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 rot="19564118">
            <a:off x="5139994" y="3085935"/>
            <a:ext cx="676275" cy="876300"/>
          </a:xfrm>
          <a:prstGeom prst="star4">
            <a:avLst>
              <a:gd name="adj" fmla="val 1250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 rot="19666280">
            <a:off x="7649168" y="2170222"/>
            <a:ext cx="676275" cy="876300"/>
          </a:xfrm>
          <a:prstGeom prst="star4">
            <a:avLst>
              <a:gd name="adj" fmla="val 1456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 rot="21289646">
            <a:off x="4649116" y="2382498"/>
            <a:ext cx="3816913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829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Небесная сфера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4800600" y="4038600"/>
            <a:ext cx="25908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5 класс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8" name="4-конечная звезда 17"/>
          <p:cNvSpPr/>
          <p:nvPr/>
        </p:nvSpPr>
        <p:spPr>
          <a:xfrm rot="1430210">
            <a:off x="7391400" y="37338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 rot="20650813">
            <a:off x="5867400" y="19812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 rot="1163228">
            <a:off x="5181600" y="4876800"/>
            <a:ext cx="914400" cy="914400"/>
          </a:xfrm>
          <a:prstGeom prst="star4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5867400" y="3429000"/>
            <a:ext cx="914400" cy="914400"/>
          </a:xfrm>
          <a:prstGeom prst="star4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 rot="668139">
            <a:off x="7162800" y="3048000"/>
            <a:ext cx="914400" cy="914400"/>
          </a:xfrm>
          <a:prstGeom prst="star4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 rot="19598509">
            <a:off x="8001000" y="2971800"/>
            <a:ext cx="914400" cy="914400"/>
          </a:xfrm>
          <a:prstGeom prst="star4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 rot="20336771">
            <a:off x="4343400" y="3352800"/>
            <a:ext cx="914400" cy="914400"/>
          </a:xfrm>
          <a:prstGeom prst="star4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3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05600"/>
          </a:xfrm>
          <a:noFill/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ПАСПОРТ</a:t>
            </a: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ВОСПИТАТЕЛЬНОЙ</a:t>
            </a:r>
            <a:r>
              <a:rPr lang="ru-RU" b="1" dirty="0"/>
              <a:t>  </a:t>
            </a:r>
            <a:r>
              <a:rPr lang="ru-RU" b="1" dirty="0">
                <a:solidFill>
                  <a:srgbClr val="FF0000"/>
                </a:solidFill>
              </a:rPr>
              <a:t>ПРОГРАММЫ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-</a:t>
            </a:r>
            <a:r>
              <a:rPr lang="ru-RU" sz="2000" dirty="0"/>
              <a:t>Воспитание духовно - развитой личности с позитивным отношением к жизни и активной гражданской позицией. </a:t>
            </a:r>
            <a:br>
              <a:rPr lang="ru-RU" sz="2000" dirty="0"/>
            </a:br>
            <a:r>
              <a:rPr lang="ru-RU" sz="2000" dirty="0"/>
              <a:t>- Развитие индивидуальных творческих способностей учащихся. </a:t>
            </a:r>
            <a:br>
              <a:rPr lang="ru-RU" sz="2000" dirty="0"/>
            </a:br>
            <a:r>
              <a:rPr lang="ru-RU" sz="2000" dirty="0"/>
              <a:t>- Формирование гражданско-патриотических качеств личности. </a:t>
            </a:r>
            <a:br>
              <a:rPr lang="ru-RU" sz="2000" dirty="0"/>
            </a:br>
            <a:r>
              <a:rPr lang="ru-RU" sz="2000" dirty="0"/>
              <a:t>- Воспитание желания и стремления у учащихся к самопознанию, самовоспитанию, самосовершенствованию. </a:t>
            </a:r>
            <a:br>
              <a:rPr lang="ru-RU" sz="2000" dirty="0"/>
            </a:br>
            <a:r>
              <a:rPr lang="ru-RU" sz="2000" dirty="0"/>
              <a:t>- Формирование культуры здоровья. </a:t>
            </a: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b="1" dirty="0" smtClean="0">
              <a:solidFill>
                <a:srgbClr val="FF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71801" y="21336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Цели и задачи</a:t>
            </a:r>
            <a:r>
              <a:rPr lang="ru-RU" dirty="0"/>
              <a:t> </a:t>
            </a:r>
            <a:r>
              <a:rPr lang="ru-RU" dirty="0" smtClean="0"/>
              <a:t>программы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7-конечная звезда 13"/>
          <p:cNvSpPr/>
          <p:nvPr/>
        </p:nvSpPr>
        <p:spPr>
          <a:xfrm rot="785952">
            <a:off x="4242632" y="3391692"/>
            <a:ext cx="2749749" cy="2887477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Художественно</a:t>
            </a:r>
            <a:r>
              <a:rPr lang="ru-RU" sz="1600" b="1" dirty="0" smtClean="0"/>
              <a:t> </a:t>
            </a:r>
            <a:r>
              <a:rPr lang="ru-RU" sz="1600" b="1" dirty="0"/>
              <a:t>-</a:t>
            </a:r>
            <a:r>
              <a:rPr lang="ru-RU" sz="1600" dirty="0"/>
              <a:t> эстетическое воспитание </a:t>
            </a:r>
            <a:br>
              <a:rPr lang="ru-RU" sz="1600" dirty="0"/>
            </a:br>
            <a:r>
              <a:rPr lang="ru-RU" sz="1600" dirty="0"/>
              <a:t>«Мир прекрасного</a:t>
            </a:r>
            <a:r>
              <a:rPr lang="ru-RU" dirty="0"/>
              <a:t>».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55626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FF"/>
                </a:solidFill>
              </a:rPr>
              <a:t>Основные</a:t>
            </a:r>
            <a:br>
              <a:rPr lang="ru-RU" b="1" dirty="0" smtClean="0">
                <a:solidFill>
                  <a:srgbClr val="FF00FF"/>
                </a:solidFill>
              </a:rPr>
            </a:br>
            <a:r>
              <a:rPr lang="ru-RU" b="1" dirty="0" smtClean="0">
                <a:solidFill>
                  <a:srgbClr val="FF00FF"/>
                </a:solidFill>
              </a:rPr>
              <a:t> </a:t>
            </a:r>
            <a:r>
              <a:rPr lang="ru-RU" b="1" dirty="0">
                <a:solidFill>
                  <a:srgbClr val="FF00FF"/>
                </a:solidFill>
              </a:rPr>
              <a:t>направления</a:t>
            </a:r>
            <a:r>
              <a:rPr lang="ru-RU" b="1" u="sng" dirty="0">
                <a:solidFill>
                  <a:srgbClr val="FF00FF"/>
                </a:solidFill>
              </a:rPr>
              <a:t> </a:t>
            </a:r>
            <a:endParaRPr lang="ru-RU" b="1" dirty="0">
              <a:solidFill>
                <a:srgbClr val="FF00FF"/>
              </a:solidFill>
            </a:endParaRPr>
          </a:p>
        </p:txBody>
      </p:sp>
      <p:sp>
        <p:nvSpPr>
          <p:cNvPr id="4" name="6-конечная звезда 3"/>
          <p:cNvSpPr/>
          <p:nvPr/>
        </p:nvSpPr>
        <p:spPr>
          <a:xfrm rot="20652070">
            <a:off x="457200" y="1143000"/>
            <a:ext cx="2667000" cy="2895600"/>
          </a:xfrm>
          <a:prstGeom prst="star6">
            <a:avLst/>
          </a:prstGeom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Интеллектуально </a:t>
            </a:r>
            <a:r>
              <a:rPr lang="ru-RU" sz="1600" b="1" dirty="0"/>
              <a:t>– познавательное воспитание  </a:t>
            </a:r>
            <a:r>
              <a:rPr lang="ru-RU" sz="1600" b="1" dirty="0">
                <a:solidFill>
                  <a:srgbClr val="00FFFF"/>
                </a:solidFill>
              </a:rPr>
              <a:t>«Учение с увлечением»</a:t>
            </a:r>
          </a:p>
        </p:txBody>
      </p:sp>
      <p:sp>
        <p:nvSpPr>
          <p:cNvPr id="5" name="7-конечная звезда 4"/>
          <p:cNvSpPr/>
          <p:nvPr/>
        </p:nvSpPr>
        <p:spPr>
          <a:xfrm rot="764654">
            <a:off x="5562600" y="1143000"/>
            <a:ext cx="2895600" cy="25146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Гражданско-патриотическое воспитание </a:t>
            </a:r>
            <a:br>
              <a:rPr lang="ru-RU" sz="1600" dirty="0"/>
            </a:br>
            <a:r>
              <a:rPr lang="ru-RU" sz="1600" dirty="0"/>
              <a:t> «Моя Россия и я ее гражданин»</a:t>
            </a:r>
          </a:p>
        </p:txBody>
      </p:sp>
      <p:sp>
        <p:nvSpPr>
          <p:cNvPr id="6" name="Пятно 1 5"/>
          <p:cNvSpPr/>
          <p:nvPr/>
        </p:nvSpPr>
        <p:spPr>
          <a:xfrm>
            <a:off x="2895600" y="1447800"/>
            <a:ext cx="2743200" cy="30480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90100"/>
            <a:ext cx="3577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ятно 1 7"/>
          <p:cNvSpPr/>
          <p:nvPr/>
        </p:nvSpPr>
        <p:spPr>
          <a:xfrm rot="20970272">
            <a:off x="222997" y="3266656"/>
            <a:ext cx="2703537" cy="3255209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 err="1">
                <a:solidFill>
                  <a:srgbClr val="00B050"/>
                </a:solidFill>
              </a:rPr>
              <a:t>Эколого</a:t>
            </a:r>
            <a:r>
              <a:rPr lang="ru-RU" sz="1600" b="1" dirty="0">
                <a:solidFill>
                  <a:srgbClr val="00B050"/>
                </a:solidFill>
              </a:rPr>
              <a:t> - краеведческое воспитание </a:t>
            </a:r>
            <a:br>
              <a:rPr lang="ru-RU" sz="1600" b="1" dirty="0">
                <a:solidFill>
                  <a:srgbClr val="00B050"/>
                </a:solidFill>
              </a:rPr>
            </a:br>
            <a:r>
              <a:rPr lang="ru-RU" sz="1600" b="1" dirty="0">
                <a:solidFill>
                  <a:srgbClr val="00B050"/>
                </a:solidFill>
              </a:rPr>
              <a:t>«Я отвечаю за окружающий мир»</a:t>
            </a:r>
          </a:p>
        </p:txBody>
      </p:sp>
      <p:sp>
        <p:nvSpPr>
          <p:cNvPr id="9" name="Пятно 1 8"/>
          <p:cNvSpPr/>
          <p:nvPr/>
        </p:nvSpPr>
        <p:spPr>
          <a:xfrm>
            <a:off x="6248400" y="3505200"/>
            <a:ext cx="2743200" cy="3048000"/>
          </a:xfrm>
          <a:prstGeom prst="irregularSeal1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Трудовое воспитание </a:t>
            </a:r>
          </a:p>
          <a:p>
            <a:r>
              <a:rPr lang="ru-RU" b="1" dirty="0">
                <a:solidFill>
                  <a:srgbClr val="0070C0"/>
                </a:solidFill>
              </a:rPr>
              <a:t>«Творческая мастерская»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05200" y="2285684"/>
            <a:ext cx="1752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Духовно-нравственное воспитание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«Через красивое – к человечному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8-конечная звезда 10"/>
          <p:cNvSpPr/>
          <p:nvPr/>
        </p:nvSpPr>
        <p:spPr>
          <a:xfrm>
            <a:off x="2133600" y="4038600"/>
            <a:ext cx="2743200" cy="2819400"/>
          </a:xfrm>
          <a:prstGeom prst="star8">
            <a:avLst/>
          </a:prstGeom>
          <a:solidFill>
            <a:srgbClr val="FF00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Физическое воспитание и здоровый образ жизни   «Будьте здоровы!»</a:t>
            </a:r>
          </a:p>
        </p:txBody>
      </p:sp>
      <p:sp>
        <p:nvSpPr>
          <p:cNvPr id="15" name="8-конечная звезда 14"/>
          <p:cNvSpPr/>
          <p:nvPr/>
        </p:nvSpPr>
        <p:spPr>
          <a:xfrm>
            <a:off x="6629400" y="0"/>
            <a:ext cx="2438400" cy="1905000"/>
          </a:xfrm>
          <a:prstGeom prst="star8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Ученическое самоуправление «Содружество»</a:t>
            </a:r>
          </a:p>
        </p:txBody>
      </p:sp>
      <p:sp>
        <p:nvSpPr>
          <p:cNvPr id="16" name="4-конечная звезда 15"/>
          <p:cNvSpPr/>
          <p:nvPr/>
        </p:nvSpPr>
        <p:spPr>
          <a:xfrm rot="19697048">
            <a:off x="-77874" y="-144013"/>
            <a:ext cx="2820084" cy="2246910"/>
          </a:xfrm>
          <a:prstGeom prst="star4">
            <a:avLst/>
          </a:prstGeom>
          <a:solidFill>
            <a:srgbClr val="00B05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</a:t>
            </a:r>
            <a:r>
              <a:rPr lang="ru-RU" sz="1600" b="1" dirty="0">
                <a:solidFill>
                  <a:srgbClr val="00FFFF"/>
                </a:solidFill>
              </a:rPr>
              <a:t>Домострой</a:t>
            </a:r>
            <a:r>
              <a:rPr lang="ru-RU" b="1" dirty="0">
                <a:solidFill>
                  <a:srgbClr val="00FFFF"/>
                </a:solidFill>
              </a:rPr>
              <a:t>»</a:t>
            </a:r>
          </a:p>
        </p:txBody>
      </p:sp>
      <p:sp>
        <p:nvSpPr>
          <p:cNvPr id="17" name="4-конечная звезда 16"/>
          <p:cNvSpPr/>
          <p:nvPr/>
        </p:nvSpPr>
        <p:spPr>
          <a:xfrm rot="946362">
            <a:off x="6137111" y="5904729"/>
            <a:ext cx="592670" cy="656480"/>
          </a:xfrm>
          <a:prstGeom prst="star4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00FF"/>
            </a:solidFill>
          </a:ln>
        </p:spPr>
        <p:txBody>
          <a:bodyPr/>
          <a:lstStyle/>
          <a:p>
            <a:r>
              <a:rPr lang="ru-RU" b="1" dirty="0">
                <a:solidFill>
                  <a:srgbClr val="FF00FF"/>
                </a:solidFill>
              </a:rPr>
              <a:t>Ожидаемые результаты</a:t>
            </a:r>
          </a:p>
        </p:txBody>
      </p:sp>
      <p:sp>
        <p:nvSpPr>
          <p:cNvPr id="4" name="10-конечная звезда 3"/>
          <p:cNvSpPr/>
          <p:nvPr/>
        </p:nvSpPr>
        <p:spPr>
          <a:xfrm>
            <a:off x="914400" y="1143000"/>
            <a:ext cx="7391400" cy="5257800"/>
          </a:xfrm>
          <a:prstGeom prst="star10">
            <a:avLst/>
          </a:prstGeom>
          <a:solidFill>
            <a:srgbClr val="00B05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Творческий человек со сформированными гуманистическими ценностями  , способный к самосовершенствованию.</a:t>
            </a:r>
            <a:endParaRPr lang="ru-RU" sz="3200" dirty="0"/>
          </a:p>
        </p:txBody>
      </p:sp>
      <p:sp>
        <p:nvSpPr>
          <p:cNvPr id="5" name="4-конечная звезда 4"/>
          <p:cNvSpPr/>
          <p:nvPr/>
        </p:nvSpPr>
        <p:spPr>
          <a:xfrm>
            <a:off x="457200" y="1524000"/>
            <a:ext cx="1295400" cy="1371600"/>
          </a:xfrm>
          <a:prstGeom prst="star4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6" name="4-конечная звезда 5"/>
          <p:cNvSpPr/>
          <p:nvPr/>
        </p:nvSpPr>
        <p:spPr>
          <a:xfrm>
            <a:off x="7543800" y="1371600"/>
            <a:ext cx="1143000" cy="1524000"/>
          </a:xfrm>
          <a:prstGeom prst="star4">
            <a:avLst/>
          </a:prstGeom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7010400" y="4724400"/>
            <a:ext cx="1752600" cy="1905000"/>
          </a:xfrm>
          <a:prstGeom prst="star4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57200" y="3886200"/>
            <a:ext cx="1524000" cy="1295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	</a:t>
            </a:r>
            <a:r>
              <a:rPr lang="ru-RU" b="1" dirty="0">
                <a:solidFill>
                  <a:srgbClr val="FF00FF"/>
                </a:solidFill>
              </a:rPr>
              <a:t>Актуальность.</a:t>
            </a: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40188" cy="3916363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FF00FF"/>
                </a:solidFill>
              </a:rPr>
              <a:t>Целесообразность принятия программы воспитательной работы  класса обусловлена необходимостью перепроектировать систему воспитательной работы в школе в соответствии с новыми тенденциями </a:t>
            </a:r>
            <a:r>
              <a:rPr lang="ru-RU" b="1" dirty="0" err="1">
                <a:solidFill>
                  <a:srgbClr val="FF00FF"/>
                </a:solidFill>
              </a:rPr>
              <a:t>гуманизации</a:t>
            </a:r>
            <a:r>
              <a:rPr lang="ru-RU" b="1" dirty="0">
                <a:solidFill>
                  <a:srgbClr val="FF00FF"/>
                </a:solidFill>
              </a:rPr>
              <a:t> образования.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Ключевыми понятиями в практической деятельности являются  </a:t>
            </a:r>
            <a:r>
              <a:rPr lang="ru-RU" b="1" dirty="0">
                <a:solidFill>
                  <a:srgbClr val="002060"/>
                </a:solidFill>
              </a:rPr>
              <a:t>«развитие», «творчество», «личность», «интеллект», «нравственность», «система», «выбор», «доверие».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4-конечная звезда 6"/>
          <p:cNvSpPr/>
          <p:nvPr/>
        </p:nvSpPr>
        <p:spPr>
          <a:xfrm>
            <a:off x="228600" y="838200"/>
            <a:ext cx="1447800" cy="1524000"/>
          </a:xfrm>
          <a:prstGeom prst="star4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1752600" y="304800"/>
            <a:ext cx="1295400" cy="12192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7086600" y="5257800"/>
            <a:ext cx="1447800" cy="1143000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7086600" y="228600"/>
            <a:ext cx="1600200" cy="1447800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4800600" y="1295400"/>
            <a:ext cx="1524000" cy="1295400"/>
          </a:xfrm>
          <a:prstGeom prst="star4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-конечная звезда 5"/>
          <p:cNvSpPr/>
          <p:nvPr/>
        </p:nvSpPr>
        <p:spPr>
          <a:xfrm rot="988421">
            <a:off x="6962056" y="295550"/>
            <a:ext cx="1219200" cy="1447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ln>
            <a:solidFill>
              <a:srgbClr val="FF00FF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FF"/>
                </a:solidFill>
              </a:rPr>
              <a:t/>
            </a:r>
            <a:br>
              <a:rPr lang="ru-RU" sz="3600" b="1" dirty="0" smtClean="0">
                <a:solidFill>
                  <a:srgbClr val="FF00FF"/>
                </a:solidFill>
              </a:rPr>
            </a:br>
            <a:r>
              <a:rPr lang="ru-RU" sz="3600" b="1" dirty="0" smtClean="0">
                <a:solidFill>
                  <a:srgbClr val="FF00FF"/>
                </a:solidFill>
              </a:rPr>
              <a:t>Цель </a:t>
            </a:r>
            <a:r>
              <a:rPr lang="ru-RU" sz="3600" b="1" dirty="0">
                <a:solidFill>
                  <a:srgbClr val="FF00FF"/>
                </a:solidFill>
              </a:rPr>
              <a:t>и задачи программы воспитания « Зажги свою звезду»</a:t>
            </a:r>
            <a:br>
              <a:rPr lang="ru-RU" sz="3600" b="1" dirty="0">
                <a:solidFill>
                  <a:srgbClr val="FF00FF"/>
                </a:solidFill>
              </a:rPr>
            </a:br>
            <a:endParaRPr lang="ru-RU" sz="3600" b="1" dirty="0">
              <a:solidFill>
                <a:srgbClr val="FF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Приоритетным смысловым стержнем программы воспитания </a:t>
            </a:r>
            <a:r>
              <a:rPr lang="ru-RU" b="1" dirty="0"/>
              <a:t>« Зажги свою звезду»</a:t>
            </a:r>
            <a:r>
              <a:rPr lang="ru-RU" dirty="0"/>
              <a:t> является воспитание духовно-нравственного развития ребенка, т.е. формирование у него качеств, отвечающих представлениям об истинной человечности, о доброте и культурной полноценности в восприятии мира.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Культуросозидающая</a:t>
            </a:r>
            <a:r>
              <a:rPr lang="ru-RU" dirty="0"/>
              <a:t> роль программы состоит также в воспитании гражданственности и патриотизма. 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Воспитание духовно развитой личности с позитивным отношением к жизни и активной гражданской позицией – главная цель воспитательной программы. </a:t>
            </a:r>
          </a:p>
          <a:p>
            <a:endParaRPr lang="ru-RU" dirty="0"/>
          </a:p>
        </p:txBody>
      </p:sp>
      <p:sp>
        <p:nvSpPr>
          <p:cNvPr id="5" name="4-конечная звезда 4"/>
          <p:cNvSpPr/>
          <p:nvPr/>
        </p:nvSpPr>
        <p:spPr>
          <a:xfrm>
            <a:off x="1143000" y="762000"/>
            <a:ext cx="914400" cy="914400"/>
          </a:xfrm>
          <a:prstGeom prst="star4">
            <a:avLst/>
          </a:prstGeom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4114800" y="5867400"/>
            <a:ext cx="914400" cy="914400"/>
          </a:xfrm>
          <a:prstGeom prst="star4">
            <a:avLst/>
          </a:prstGeom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FF"/>
                </a:solidFill>
              </a:rPr>
              <a:t>Задачи</a:t>
            </a:r>
            <a:r>
              <a:rPr lang="ru-RU" b="1" dirty="0" smtClean="0"/>
              <a:t> </a:t>
            </a:r>
            <a:r>
              <a:rPr lang="ru-RU" b="1" dirty="0">
                <a:solidFill>
                  <a:srgbClr val="FF00FF"/>
                </a:solidFill>
              </a:rPr>
              <a:t>программы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Развитие индивидуальных творческих способностей учащихся. </a:t>
            </a:r>
            <a:br>
              <a:rPr lang="ru-RU" dirty="0"/>
            </a:br>
            <a:r>
              <a:rPr lang="ru-RU" dirty="0"/>
              <a:t>2. Формирование гражданско-патриотических качеств личности. </a:t>
            </a:r>
            <a:br>
              <a:rPr lang="ru-RU" dirty="0"/>
            </a:br>
            <a:r>
              <a:rPr lang="ru-RU" dirty="0"/>
              <a:t>3. Воспитание желания и стремления у учащихся к самопознанию, самовоспитанию, самосовершенствованию. </a:t>
            </a:r>
            <a:br>
              <a:rPr lang="ru-RU" dirty="0"/>
            </a:br>
            <a:r>
              <a:rPr lang="ru-RU" dirty="0"/>
              <a:t>4. Формирование культуры здоровья.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5" name="4-конечная звезда 4"/>
          <p:cNvSpPr/>
          <p:nvPr/>
        </p:nvSpPr>
        <p:spPr>
          <a:xfrm>
            <a:off x="7391400" y="2057400"/>
            <a:ext cx="914400" cy="914400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 rot="20821483">
            <a:off x="4057064" y="5258792"/>
            <a:ext cx="826727" cy="710491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7315200" y="5257800"/>
            <a:ext cx="914400" cy="914400"/>
          </a:xfrm>
          <a:prstGeom prst="star4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1066800" y="5410200"/>
            <a:ext cx="914400" cy="914400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7315200" y="3810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20363916">
            <a:off x="609600" y="381000"/>
            <a:ext cx="914400" cy="91440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b="1" dirty="0">
                <a:solidFill>
                  <a:srgbClr val="FF00FF"/>
                </a:solidFill>
              </a:rPr>
              <a:t>Этапы реализации</a:t>
            </a: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715000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 smtClean="0"/>
              <a:t>1 </a:t>
            </a:r>
            <a:r>
              <a:rPr lang="ru-RU" sz="2400" dirty="0"/>
              <a:t>этап</a:t>
            </a:r>
          </a:p>
          <a:p>
            <a:r>
              <a:rPr lang="ru-RU" sz="2400" b="1" dirty="0"/>
              <a:t>2013-2014уч.год</a:t>
            </a:r>
            <a:endParaRPr lang="ru-RU" sz="2400" dirty="0"/>
          </a:p>
          <a:p>
            <a:r>
              <a:rPr lang="ru-RU" sz="2400" b="1" dirty="0"/>
              <a:t>5</a:t>
            </a:r>
            <a:r>
              <a:rPr lang="ru-RU" sz="2400" dirty="0"/>
              <a:t> класс</a:t>
            </a:r>
          </a:p>
          <a:p>
            <a:r>
              <a:rPr lang="ru-RU" sz="2400" dirty="0"/>
              <a:t>1. Развитие творческой активности, создание условий для ее проявления. </a:t>
            </a:r>
            <a:br>
              <a:rPr lang="ru-RU" sz="2400" dirty="0"/>
            </a:br>
            <a:r>
              <a:rPr lang="ru-RU" sz="2400" dirty="0"/>
              <a:t>2. Формирование у учащихся нравственного отношения к окружающим людям. </a:t>
            </a:r>
            <a:br>
              <a:rPr lang="ru-RU" sz="2400" dirty="0"/>
            </a:br>
            <a:r>
              <a:rPr lang="ru-RU" sz="2400" dirty="0"/>
              <a:t>3. Формирование у учащихся начальных навыков самопознания, самовоспитания, самосовершенствования. </a:t>
            </a:r>
            <a:br>
              <a:rPr lang="ru-RU" sz="2400" dirty="0"/>
            </a:br>
            <a:r>
              <a:rPr lang="ru-RU" sz="2400" dirty="0"/>
              <a:t>4. Воспитание позитивного отношения к здоровому образу жизни. </a:t>
            </a:r>
          </a:p>
          <a:p>
            <a:r>
              <a:rPr lang="ru-RU" sz="2400" dirty="0"/>
              <a:t>2 этап</a:t>
            </a:r>
          </a:p>
          <a:p>
            <a:r>
              <a:rPr lang="ru-RU" sz="2400" b="1" dirty="0"/>
              <a:t>2014-2016уч.год</a:t>
            </a:r>
            <a:endParaRPr lang="ru-RU" sz="2400" dirty="0"/>
          </a:p>
          <a:p>
            <a:r>
              <a:rPr lang="ru-RU" sz="2400" b="1" dirty="0"/>
              <a:t>6-7</a:t>
            </a:r>
            <a:r>
              <a:rPr lang="ru-RU" sz="2400" dirty="0"/>
              <a:t> классы</a:t>
            </a:r>
          </a:p>
          <a:p>
            <a:r>
              <a:rPr lang="ru-RU" sz="2400" dirty="0"/>
              <a:t>1. Формирование стремления к развитию совершенствованию своих творческих способностей. </a:t>
            </a:r>
            <a:br>
              <a:rPr lang="ru-RU" sz="2400" dirty="0"/>
            </a:br>
            <a:r>
              <a:rPr lang="ru-RU" sz="2400" dirty="0"/>
              <a:t>2. Создание условий для появления активности в организации жизни класса. </a:t>
            </a:r>
            <a:br>
              <a:rPr lang="ru-RU" sz="2400" dirty="0"/>
            </a:br>
            <a:r>
              <a:rPr lang="ru-RU" sz="2400" dirty="0"/>
              <a:t>3. Создание условий для применения навыков самопознания, самосовершенствования. </a:t>
            </a:r>
            <a:br>
              <a:rPr lang="ru-RU" sz="2400" dirty="0"/>
            </a:br>
            <a:r>
              <a:rPr lang="ru-RU" sz="2400" dirty="0"/>
              <a:t>4. Формирование позитивных действий в предупреждении вредных привычек</a:t>
            </a:r>
          </a:p>
          <a:p>
            <a:r>
              <a:rPr lang="ru-RU" sz="2400" dirty="0"/>
              <a:t>3 этап</a:t>
            </a:r>
          </a:p>
          <a:p>
            <a:r>
              <a:rPr lang="ru-RU" sz="2400" b="1" dirty="0"/>
              <a:t>2016-2018уч.год</a:t>
            </a:r>
            <a:endParaRPr lang="ru-RU" sz="2400" dirty="0"/>
          </a:p>
          <a:p>
            <a:r>
              <a:rPr lang="ru-RU" sz="2400" b="1" dirty="0"/>
              <a:t>8-9</a:t>
            </a:r>
            <a:r>
              <a:rPr lang="ru-RU" sz="2400" dirty="0"/>
              <a:t> классы</a:t>
            </a:r>
          </a:p>
          <a:p>
            <a:r>
              <a:rPr lang="ru-RU" sz="2400" dirty="0"/>
              <a:t>1. Формирование умения находить приложение своим творческим умениям и навыкам. </a:t>
            </a:r>
            <a:br>
              <a:rPr lang="ru-RU" sz="2400" dirty="0"/>
            </a:br>
            <a:r>
              <a:rPr lang="ru-RU" sz="2400" dirty="0"/>
              <a:t>2. Формирование умения находить возможность для проявления своей позитивной гражданской позиции. </a:t>
            </a:r>
            <a:br>
              <a:rPr lang="ru-RU" sz="2400" dirty="0"/>
            </a:br>
            <a:r>
              <a:rPr lang="ru-RU" sz="2400" dirty="0"/>
              <a:t>3. Формирование стремления более глубокого самопознания, поощрение попыток самосовершенствования. </a:t>
            </a:r>
            <a:br>
              <a:rPr lang="ru-RU" sz="2400" dirty="0"/>
            </a:br>
            <a:r>
              <a:rPr lang="ru-RU" sz="2400" dirty="0"/>
              <a:t>4. Формирование сознательного выбора здорового образа жизни. </a:t>
            </a:r>
          </a:p>
          <a:p>
            <a:r>
              <a:rPr lang="ru-RU" sz="2400" b="1" dirty="0"/>
              <a:t> </a:t>
            </a:r>
            <a:endParaRPr lang="ru-RU" sz="2400" dirty="0"/>
          </a:p>
        </p:txBody>
      </p:sp>
      <p:sp>
        <p:nvSpPr>
          <p:cNvPr id="4" name="4-конечная звезда 3"/>
          <p:cNvSpPr/>
          <p:nvPr/>
        </p:nvSpPr>
        <p:spPr>
          <a:xfrm rot="770081">
            <a:off x="3733800" y="838200"/>
            <a:ext cx="914400" cy="914400"/>
          </a:xfrm>
          <a:prstGeom prst="star4">
            <a:avLst/>
          </a:prstGeom>
          <a:solidFill>
            <a:srgbClr val="7030A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 rot="818772">
            <a:off x="6400800" y="2438400"/>
            <a:ext cx="914400" cy="914400"/>
          </a:xfrm>
          <a:prstGeom prst="star4">
            <a:avLst/>
          </a:prstGeom>
          <a:solidFill>
            <a:srgbClr val="7030A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7543800" y="5334000"/>
            <a:ext cx="914400" cy="914400"/>
          </a:xfrm>
          <a:prstGeom prst="star4">
            <a:avLst/>
          </a:prstGeom>
          <a:solidFill>
            <a:srgbClr val="7030A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990600" y="228600"/>
            <a:ext cx="914400" cy="914400"/>
          </a:xfrm>
          <a:prstGeom prst="star4">
            <a:avLst/>
          </a:prstGeom>
          <a:solidFill>
            <a:srgbClr val="7030A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324</Words>
  <Application>Microsoft Office PowerPoint</Application>
  <PresentationFormat>Экран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Воспитательная программа « Зажги свою звезду» для 5-9 классов. 2013 год </vt:lpstr>
      <vt:lpstr>Экипаж  5 класса « Небесная сфера». </vt:lpstr>
      <vt:lpstr>ПАСПОРТ ВОСПИТАТЕЛЬНОЙ  ПРОГРАММЫ      -Воспитание духовно - развитой личности с позитивным отношением к жизни и активной гражданской позицией.  - Развитие индивидуальных творческих способностей учащихся.  - Формирование гражданско-патриотических качеств личности.  - Воспитание желания и стремления у учащихся к самопознанию, самовоспитанию, самосовершенствованию.  - Формирование культуры здоровья.   </vt:lpstr>
      <vt:lpstr>Основные  направления </vt:lpstr>
      <vt:lpstr>Ожидаемые результаты</vt:lpstr>
      <vt:lpstr> Актуальность.</vt:lpstr>
      <vt:lpstr> Цель и задачи программы воспитания « Зажги свою звезду» </vt:lpstr>
      <vt:lpstr>Задачи программы </vt:lpstr>
      <vt:lpstr>Этапы реализации</vt:lpstr>
      <vt:lpstr>Самоуправление класса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</dc:title>
  <dc:creator>пользователь</dc:creator>
  <cp:lastModifiedBy>User</cp:lastModifiedBy>
  <cp:revision>19</cp:revision>
  <dcterms:created xsi:type="dcterms:W3CDTF">2013-10-17T20:05:08Z</dcterms:created>
  <dcterms:modified xsi:type="dcterms:W3CDTF">2015-10-27T17:34:46Z</dcterms:modified>
</cp:coreProperties>
</file>