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9" r:id="rId3"/>
    <p:sldId id="258" r:id="rId4"/>
    <p:sldId id="257" r:id="rId5"/>
    <p:sldId id="270" r:id="rId6"/>
    <p:sldId id="266" r:id="rId7"/>
    <p:sldId id="265" r:id="rId8"/>
    <p:sldId id="262" r:id="rId9"/>
    <p:sldId id="267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305" autoAdjust="0"/>
  </p:normalViewPr>
  <p:slideViewPr>
    <p:cSldViewPr>
      <p:cViewPr varScale="1">
        <p:scale>
          <a:sx n="63" d="100"/>
          <a:sy n="63" d="100"/>
        </p:scale>
        <p:origin x="159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29B32A-2E8B-4FCF-9BAD-CB7417F87851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C76794-F009-4BE5-B48E-1D93DD0EDE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146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C76794-F009-4BE5-B48E-1D93DD0EDE60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9422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39D96-B08A-4BA7-A8B4-50C773D26795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F5E4-7D9D-49CE-899C-6536C10C84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39D96-B08A-4BA7-A8B4-50C773D26795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F5E4-7D9D-49CE-899C-6536C10C84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39D96-B08A-4BA7-A8B4-50C773D26795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F5E4-7D9D-49CE-899C-6536C10C84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39D96-B08A-4BA7-A8B4-50C773D26795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F5E4-7D9D-49CE-899C-6536C10C84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39D96-B08A-4BA7-A8B4-50C773D26795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F5E4-7D9D-49CE-899C-6536C10C84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39D96-B08A-4BA7-A8B4-50C773D26795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F5E4-7D9D-49CE-899C-6536C10C84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39D96-B08A-4BA7-A8B4-50C773D26795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F5E4-7D9D-49CE-899C-6536C10C84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39D96-B08A-4BA7-A8B4-50C773D26795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F5E4-7D9D-49CE-899C-6536C10C84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39D96-B08A-4BA7-A8B4-50C773D26795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F5E4-7D9D-49CE-899C-6536C10C84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39D96-B08A-4BA7-A8B4-50C773D26795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F5E4-7D9D-49CE-899C-6536C10C84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39D96-B08A-4BA7-A8B4-50C773D26795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F5E4-7D9D-49CE-899C-6536C10C84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39D96-B08A-4BA7-A8B4-50C773D26795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7F5E4-7D9D-49CE-899C-6536C10C84D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дминистратор\AppData\Local\Microsoft\Windows\Temporary Internet Files\Content.IE5\IO7RX8UL\MM900356784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3857628"/>
            <a:ext cx="2257448" cy="2257448"/>
          </a:xfrm>
          <a:prstGeom prst="rect">
            <a:avLst/>
          </a:prstGeom>
          <a:noFill/>
        </p:spPr>
      </p:pic>
      <p:pic>
        <p:nvPicPr>
          <p:cNvPr id="1027" name="Picture 3" descr="C:\Users\Администратор\AppData\Local\Microsoft\Windows\Temporary Internet Files\Content.IE5\XUR3Z5O1\MM900356712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46" y="3929066"/>
            <a:ext cx="2357454" cy="2357454"/>
          </a:xfrm>
          <a:prstGeom prst="rect">
            <a:avLst/>
          </a:prstGeom>
          <a:noFill/>
        </p:spPr>
      </p:pic>
      <p:sp>
        <p:nvSpPr>
          <p:cNvPr id="5" name="Овал 4"/>
          <p:cNvSpPr/>
          <p:nvPr/>
        </p:nvSpPr>
        <p:spPr>
          <a:xfrm>
            <a:off x="642910" y="285728"/>
            <a:ext cx="7643866" cy="3071834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i="1" u="sng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Окислительно</a:t>
            </a:r>
            <a:r>
              <a:rPr lang="ru-RU" sz="4400" b="1" i="1" u="sng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–восстановительные </a:t>
            </a:r>
          </a:p>
          <a:p>
            <a:pPr algn="ctr"/>
            <a:r>
              <a:rPr lang="ru-RU" sz="4400" b="1" i="1" u="sng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реакции</a:t>
            </a:r>
            <a:endParaRPr lang="ru-RU" sz="4400" b="1" i="1" u="sng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57158" y="357166"/>
            <a:ext cx="8429684" cy="6215106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Используя метод электронного баланса,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допишите схемы и составьте уравнения,</a:t>
            </a:r>
          </a:p>
          <a:p>
            <a:pPr algn="ctr"/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расставив коэффициенты </a:t>
            </a:r>
          </a:p>
          <a:p>
            <a:pPr algn="ctr"/>
            <a:endParaRPr lang="ru-RU" sz="36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AutoNum type="arabicPeriod"/>
            </a:pP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Mg + O</a:t>
            </a:r>
            <a:r>
              <a:rPr lang="en-US" sz="3600" b="1" i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AutoNum type="arabicPeriod"/>
            </a:pP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HCL + Zn</a:t>
            </a:r>
          </a:p>
          <a:p>
            <a:pPr marL="514350" indent="-514350" algn="ctr">
              <a:buAutoNum type="arabicPeriod"/>
            </a:pP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600" b="1" i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+ O</a:t>
            </a:r>
            <a:r>
              <a:rPr lang="en-US" sz="3600" b="1" i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514350" indent="-514350" algn="ctr">
              <a:buAutoNum type="arabicPeriod"/>
            </a:pP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 + HNO</a:t>
            </a:r>
            <a:r>
              <a:rPr lang="en-US" sz="3600" b="1" i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NO</a:t>
            </a:r>
            <a:r>
              <a:rPr lang="en-US" sz="3600" b="1" i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+ H</a:t>
            </a:r>
            <a:r>
              <a:rPr lang="en-US" sz="3600" b="1" i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600" b="1" i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+ H</a:t>
            </a:r>
            <a:r>
              <a:rPr lang="en-US" sz="3600" b="1" i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  <a:p>
            <a:pPr marL="514350" indent="-514350" algn="ctr">
              <a:buAutoNum type="arabicPeriod"/>
            </a:pP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Mg + H</a:t>
            </a:r>
            <a:r>
              <a:rPr lang="en-US" sz="3600" b="1" i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600" b="1" i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H</a:t>
            </a:r>
            <a:r>
              <a:rPr lang="en-US" sz="3600" b="1" i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 + MgSO</a:t>
            </a:r>
            <a:r>
              <a:rPr lang="en-US" sz="3600" b="1" i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+ H</a:t>
            </a:r>
            <a:r>
              <a:rPr lang="en-US" sz="3600" b="1" i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ru-RU" sz="36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i="1" dirty="0">
              <a:solidFill>
                <a:schemeClr val="tx1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5786446" y="4643446"/>
            <a:ext cx="500066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5715008" y="3571876"/>
            <a:ext cx="500066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857884" y="4143380"/>
            <a:ext cx="500066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3714744" y="5214950"/>
            <a:ext cx="500066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3786182" y="5715016"/>
            <a:ext cx="500066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28926" y="3571876"/>
            <a:ext cx="232627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>Пример:</a:t>
            </a:r>
            <a:endParaRPr lang="ru-RU" sz="4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Выгнутая вправо стрелка 3"/>
          <p:cNvSpPr/>
          <p:nvPr/>
        </p:nvSpPr>
        <p:spPr>
          <a:xfrm>
            <a:off x="6286512" y="4286256"/>
            <a:ext cx="1357322" cy="1214446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71670" y="4857760"/>
            <a:ext cx="43220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2Cu</a:t>
            </a:r>
            <a:r>
              <a:rPr lang="en-US" sz="3600" b="1" i="1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+ O</a:t>
            </a:r>
            <a:r>
              <a:rPr lang="en-US" sz="36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=2 Cu</a:t>
            </a:r>
            <a:r>
              <a:rPr lang="en-US" sz="3600" b="1" i="1" baseline="30000" dirty="0" smtClean="0">
                <a:latin typeface="Times New Roman" pitchFamily="18" charset="0"/>
                <a:cs typeface="Times New Roman" pitchFamily="18" charset="0"/>
              </a:rPr>
              <a:t>2+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600" b="1" i="1" baseline="30000" dirty="0" smtClean="0">
                <a:latin typeface="Times New Roman" pitchFamily="18" charset="0"/>
                <a:cs typeface="Times New Roman" pitchFamily="18" charset="0"/>
              </a:rPr>
              <a:t>2-</a:t>
            </a:r>
            <a:endParaRPr lang="ru-RU" sz="3600" b="1" i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Выгнутая вправо стрелка 6"/>
          <p:cNvSpPr/>
          <p:nvPr/>
        </p:nvSpPr>
        <p:spPr>
          <a:xfrm>
            <a:off x="7643834" y="4643446"/>
            <a:ext cx="1500166" cy="1571636"/>
          </a:xfrm>
          <a:prstGeom prst="curvedLef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00166" y="5500702"/>
            <a:ext cx="61959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2H</a:t>
            </a:r>
            <a:r>
              <a:rPr lang="en-US" sz="3600" b="1" i="1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en-US" sz="3600" b="1" i="1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+ Zn</a:t>
            </a:r>
            <a:r>
              <a:rPr lang="en-US" sz="3600" b="1" i="1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= Zn</a:t>
            </a:r>
            <a:r>
              <a:rPr lang="en-US" sz="3600" b="1" i="1" baseline="30000" dirty="0" smtClean="0">
                <a:latin typeface="Times New Roman" pitchFamily="18" charset="0"/>
                <a:cs typeface="Times New Roman" pitchFamily="18" charset="0"/>
              </a:rPr>
              <a:t>2+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en-US" sz="36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i="1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+ H</a:t>
            </a:r>
            <a:r>
              <a:rPr lang="en-US" sz="36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i="1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ru-RU" sz="3600" b="1" i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57158" y="357166"/>
            <a:ext cx="8429684" cy="2786082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i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Реакции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протекающие с изменением степеней окисления атомов всех или некоторых элементов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входящих в состав реагирующих веществ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называют </a:t>
            </a:r>
            <a:r>
              <a:rPr lang="ru-RU" sz="3200" b="1" i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окислительно-восстановительными.</a:t>
            </a:r>
            <a:endParaRPr lang="ru-RU" sz="3200" b="1" i="1" u="sng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7" grpId="0" animBg="1"/>
      <p:bldP spid="8" grpId="0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214282" y="214290"/>
            <a:ext cx="8643998" cy="1571636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i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Восстановитель</a:t>
            </a:r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-это вещество 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состав которого входит элемент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отдающий  электроны</a:t>
            </a:r>
            <a:endParaRPr lang="ru-RU" sz="32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571736" y="1928802"/>
            <a:ext cx="3714776" cy="71438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Mg</a:t>
            </a:r>
            <a:r>
              <a:rPr lang="en-US" sz="3200" b="1" i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2e</a:t>
            </a:r>
            <a:r>
              <a:rPr lang="en-US" sz="3200" b="1" i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Mg</a:t>
            </a:r>
            <a:r>
              <a:rPr lang="en-US" sz="3200" b="1" i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2+</a:t>
            </a:r>
            <a:endParaRPr lang="ru-RU" sz="3200" b="1" i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28596" y="3286124"/>
            <a:ext cx="8072494" cy="1414466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 процесс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который при этом происходит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называется процессом </a:t>
            </a:r>
            <a:r>
              <a:rPr lang="ru-RU" sz="3200" b="1" i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окисления</a:t>
            </a:r>
            <a:endParaRPr lang="ru-RU" sz="3200" b="1" i="1" u="sng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71472" y="5715016"/>
            <a:ext cx="7858180" cy="91440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Степень окисления  атома при этом повышается</a:t>
            </a:r>
            <a:endParaRPr lang="ru-RU" sz="3200" b="1" i="1" dirty="0" smtClean="0"/>
          </a:p>
        </p:txBody>
      </p:sp>
      <p:sp>
        <p:nvSpPr>
          <p:cNvPr id="10" name="Выгнутая влево стрелка 9"/>
          <p:cNvSpPr/>
          <p:nvPr/>
        </p:nvSpPr>
        <p:spPr>
          <a:xfrm>
            <a:off x="1285852" y="1857364"/>
            <a:ext cx="1143008" cy="785818"/>
          </a:xfrm>
          <a:prstGeom prst="curvedRigh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4214810" y="4786322"/>
            <a:ext cx="484632" cy="714380"/>
          </a:xfrm>
          <a:prstGeom prst="down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Выгнутая вправо стрелка 15"/>
          <p:cNvSpPr/>
          <p:nvPr/>
        </p:nvSpPr>
        <p:spPr>
          <a:xfrm>
            <a:off x="6429388" y="2357430"/>
            <a:ext cx="1500198" cy="928694"/>
          </a:xfrm>
          <a:prstGeom prst="curvedLef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500"/>
                            </p:stCondLst>
                            <p:childTnLst>
                              <p:par>
                                <p:cTn id="2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4" grpId="0" animBg="1"/>
      <p:bldP spid="15" grpId="0" animBg="1"/>
      <p:bldP spid="10" grpId="0" animBg="1"/>
      <p:bldP spid="13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285720" y="285728"/>
            <a:ext cx="8429684" cy="1357322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u="sng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Окислитель</a:t>
            </a:r>
            <a:r>
              <a:rPr lang="ru-RU" sz="3200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-это вещество</a:t>
            </a:r>
            <a:r>
              <a:rPr lang="en-US" sz="3200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200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состав которого входит элемент, принимающий электроны</a:t>
            </a:r>
            <a:endParaRPr lang="ru-RU" sz="3200" b="1" i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143108" y="1785926"/>
            <a:ext cx="4000528" cy="91440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Cu</a:t>
            </a:r>
            <a:r>
              <a:rPr lang="en-US" sz="4400" b="1" i="1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2+ </a:t>
            </a:r>
            <a:r>
              <a:rPr lang="en-US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+ 2e</a:t>
            </a:r>
            <a:r>
              <a:rPr lang="en-US" sz="4400" b="1" i="1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=Cu</a:t>
            </a:r>
            <a:r>
              <a:rPr lang="en-US" sz="4400" b="1" i="1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ru-RU" sz="4400" b="1" i="1" baseline="30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Выгнутая влево стрелка 16"/>
          <p:cNvSpPr/>
          <p:nvPr/>
        </p:nvSpPr>
        <p:spPr>
          <a:xfrm>
            <a:off x="500034" y="1643050"/>
            <a:ext cx="1357322" cy="1071570"/>
          </a:xfrm>
          <a:prstGeom prst="curvedRigh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28596" y="3071810"/>
            <a:ext cx="8001056" cy="1500198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А процесс который при этом происходит называется процессом</a:t>
            </a:r>
            <a:r>
              <a:rPr lang="ru-RU" sz="3200" b="1" i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восстановления</a:t>
            </a:r>
            <a:endParaRPr lang="ru-RU" sz="3200" b="1" i="1" u="sng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85720" y="5572140"/>
            <a:ext cx="8572560" cy="107157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Степень окисления атома при этом понижается</a:t>
            </a:r>
            <a:endParaRPr lang="ru-RU" sz="32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Выгнутая вправо стрелка 12"/>
          <p:cNvSpPr/>
          <p:nvPr/>
        </p:nvSpPr>
        <p:spPr>
          <a:xfrm>
            <a:off x="6357950" y="2143116"/>
            <a:ext cx="1857388" cy="785818"/>
          </a:xfrm>
          <a:prstGeom prst="curvedLef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4143372" y="4714884"/>
            <a:ext cx="484632" cy="714380"/>
          </a:xfrm>
          <a:prstGeom prst="down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500"/>
                            </p:stCondLst>
                            <p:childTnLst>
                              <p:par>
                                <p:cTn id="2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7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znanie.podelise.ru/tw_files2/urls_834/3/d-2683/2683_html_4f0fc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285860"/>
            <a:ext cx="8436690" cy="3929090"/>
          </a:xfrm>
          <a:prstGeom prst="roundRect">
            <a:avLst>
              <a:gd name="adj" fmla="val 16667"/>
            </a:avLst>
          </a:prstGeom>
          <a:ln>
            <a:solidFill>
              <a:schemeClr val="accent4">
                <a:lumMod val="50000"/>
              </a:schemeClr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85720" y="214290"/>
            <a:ext cx="4143404" cy="857232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Восстановителями могут быть</a:t>
            </a:r>
            <a:endParaRPr lang="ru-RU" sz="24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714876" y="214290"/>
            <a:ext cx="4143404" cy="785818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Окислителями могут</a:t>
            </a:r>
          </a:p>
          <a:p>
            <a:pPr algn="ctr"/>
            <a:r>
              <a:rPr lang="ru-RU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быть </a:t>
            </a:r>
            <a:endParaRPr lang="ru-RU" sz="24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4282" y="1643050"/>
            <a:ext cx="4214842" cy="521495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Простые вещества-металлы.</a:t>
            </a:r>
          </a:p>
          <a:p>
            <a:pPr algn="ctr"/>
            <a:r>
              <a:rPr lang="ru-RU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Сложные вещества - восстановители</a:t>
            </a:r>
            <a:r>
              <a:rPr lang="en-US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если в их состав  входит атом элемента в минимальной степени окисления . Например:</a:t>
            </a:r>
          </a:p>
          <a:p>
            <a:pPr algn="ctr"/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200" b="1" i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+1</a:t>
            </a:r>
            <a:r>
              <a:rPr lang="en-US" sz="3200" b="1" i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200" b="1" i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-2 </a:t>
            </a:r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en-US" sz="3200" b="1" i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-3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200" b="1" i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+1</a:t>
            </a:r>
            <a:r>
              <a:rPr lang="en-US" sz="3200" b="1" i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3200" b="1" i="1" baseline="-25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572000" y="1643050"/>
            <a:ext cx="4286280" cy="521495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Простые вещества –неметаллы - только  кислород и фтор</a:t>
            </a:r>
          </a:p>
          <a:p>
            <a:pPr algn="ctr"/>
            <a:r>
              <a:rPr lang="ru-RU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(кроме реакции кислорода с фтором):</a:t>
            </a:r>
          </a:p>
          <a:p>
            <a:pPr algn="ctr"/>
            <a:r>
              <a:rPr lang="ru-RU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Сложные вещества-окислители</a:t>
            </a:r>
            <a:r>
              <a:rPr lang="en-US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если в их состав входит атом элемента в максимальной степени окисления. Например:</a:t>
            </a:r>
          </a:p>
          <a:p>
            <a:pPr algn="ctr"/>
            <a:r>
              <a:rPr lang="en-US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="1" i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+1</a:t>
            </a:r>
            <a:r>
              <a:rPr lang="en-US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b="1" i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+5</a:t>
            </a:r>
            <a:r>
              <a:rPr lang="en-US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b="1" i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-2</a:t>
            </a:r>
            <a:r>
              <a:rPr lang="en-US" sz="2800" b="1" i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="1" i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+1</a:t>
            </a:r>
            <a:r>
              <a:rPr lang="en-US" sz="2800" b="1" i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b="1" i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+6</a:t>
            </a:r>
            <a:r>
              <a:rPr lang="en-US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b="1" i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-2</a:t>
            </a:r>
            <a:r>
              <a:rPr lang="en-US" sz="2800" b="1" i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2143108" y="1071546"/>
            <a:ext cx="484632" cy="571504"/>
          </a:xfrm>
          <a:prstGeom prst="down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6429388" y="1071546"/>
            <a:ext cx="484632" cy="571504"/>
          </a:xfrm>
          <a:prstGeom prst="down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7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14282" y="1285836"/>
            <a:ext cx="4357718" cy="5572164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Межмолекулярные</a:t>
            </a:r>
            <a:r>
              <a:rPr lang="ru-RU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 — реакции, в которых окисляющиеся и восстанавливающиеся атомы находятся в молекулах разных веществ</a:t>
            </a:r>
            <a:r>
              <a:rPr lang="en-US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например:</a:t>
            </a:r>
            <a:endParaRPr lang="en-US" sz="2800" b="1" i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3600" b="1" i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+1</a:t>
            </a:r>
            <a:r>
              <a:rPr lang="en-US" sz="3600" b="1" i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3600" b="1" i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-2</a:t>
            </a:r>
            <a:r>
              <a:rPr lang="en-US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+CL</a:t>
            </a:r>
            <a:r>
              <a:rPr lang="en-US" sz="3600" b="1" i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600" b="1" i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=S</a:t>
            </a:r>
            <a:r>
              <a:rPr lang="ru-RU" sz="3600" b="1" i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+ 2H</a:t>
            </a:r>
            <a:r>
              <a:rPr lang="ru-RU" sz="3600" b="1" i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+1</a:t>
            </a:r>
            <a:r>
              <a:rPr lang="en-US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ru-RU" sz="3600" b="1" i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-1</a:t>
            </a:r>
          </a:p>
          <a:p>
            <a:pPr algn="ctr"/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14348" y="0"/>
            <a:ext cx="7715304" cy="91440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Виды окислительно-восстановительных реакций</a:t>
            </a:r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643438" y="1285860"/>
            <a:ext cx="4286280" cy="557214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i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Внутримолекулярны</a:t>
            </a:r>
            <a:r>
              <a:rPr lang="ru-RU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е — реакции, в которых окисляющиеся и восстанавливающиеся атомы находятся в молекулах одного и того же вещества, например: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3600" b="1" i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+1</a:t>
            </a:r>
            <a:r>
              <a:rPr lang="en-US" sz="3600" b="1" i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3600" b="1" i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-2</a:t>
            </a:r>
            <a:r>
              <a:rPr lang="en-US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=2H</a:t>
            </a:r>
            <a:r>
              <a:rPr lang="en-US" sz="3600" b="1" i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600" b="1" i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+ O</a:t>
            </a:r>
            <a:r>
              <a:rPr lang="en-US" sz="3600" b="1" i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600" b="1" i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ru-RU" sz="2800" b="1" i="1" baseline="30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rot="10800000" flipV="1">
            <a:off x="3000364" y="928670"/>
            <a:ext cx="500066" cy="2857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6215074" y="928670"/>
            <a:ext cx="357190" cy="2857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571472" y="214290"/>
            <a:ext cx="8072494" cy="857232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План составления </a:t>
            </a:r>
            <a:r>
              <a:rPr lang="ru-RU" sz="28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окислительно</a:t>
            </a:r>
            <a:r>
              <a:rPr lang="ru-RU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-восстановительной реакции</a:t>
            </a:r>
            <a:endParaRPr lang="ru-RU" sz="28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5720" y="1142984"/>
            <a:ext cx="8643998" cy="5715016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00034" y="1214422"/>
            <a:ext cx="8003746" cy="5406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Записываем схему химической реакции</a:t>
            </a:r>
          </a:p>
          <a:p>
            <a:pPr marL="457200" indent="-457200"/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Ca + O</a:t>
            </a:r>
            <a:r>
              <a:rPr lang="en-US" sz="32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3200" b="1" i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ru-RU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. Расставляем степени окисления атомов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частвующих в химической реакции</a:t>
            </a:r>
            <a:endParaRPr lang="ru-RU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ru-RU" sz="3200" b="1" i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+ O</a:t>
            </a:r>
            <a:r>
              <a:rPr lang="en-US" sz="32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b="1" i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ru-RU" sz="3200" b="1" i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2+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3200" b="1" i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2-</a:t>
            </a:r>
          </a:p>
          <a:p>
            <a:pPr marL="457200" indent="-457200"/>
            <a:endParaRPr lang="ru-RU" sz="3200" b="1" i="1" baseline="30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3.Находим атомы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которые изменяют свою</a:t>
            </a:r>
          </a:p>
          <a:p>
            <a:pPr marL="457200" indent="-457200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степень окисления</a:t>
            </a:r>
          </a:p>
          <a:p>
            <a:pPr marL="457200" indent="-457200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ru-RU" sz="3200" b="1" i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2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b="1" i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ru-RU" sz="3600" b="1" i="1" baseline="30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ru-RU" sz="2800" b="1" i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2357422" y="1928802"/>
            <a:ext cx="714380" cy="1588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929058" y="6072206"/>
            <a:ext cx="12951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Далее</a:t>
            </a:r>
            <a:endParaRPr lang="ru-RU" sz="32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Выгнутая вправо стрелка 13"/>
          <p:cNvSpPr/>
          <p:nvPr/>
        </p:nvSpPr>
        <p:spPr>
          <a:xfrm>
            <a:off x="5500694" y="6286520"/>
            <a:ext cx="1071570" cy="571480"/>
          </a:xfrm>
          <a:prstGeom prst="curvedLef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2786050" y="3786190"/>
            <a:ext cx="714380" cy="1588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/>
      <p:bldP spid="13" grpId="0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428596" y="571480"/>
            <a:ext cx="8501122" cy="5572164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/>
            <a:endParaRPr lang="ru-RU" b="1" i="1" dirty="0" smtClean="0">
              <a:solidFill>
                <a:schemeClr val="tx1"/>
              </a:solidFill>
            </a:endParaRPr>
          </a:p>
          <a:p>
            <a:pPr marL="457200" indent="-457200"/>
            <a:endParaRPr lang="en-US" sz="2400" b="1" i="1" baseline="30000" dirty="0" smtClean="0">
              <a:solidFill>
                <a:schemeClr val="tx1"/>
              </a:solidFill>
            </a:endParaRPr>
          </a:p>
          <a:p>
            <a:pPr marL="457200" indent="-457200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71538" y="2643182"/>
            <a:ext cx="51435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ru-RU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ru-RU" sz="3200" b="1" i="1" dirty="0" smtClean="0">
                <a:solidFill>
                  <a:srgbClr val="C00000"/>
                </a:solidFill>
              </a:rPr>
              <a:t>    </a:t>
            </a:r>
            <a:r>
              <a:rPr lang="en-US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3200" b="1" i="1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2e</a:t>
            </a:r>
            <a:r>
              <a:rPr lang="en-US" sz="3200" b="1" i="1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=Ca</a:t>
            </a:r>
            <a:r>
              <a:rPr lang="en-US" sz="3200" b="1" i="1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2+</a:t>
            </a:r>
          </a:p>
          <a:p>
            <a:pPr marL="457200" indent="-457200"/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2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i="1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+ 4e</a:t>
            </a:r>
            <a:r>
              <a:rPr lang="en-US" sz="3200" b="1" i="1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= 2O</a:t>
            </a:r>
            <a:r>
              <a:rPr lang="en-US" sz="3200" b="1" i="1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2-</a:t>
            </a:r>
            <a:endParaRPr lang="ru-RU" sz="3200" b="1" i="1" baseline="30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rot="5400000">
            <a:off x="3750463" y="3178967"/>
            <a:ext cx="121444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4572000" y="2571744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</a:rPr>
              <a:t>4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0" y="321468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</a:rPr>
              <a:t>2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5400000">
            <a:off x="4500562" y="3143248"/>
            <a:ext cx="1285884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5357818" y="2643182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</a:rPr>
              <a:t>2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57818" y="321468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</a:rPr>
              <a:t>1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rot="5400000">
            <a:off x="5214942" y="3143248"/>
            <a:ext cx="1285884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857884" y="2571744"/>
            <a:ext cx="30595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</a:rPr>
              <a:t>  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восстановитель</a:t>
            </a:r>
            <a:endParaRPr lang="ru-RU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72198" y="3214686"/>
            <a:ext cx="2091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окислитель</a:t>
            </a:r>
            <a:endParaRPr lang="ru-RU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00100" y="3857628"/>
            <a:ext cx="771530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/>
              <a:t>6</a:t>
            </a:r>
            <a:r>
              <a:rPr lang="ru-RU" dirty="0" smtClean="0"/>
              <a:t>.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Расставляем  цифры, полученные в электронном балансе в химическое уравнение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Выгнутая вправо стрелка 13"/>
          <p:cNvSpPr/>
          <p:nvPr/>
        </p:nvSpPr>
        <p:spPr>
          <a:xfrm>
            <a:off x="6429388" y="4572008"/>
            <a:ext cx="2000264" cy="1143008"/>
          </a:xfrm>
          <a:prstGeom prst="curvedLef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00364" y="5214950"/>
            <a:ext cx="30588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2Ca + O</a:t>
            </a:r>
            <a:r>
              <a:rPr lang="en-US" sz="32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= 2CaO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00100" y="857232"/>
            <a:ext cx="742955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4.Составляем электронный баланс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записывая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процесс отдачи и присоединения электронов</a:t>
            </a:r>
          </a:p>
          <a:p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2800" b="1" i="1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2e</a:t>
            </a:r>
            <a:r>
              <a:rPr lang="en-US" sz="2800" b="1" i="1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= Ca</a:t>
            </a:r>
            <a:r>
              <a:rPr lang="en-US" sz="2800" b="1" i="1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2+</a:t>
            </a:r>
          </a:p>
          <a:p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i="1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+ 4e</a:t>
            </a:r>
            <a:r>
              <a:rPr lang="en-US" sz="2800" b="1" i="1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= 2O</a:t>
            </a:r>
            <a:r>
              <a:rPr lang="en-US" sz="2800" b="1" i="1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2-</a:t>
            </a:r>
            <a:endParaRPr lang="ru-RU" sz="2800" b="1" i="1" baseline="30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5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5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500"/>
                            </p:stCondLst>
                            <p:childTnLst>
                              <p:par>
                                <p:cTn id="44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80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8500"/>
                            </p:stCondLst>
                            <p:childTnLst>
                              <p:par>
                                <p:cTn id="5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5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5" grpId="0"/>
      <p:bldP spid="6" grpId="0"/>
      <p:bldP spid="8" grpId="0"/>
      <p:bldP spid="9" grpId="0"/>
      <p:bldP spid="11" grpId="0"/>
      <p:bldP spid="12" grpId="0"/>
      <p:bldP spid="13" grpId="0"/>
      <p:bldP spid="14" grpId="0" animBg="1"/>
      <p:bldP spid="15" grpId="0"/>
      <p:bldP spid="1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710</TotalTime>
  <Words>331</Words>
  <Application>Microsoft Office PowerPoint</Application>
  <PresentationFormat>Экран (4:3)</PresentationFormat>
  <Paragraphs>65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Уч1</cp:lastModifiedBy>
  <cp:revision>66</cp:revision>
  <dcterms:created xsi:type="dcterms:W3CDTF">2013-07-22T14:27:24Z</dcterms:created>
  <dcterms:modified xsi:type="dcterms:W3CDTF">2015-10-26T09:59:13Z</dcterms:modified>
</cp:coreProperties>
</file>