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62" r:id="rId2"/>
    <p:sldId id="365" r:id="rId3"/>
    <p:sldId id="344" r:id="rId4"/>
    <p:sldId id="334" r:id="rId5"/>
    <p:sldId id="368" r:id="rId6"/>
    <p:sldId id="366" r:id="rId7"/>
    <p:sldId id="339" r:id="rId8"/>
    <p:sldId id="347" r:id="rId9"/>
    <p:sldId id="363" r:id="rId10"/>
    <p:sldId id="327" r:id="rId11"/>
    <p:sldId id="328" r:id="rId12"/>
    <p:sldId id="369" r:id="rId13"/>
    <p:sldId id="353" r:id="rId14"/>
    <p:sldId id="352" r:id="rId15"/>
    <p:sldId id="27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371"/>
    <a:srgbClr val="2907B9"/>
    <a:srgbClr val="009900"/>
    <a:srgbClr val="020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155" autoAdjust="0"/>
    <p:restoredTop sz="9460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AD990-3158-4EDA-9802-6216DB14EE7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4FA23-5917-4D37-9A6A-55A9CE960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8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FA23-5917-4D37-9A6A-55A9CE9604C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ru-RU" sz="3200" i="1" dirty="0">
                <a:latin typeface="Arbat-Bold" pitchFamily="2" charset="0"/>
              </a:rPr>
              <a:t>Автор</a:t>
            </a:r>
            <a:r>
              <a:rPr lang="ru-RU" sz="3200" i="1" dirty="0"/>
              <a:t>:     </a:t>
            </a:r>
            <a:r>
              <a:rPr lang="ru-RU" sz="3600" b="1" u="sng" dirty="0"/>
              <a:t>Кирюхина Галина Дмитриевна</a:t>
            </a:r>
            <a:br>
              <a:rPr lang="ru-RU" sz="3600" b="1" u="sng" dirty="0"/>
            </a:br>
            <a:r>
              <a:rPr lang="ru-RU" sz="3200" i="1" dirty="0">
                <a:latin typeface="Arbat-Bold" pitchFamily="2" charset="0"/>
              </a:rPr>
              <a:t>Место работы:   </a:t>
            </a:r>
            <a:r>
              <a:rPr lang="ru-RU" sz="3600" b="1" u="sng" dirty="0"/>
              <a:t>МБОУ-СОШ №62  г. Тулы</a:t>
            </a:r>
            <a:br>
              <a:rPr lang="ru-RU" sz="3600" b="1" u="sng" dirty="0"/>
            </a:br>
            <a:r>
              <a:rPr lang="ru-RU" sz="3200" i="1" dirty="0">
                <a:latin typeface="Arbat-Bold" pitchFamily="2" charset="0"/>
              </a:rPr>
              <a:t>Должность:     </a:t>
            </a:r>
            <a:r>
              <a:rPr lang="ru-RU" sz="3600" b="1" u="sng" dirty="0"/>
              <a:t>учитель химии</a:t>
            </a:r>
            <a:br>
              <a:rPr lang="ru-RU" sz="3600" b="1" u="sng" dirty="0"/>
            </a:br>
            <a:r>
              <a:rPr lang="ru-RU" sz="3200" i="1" dirty="0">
                <a:latin typeface="Arbat-Bold" pitchFamily="2" charset="0"/>
              </a:rPr>
              <a:t>Дополнительные сведения:   </a:t>
            </a:r>
            <a:r>
              <a:rPr lang="ru-RU" sz="3200" b="1" u="sng" dirty="0"/>
              <a:t>урок </a:t>
            </a:r>
            <a:r>
              <a:rPr lang="ru-RU" sz="3200" b="1" u="sng" dirty="0" smtClean="0"/>
              <a:t>химии</a:t>
            </a:r>
            <a:br>
              <a:rPr lang="ru-RU" sz="3200" b="1" u="sng" dirty="0" smtClean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200" b="1" u="sng" dirty="0"/>
              <a:t/>
            </a:r>
            <a:br>
              <a:rPr lang="ru-RU" sz="3200" b="1" u="sng" dirty="0"/>
            </a:br>
            <a:r>
              <a:rPr lang="ru-RU" sz="3600" b="1" u="sng" dirty="0"/>
              <a:t>«Сложные эфиры». 10 класс по химии О.С. Габриеляна</a:t>
            </a:r>
            <a:endParaRPr lang="ru-RU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789040"/>
            <a:ext cx="180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К–О–Н</a:t>
            </a:r>
          </a:p>
          <a:p>
            <a:r>
              <a: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К–О–Н</a:t>
            </a:r>
          </a:p>
          <a:p>
            <a:r>
              <a: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К–О–Н </a:t>
            </a:r>
            <a:endParaRPr lang="ru-RU" sz="3200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27984" y="5083596"/>
            <a:ext cx="648072" cy="1588"/>
          </a:xfrm>
          <a:prstGeom prst="straightConnector1">
            <a:avLst/>
          </a:prstGeom>
          <a:ln w="41275">
            <a:solidFill>
              <a:srgbClr val="2907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9"/>
          <p:cNvGrpSpPr/>
          <p:nvPr/>
        </p:nvGrpSpPr>
        <p:grpSpPr>
          <a:xfrm>
            <a:off x="107504" y="3412157"/>
            <a:ext cx="2511896" cy="3329211"/>
            <a:chOff x="547936" y="2852936"/>
            <a:chExt cx="2511896" cy="3329211"/>
          </a:xfrm>
        </p:grpSpPr>
        <p:grpSp>
          <p:nvGrpSpPr>
            <p:cNvPr id="4" name="Группа 38"/>
            <p:cNvGrpSpPr/>
            <p:nvPr/>
          </p:nvGrpSpPr>
          <p:grpSpPr>
            <a:xfrm>
              <a:off x="547936" y="3250719"/>
              <a:ext cx="2376264" cy="2554545"/>
              <a:chOff x="2987824" y="1052736"/>
              <a:chExt cx="2376264" cy="255454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987824" y="1052736"/>
                <a:ext cx="237626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–О–</a:t>
                </a: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–О– </a:t>
                </a:r>
              </a:p>
              <a:p>
                <a:endPara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–О– </a:t>
                </a:r>
                <a:endParaRPr lang="ru-RU" sz="3200" dirty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2879812" y="1808820"/>
                <a:ext cx="648072" cy="0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2915816" y="2780928"/>
                <a:ext cx="576064" cy="0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42"/>
            <p:cNvGrpSpPr/>
            <p:nvPr/>
          </p:nvGrpSpPr>
          <p:grpSpPr>
            <a:xfrm>
              <a:off x="1691680" y="2852936"/>
              <a:ext cx="1368152" cy="3329211"/>
              <a:chOff x="2115344" y="98629"/>
              <a:chExt cx="1368152" cy="3329211"/>
            </a:xfrm>
          </p:grpSpPr>
          <p:grpSp>
            <p:nvGrpSpPr>
              <p:cNvPr id="6" name="Группа 16"/>
              <p:cNvGrpSpPr/>
              <p:nvPr/>
            </p:nvGrpSpPr>
            <p:grpSpPr>
              <a:xfrm>
                <a:off x="2115344" y="98629"/>
                <a:ext cx="1368152" cy="954107"/>
                <a:chOff x="3411488" y="3266981"/>
                <a:chExt cx="1368152" cy="954107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3411488" y="3266981"/>
                  <a:ext cx="136815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    </a:t>
                  </a:r>
                  <a:r>
                    <a:rPr lang="en-US" dirty="0" smtClean="0"/>
                    <a:t>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  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С –  </a:t>
                  </a:r>
                  <a:r>
                    <a:rPr lang="en-US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</a:t>
                  </a:r>
                  <a:endParaRPr lang="ru-RU" dirty="0"/>
                </a:p>
              </p:txBody>
            </p: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rot="10800000" flipV="1">
                  <a:off x="3915544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10800000" flipV="1">
                  <a:off x="3987553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17"/>
              <p:cNvGrpSpPr/>
              <p:nvPr/>
            </p:nvGrpSpPr>
            <p:grpSpPr>
              <a:xfrm>
                <a:off x="2259358" y="1052736"/>
                <a:ext cx="1224136" cy="954107"/>
                <a:chOff x="4119146" y="3266981"/>
                <a:chExt cx="1081795" cy="954107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4119146" y="3266981"/>
                  <a:ext cx="1081795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</a:t>
                  </a:r>
                  <a:r>
                    <a:rPr lang="en-US" dirty="0" smtClean="0"/>
                    <a:t> 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С –  </a:t>
                  </a:r>
                  <a:r>
                    <a:rPr lang="en-US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</a:t>
                  </a:r>
                  <a:endParaRPr lang="ru-RU" dirty="0"/>
                </a:p>
              </p:txBody>
            </p: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rot="10800000" flipV="1">
                  <a:off x="4373687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rot="10800000" flipV="1">
                  <a:off x="4437322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Группа 21"/>
              <p:cNvGrpSpPr/>
              <p:nvPr/>
            </p:nvGrpSpPr>
            <p:grpSpPr>
              <a:xfrm>
                <a:off x="2259360" y="2042845"/>
                <a:ext cx="1224136" cy="1384995"/>
                <a:chOff x="3555504" y="3266981"/>
                <a:chExt cx="1224136" cy="1384995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3555504" y="3266981"/>
                  <a:ext cx="1224136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</a:t>
                  </a:r>
                  <a:r>
                    <a:rPr lang="en-US" dirty="0" smtClean="0"/>
                    <a:t> 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С –  </a:t>
                  </a:r>
                  <a:r>
                    <a:rPr lang="en-US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</a:t>
                  </a:r>
                  <a:endParaRPr lang="ru-RU" sz="2800" dirty="0" smtClean="0"/>
                </a:p>
                <a:p>
                  <a:endParaRPr lang="ru-RU" sz="2800" dirty="0"/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10800000" flipV="1">
                  <a:off x="3843537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10800000" flipV="1">
                  <a:off x="3915545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Группа 31"/>
          <p:cNvGrpSpPr/>
          <p:nvPr/>
        </p:nvGrpSpPr>
        <p:grpSpPr>
          <a:xfrm>
            <a:off x="4932040" y="4293096"/>
            <a:ext cx="2808312" cy="1569660"/>
            <a:chOff x="5004048" y="4221088"/>
            <a:chExt cx="2016224" cy="1569660"/>
          </a:xfrm>
        </p:grpSpPr>
        <p:sp>
          <p:nvSpPr>
            <p:cNvPr id="33" name="TextBox 32"/>
            <p:cNvSpPr txBox="1"/>
            <p:nvPr/>
          </p:nvSpPr>
          <p:spPr>
            <a:xfrm>
              <a:off x="5004048" y="4221088"/>
              <a:ext cx="20162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О</a:t>
              </a:r>
            </a:p>
            <a:p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</a:t>
              </a:r>
              <a:r>
                <a:rPr lang="en-US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R-</a:t>
              </a:r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С–О-К  </a:t>
              </a:r>
              <a:endParaRPr lang="ru-RU" sz="3200" dirty="0" smtClean="0"/>
            </a:p>
            <a:p>
              <a:endParaRPr lang="ru-RU" sz="32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rot="10800000" flipV="1">
              <a:off x="5676123" y="4638620"/>
              <a:ext cx="216024" cy="144016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 flipV="1">
              <a:off x="5727821" y="4710628"/>
              <a:ext cx="216024" cy="144016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53"/>
          <p:cNvGrpSpPr/>
          <p:nvPr/>
        </p:nvGrpSpPr>
        <p:grpSpPr>
          <a:xfrm>
            <a:off x="6660232" y="3789040"/>
            <a:ext cx="2339752" cy="2554545"/>
            <a:chOff x="2699792" y="1052736"/>
            <a:chExt cx="2376264" cy="2449315"/>
          </a:xfrm>
        </p:grpSpPr>
        <p:sp>
          <p:nvSpPr>
            <p:cNvPr id="55" name="TextBox 54"/>
            <p:cNvSpPr txBox="1"/>
            <p:nvPr/>
          </p:nvSpPr>
          <p:spPr>
            <a:xfrm>
              <a:off x="2699792" y="1052736"/>
              <a:ext cx="2376264" cy="2449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–О–Н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+ 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–О–Н </a:t>
              </a:r>
            </a:p>
            <a:p>
              <a:endPara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–О–Н 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2951820" y="1808820"/>
              <a:ext cx="648072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2987823" y="2780928"/>
              <a:ext cx="57606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5364088" y="519958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Группа 58"/>
          <p:cNvGrpSpPr/>
          <p:nvPr/>
        </p:nvGrpSpPr>
        <p:grpSpPr>
          <a:xfrm>
            <a:off x="251520" y="116632"/>
            <a:ext cx="2439888" cy="3329211"/>
            <a:chOff x="619944" y="2852936"/>
            <a:chExt cx="2439888" cy="3329211"/>
          </a:xfrm>
        </p:grpSpPr>
        <p:grpSp>
          <p:nvGrpSpPr>
            <p:cNvPr id="14" name="Группа 38"/>
            <p:cNvGrpSpPr/>
            <p:nvPr/>
          </p:nvGrpSpPr>
          <p:grpSpPr>
            <a:xfrm>
              <a:off x="619944" y="3250719"/>
              <a:ext cx="2376264" cy="2554545"/>
              <a:chOff x="3059832" y="1052736"/>
              <a:chExt cx="2376264" cy="255454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059832" y="1052736"/>
                <a:ext cx="237626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–О–</a:t>
                </a: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–О– </a:t>
                </a:r>
              </a:p>
              <a:p>
                <a:endPara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–О– </a:t>
                </a:r>
                <a:endParaRPr lang="ru-RU" sz="3200" dirty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75" name="Прямая соединительная линия 74"/>
              <p:cNvCxnSpPr/>
              <p:nvPr/>
            </p:nvCxnSpPr>
            <p:spPr>
              <a:xfrm rot="5400000">
                <a:off x="2879812" y="1808820"/>
                <a:ext cx="648072" cy="0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rot="5400000">
                <a:off x="2915816" y="2780928"/>
                <a:ext cx="576064" cy="0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42"/>
            <p:cNvGrpSpPr/>
            <p:nvPr/>
          </p:nvGrpSpPr>
          <p:grpSpPr>
            <a:xfrm>
              <a:off x="1691680" y="2852936"/>
              <a:ext cx="1368152" cy="3329211"/>
              <a:chOff x="2115344" y="98629"/>
              <a:chExt cx="1368152" cy="3329211"/>
            </a:xfrm>
          </p:grpSpPr>
          <p:grpSp>
            <p:nvGrpSpPr>
              <p:cNvPr id="28" name="Группа 16"/>
              <p:cNvGrpSpPr/>
              <p:nvPr/>
            </p:nvGrpSpPr>
            <p:grpSpPr>
              <a:xfrm>
                <a:off x="2115344" y="98629"/>
                <a:ext cx="1368152" cy="954107"/>
                <a:chOff x="3411488" y="3266981"/>
                <a:chExt cx="1368152" cy="954107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3411488" y="3266981"/>
                  <a:ext cx="136815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    </a:t>
                  </a:r>
                  <a:r>
                    <a:rPr lang="en-US" dirty="0" smtClean="0"/>
                    <a:t>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  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С –  </a:t>
                  </a:r>
                  <a:r>
                    <a:rPr lang="en-US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</a:t>
                  </a:r>
                  <a:endParaRPr lang="ru-RU" dirty="0"/>
                </a:p>
              </p:txBody>
            </p: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rot="10800000" flipV="1">
                  <a:off x="3915544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rot="10800000" flipV="1">
                  <a:off x="3987553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Группа 17"/>
              <p:cNvGrpSpPr/>
              <p:nvPr/>
            </p:nvGrpSpPr>
            <p:grpSpPr>
              <a:xfrm>
                <a:off x="2259358" y="1052736"/>
                <a:ext cx="1224136" cy="954107"/>
                <a:chOff x="4119146" y="3266981"/>
                <a:chExt cx="1081795" cy="954107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4119146" y="3266981"/>
                  <a:ext cx="1081795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</a:t>
                  </a:r>
                  <a:r>
                    <a:rPr lang="en-US" dirty="0" smtClean="0"/>
                    <a:t> 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С –  </a:t>
                  </a:r>
                  <a:r>
                    <a:rPr lang="en-US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</a:t>
                  </a:r>
                  <a:endParaRPr lang="ru-RU" dirty="0"/>
                </a:p>
              </p:txBody>
            </p: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rot="10800000" flipV="1">
                  <a:off x="4373687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rot="10800000" flipV="1">
                  <a:off x="4437322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Группа 21"/>
              <p:cNvGrpSpPr/>
              <p:nvPr/>
            </p:nvGrpSpPr>
            <p:grpSpPr>
              <a:xfrm>
                <a:off x="2259360" y="2042845"/>
                <a:ext cx="1224136" cy="1384995"/>
                <a:chOff x="3555504" y="3266981"/>
                <a:chExt cx="1224136" cy="1384995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3555504" y="3266981"/>
                  <a:ext cx="1224136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</a:t>
                  </a:r>
                  <a:r>
                    <a:rPr lang="en-US" dirty="0" smtClean="0"/>
                    <a:t> 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С –  </a:t>
                  </a:r>
                  <a:r>
                    <a:rPr lang="en-US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</a:t>
                  </a:r>
                  <a:endParaRPr lang="ru-RU" sz="2800" dirty="0" smtClean="0"/>
                </a:p>
                <a:p>
                  <a:endParaRPr lang="ru-RU" sz="2800" dirty="0"/>
                </a:p>
              </p:txBody>
            </p: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 rot="10800000" flipV="1">
                  <a:off x="3843537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rot="10800000" flipV="1">
                  <a:off x="3915545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7" name="TextBox 76"/>
          <p:cNvSpPr txBox="1"/>
          <p:nvPr/>
        </p:nvSpPr>
        <p:spPr>
          <a:xfrm>
            <a:off x="2555776" y="476672"/>
            <a:ext cx="180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Н–О–Н</a:t>
            </a:r>
          </a:p>
          <a:p>
            <a:r>
              <a: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Н–О–Н</a:t>
            </a:r>
          </a:p>
          <a:p>
            <a:r>
              <a: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Н–О–Н </a:t>
            </a:r>
            <a:endParaRPr lang="ru-RU" sz="3200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4283968" y="1771228"/>
            <a:ext cx="648072" cy="1588"/>
          </a:xfrm>
          <a:prstGeom prst="straightConnector1">
            <a:avLst/>
          </a:prstGeom>
          <a:ln w="41275">
            <a:solidFill>
              <a:srgbClr val="2907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79"/>
          <p:cNvGrpSpPr/>
          <p:nvPr/>
        </p:nvGrpSpPr>
        <p:grpSpPr>
          <a:xfrm>
            <a:off x="5148064" y="923236"/>
            <a:ext cx="2016224" cy="1569660"/>
            <a:chOff x="5004048" y="4221088"/>
            <a:chExt cx="2016224" cy="1569660"/>
          </a:xfrm>
        </p:grpSpPr>
        <p:sp>
          <p:nvSpPr>
            <p:cNvPr id="81" name="TextBox 80"/>
            <p:cNvSpPr txBox="1"/>
            <p:nvPr/>
          </p:nvSpPr>
          <p:spPr>
            <a:xfrm>
              <a:off x="5004048" y="4221088"/>
              <a:ext cx="20162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О</a:t>
              </a:r>
            </a:p>
            <a:p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R-</a:t>
              </a:r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С-ОН  +</a:t>
              </a:r>
              <a:endParaRPr lang="ru-RU" sz="3200" dirty="0" smtClean="0"/>
            </a:p>
            <a:p>
              <a:endParaRPr lang="ru-RU" sz="32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 rot="10800000" flipV="1">
              <a:off x="5868144" y="4581128"/>
              <a:ext cx="216024" cy="144016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10800000" flipV="1">
              <a:off x="5940152" y="4653135"/>
              <a:ext cx="216024" cy="144016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83"/>
          <p:cNvGrpSpPr/>
          <p:nvPr/>
        </p:nvGrpSpPr>
        <p:grpSpPr>
          <a:xfrm>
            <a:off x="7092280" y="404664"/>
            <a:ext cx="2376264" cy="2554545"/>
            <a:chOff x="2699792" y="1052736"/>
            <a:chExt cx="2376264" cy="2554545"/>
          </a:xfrm>
        </p:grpSpPr>
        <p:sp>
          <p:nvSpPr>
            <p:cNvPr id="85" name="TextBox 84"/>
            <p:cNvSpPr txBox="1"/>
            <p:nvPr/>
          </p:nvSpPr>
          <p:spPr>
            <a:xfrm>
              <a:off x="2699792" y="1052736"/>
              <a:ext cx="237626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–О–Н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–О–Н </a:t>
              </a:r>
            </a:p>
            <a:p>
              <a:endPara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–О–Н 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2591780" y="1808820"/>
              <a:ext cx="648072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2627784" y="2780928"/>
              <a:ext cx="57606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4283968" y="126876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ф-т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86248" y="4629045"/>
            <a:ext cx="12144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t˚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 – Т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Выгнутая вправо стрелка 89"/>
          <p:cNvSpPr/>
          <p:nvPr/>
        </p:nvSpPr>
        <p:spPr>
          <a:xfrm rot="5400000">
            <a:off x="2411761" y="1700807"/>
            <a:ext cx="504054" cy="2952328"/>
          </a:xfrm>
          <a:prstGeom prst="curvedLeftArrow">
            <a:avLst>
              <a:gd name="adj1" fmla="val 34965"/>
              <a:gd name="adj2" fmla="val 74711"/>
              <a:gd name="adj3" fmla="val 44612"/>
            </a:avLst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Выгнутая вправо стрелка 91"/>
          <p:cNvSpPr/>
          <p:nvPr/>
        </p:nvSpPr>
        <p:spPr>
          <a:xfrm rot="5400000">
            <a:off x="2267745" y="4941169"/>
            <a:ext cx="504054" cy="3096344"/>
          </a:xfrm>
          <a:prstGeom prst="curvedLeftArrow">
            <a:avLst>
              <a:gd name="adj1" fmla="val 34965"/>
              <a:gd name="adj2" fmla="val 74711"/>
              <a:gd name="adj3" fmla="val 44612"/>
            </a:avLst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rot="5400000">
            <a:off x="-72516" y="5049180"/>
            <a:ext cx="295232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560" y="29249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08304" y="28529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глицерин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92080" y="203123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ж.к-ты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83968" y="11663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Гидролиз жиров</a:t>
            </a:r>
            <a:endParaRPr lang="ru-RU" sz="28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39952" y="333782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Омыление жиров</a:t>
            </a:r>
            <a:endParaRPr lang="ru-RU" sz="28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87624" y="282331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 ОН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43608" y="620769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  ОК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547664" y="188640"/>
            <a:ext cx="2304256" cy="28803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403648" y="3501008"/>
            <a:ext cx="2376264" cy="28803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rot="5400000">
            <a:off x="79884" y="1664804"/>
            <a:ext cx="295232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214810" y="171448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или </a:t>
            </a:r>
            <a:r>
              <a:rPr lang="en-US" sz="2000" b="1" dirty="0" smtClean="0">
                <a:solidFill>
                  <a:srgbClr val="FF0000"/>
                </a:solidFill>
              </a:rPr>
              <a:t> t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o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  <p:bldP spid="77" grpId="0"/>
      <p:bldP spid="88" grpId="0"/>
      <p:bldP spid="89" grpId="0"/>
      <p:bldP spid="90" grpId="0" animBg="1"/>
      <p:bldP spid="92" grpId="0" animBg="1"/>
      <p:bldP spid="91" grpId="0"/>
      <p:bldP spid="95" grpId="0"/>
      <p:bldP spid="96" grpId="0"/>
      <p:bldP spid="80" grpId="0"/>
      <p:bldP spid="84" grpId="0"/>
      <p:bldP spid="100" grpId="0"/>
      <p:bldP spid="100" grpId="1"/>
      <p:bldP spid="101" grpId="0"/>
      <p:bldP spid="101" grpId="1"/>
      <p:bldP spid="103" grpId="0" animBg="1"/>
      <p:bldP spid="104" grpId="0" animBg="1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</p:spPr>
        <p:txBody>
          <a:bodyPr/>
          <a:lstStyle/>
          <a:p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1052736"/>
            <a:ext cx="3384376" cy="3760098"/>
            <a:chOff x="547936" y="2852936"/>
            <a:chExt cx="3076338" cy="3760098"/>
          </a:xfrm>
        </p:grpSpPr>
        <p:grpSp>
          <p:nvGrpSpPr>
            <p:cNvPr id="4" name="Группа 38"/>
            <p:cNvGrpSpPr/>
            <p:nvPr/>
          </p:nvGrpSpPr>
          <p:grpSpPr>
            <a:xfrm>
              <a:off x="547936" y="3250719"/>
              <a:ext cx="2376264" cy="2554545"/>
              <a:chOff x="2987824" y="1052736"/>
              <a:chExt cx="2376264" cy="255454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987824" y="1052736"/>
                <a:ext cx="237626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–О –</a:t>
                </a: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–О – </a:t>
                </a:r>
              </a:p>
              <a:p>
                <a:endPara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–О – </a:t>
                </a:r>
                <a:endParaRPr lang="ru-RU" sz="3200" dirty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2879812" y="1808820"/>
                <a:ext cx="648072" cy="0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2915816" y="2780928"/>
                <a:ext cx="576064" cy="0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42"/>
            <p:cNvGrpSpPr/>
            <p:nvPr/>
          </p:nvGrpSpPr>
          <p:grpSpPr>
            <a:xfrm>
              <a:off x="1699301" y="2852936"/>
              <a:ext cx="1924973" cy="3760098"/>
              <a:chOff x="2122965" y="98629"/>
              <a:chExt cx="1924973" cy="3760098"/>
            </a:xfrm>
          </p:grpSpPr>
          <p:grpSp>
            <p:nvGrpSpPr>
              <p:cNvPr id="6" name="Группа 16"/>
              <p:cNvGrpSpPr/>
              <p:nvPr/>
            </p:nvGrpSpPr>
            <p:grpSpPr>
              <a:xfrm>
                <a:off x="2122965" y="98629"/>
                <a:ext cx="1924973" cy="1384995"/>
                <a:chOff x="3419109" y="3266981"/>
                <a:chExt cx="1924973" cy="1384995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3419109" y="3266981"/>
                  <a:ext cx="1924973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    </a:t>
                  </a:r>
                  <a:r>
                    <a:rPr lang="en-US" dirty="0" smtClean="0"/>
                    <a:t>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  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С – С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15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31</a:t>
                  </a:r>
                  <a:endParaRPr lang="ru-RU" sz="2800" dirty="0" smtClean="0"/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endParaRPr lang="ru-RU" dirty="0"/>
                </a:p>
              </p:txBody>
            </p: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0800000" flipV="1">
                  <a:off x="3915544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 rot="10800000" flipV="1">
                  <a:off x="3987553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Группа 17"/>
              <p:cNvGrpSpPr/>
              <p:nvPr/>
            </p:nvGrpSpPr>
            <p:grpSpPr>
              <a:xfrm>
                <a:off x="2259358" y="1052736"/>
                <a:ext cx="1493575" cy="1231106"/>
                <a:chOff x="4119146" y="3266981"/>
                <a:chExt cx="1319904" cy="1231106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4119146" y="3266981"/>
                  <a:ext cx="1319904" cy="12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</a:t>
                  </a:r>
                  <a:r>
                    <a:rPr lang="en-US" dirty="0" smtClean="0"/>
                    <a:t> 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С –С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17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31</a:t>
                  </a:r>
                  <a:endParaRPr lang="ru-RU" sz="2800" dirty="0" smtClean="0"/>
                </a:p>
                <a:p>
                  <a:endParaRPr lang="ru-RU" dirty="0"/>
                </a:p>
              </p:txBody>
            </p: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rot="10800000" flipV="1">
                  <a:off x="4373687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rot="10800000" flipV="1">
                  <a:off x="4437322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21"/>
              <p:cNvGrpSpPr/>
              <p:nvPr/>
            </p:nvGrpSpPr>
            <p:grpSpPr>
              <a:xfrm>
                <a:off x="2259361" y="2042845"/>
                <a:ext cx="1788577" cy="1815882"/>
                <a:chOff x="3555505" y="3266981"/>
                <a:chExt cx="1788577" cy="1815882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555505" y="3266981"/>
                  <a:ext cx="1788577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</a:t>
                  </a:r>
                  <a:r>
                    <a:rPr lang="en-US" dirty="0" smtClean="0"/>
                    <a:t> 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С –С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17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29</a:t>
                  </a:r>
                  <a:endParaRPr lang="ru-RU" sz="2800" dirty="0" smtClean="0"/>
                </a:p>
                <a:p>
                  <a:endParaRPr lang="ru-RU" sz="2800" dirty="0" smtClean="0"/>
                </a:p>
                <a:p>
                  <a:endParaRPr lang="ru-RU" sz="2800" dirty="0"/>
                </a:p>
              </p:txBody>
            </p: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rot="10800000" flipV="1">
                  <a:off x="3843537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rot="10800000" flipV="1">
                  <a:off x="3915545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" name="TextBox 20"/>
          <p:cNvSpPr txBox="1"/>
          <p:nvPr/>
        </p:nvSpPr>
        <p:spPr>
          <a:xfrm>
            <a:off x="3635896" y="232971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   Н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788024" y="2636912"/>
            <a:ext cx="648072" cy="1588"/>
          </a:xfrm>
          <a:prstGeom prst="straightConnector1">
            <a:avLst/>
          </a:prstGeom>
          <a:ln w="41275">
            <a:solidFill>
              <a:srgbClr val="2907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923928" y="23297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9552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715941" y="2132856"/>
            <a:ext cx="7921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t˚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grpSp>
        <p:nvGrpSpPr>
          <p:cNvPr id="23" name="Группа 38"/>
          <p:cNvGrpSpPr/>
          <p:nvPr/>
        </p:nvGrpSpPr>
        <p:grpSpPr>
          <a:xfrm>
            <a:off x="5508104" y="1411907"/>
            <a:ext cx="2676454" cy="2593157"/>
            <a:chOff x="2987824" y="1052736"/>
            <a:chExt cx="2376264" cy="2554545"/>
          </a:xfrm>
        </p:grpSpPr>
        <p:sp>
          <p:nvSpPr>
            <p:cNvPr id="68" name="TextBox 67"/>
            <p:cNvSpPr txBox="1"/>
            <p:nvPr/>
          </p:nvSpPr>
          <p:spPr>
            <a:xfrm>
              <a:off x="2987824" y="1052736"/>
              <a:ext cx="237626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–О –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–О – </a:t>
              </a:r>
            </a:p>
            <a:p>
              <a:endParaRPr lang="ru-RU" sz="32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–О – 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2879812" y="1808820"/>
              <a:ext cx="648072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2915816" y="2780928"/>
              <a:ext cx="57606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Овал 70"/>
          <p:cNvSpPr/>
          <p:nvPr/>
        </p:nvSpPr>
        <p:spPr>
          <a:xfrm>
            <a:off x="2195736" y="1484784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323528" y="1484784"/>
            <a:ext cx="1368152" cy="2592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83568" y="2606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Гидрирование жиров</a:t>
            </a:r>
            <a:endParaRPr lang="ru-RU" sz="28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195736" y="2420888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123728" y="3429000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5508104" y="1014961"/>
            <a:ext cx="3392288" cy="3350143"/>
            <a:chOff x="5660504" y="3607249"/>
            <a:chExt cx="3392288" cy="3350143"/>
          </a:xfrm>
        </p:grpSpPr>
        <p:grpSp>
          <p:nvGrpSpPr>
            <p:cNvPr id="49" name="Группа 38"/>
            <p:cNvGrpSpPr/>
            <p:nvPr/>
          </p:nvGrpSpPr>
          <p:grpSpPr>
            <a:xfrm>
              <a:off x="5660504" y="4004195"/>
              <a:ext cx="2676454" cy="2593157"/>
              <a:chOff x="2987824" y="1052736"/>
              <a:chExt cx="2376264" cy="2554545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987824" y="1052736"/>
                <a:ext cx="237626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–О –</a:t>
                </a: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–О – </a:t>
                </a:r>
              </a:p>
              <a:p>
                <a:endPara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–О – </a:t>
                </a:r>
                <a:endParaRPr lang="ru-RU" sz="3200" dirty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 rot="5400000">
                <a:off x="2879812" y="1808820"/>
                <a:ext cx="648072" cy="0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2915816" y="2780928"/>
                <a:ext cx="576064" cy="0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87"/>
            <p:cNvGrpSpPr/>
            <p:nvPr/>
          </p:nvGrpSpPr>
          <p:grpSpPr>
            <a:xfrm>
              <a:off x="6884640" y="3607249"/>
              <a:ext cx="2168152" cy="1405927"/>
              <a:chOff x="6948736" y="3679257"/>
              <a:chExt cx="2168152" cy="1405927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948736" y="3679257"/>
                <a:ext cx="2168152" cy="140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           </a:t>
                </a:r>
                <a:r>
                  <a:rPr lang="en-US" dirty="0" smtClean="0"/>
                  <a:t> 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  </a:t>
                </a:r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С – </a:t>
                </a:r>
                <a:endParaRPr lang="ru-RU" sz="2800" dirty="0" smtClean="0"/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dirty="0"/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 rot="10800000" flipV="1">
                <a:off x="7425030" y="4002887"/>
                <a:ext cx="243314" cy="146193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rot="10800000" flipV="1">
                <a:off x="7497038" y="4083279"/>
                <a:ext cx="243314" cy="146193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Группа 87"/>
            <p:cNvGrpSpPr/>
            <p:nvPr/>
          </p:nvGrpSpPr>
          <p:grpSpPr>
            <a:xfrm>
              <a:off x="6884640" y="4581128"/>
              <a:ext cx="2168152" cy="1405927"/>
              <a:chOff x="6948736" y="3679257"/>
              <a:chExt cx="2168152" cy="1405927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948736" y="3679257"/>
                <a:ext cx="2168152" cy="140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           </a:t>
                </a:r>
                <a:r>
                  <a:rPr lang="en-US" dirty="0" smtClean="0"/>
                  <a:t> 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  </a:t>
                </a:r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С – </a:t>
                </a:r>
                <a:endParaRPr lang="ru-RU" sz="2800" dirty="0" smtClean="0"/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dirty="0"/>
              </a:p>
            </p:txBody>
          </p:sp>
          <p:cxnSp>
            <p:nvCxnSpPr>
              <p:cNvPr id="62" name="Прямая соединительная линия 61"/>
              <p:cNvCxnSpPr/>
              <p:nvPr/>
            </p:nvCxnSpPr>
            <p:spPr>
              <a:xfrm rot="10800000" flipV="1">
                <a:off x="7425030" y="4002887"/>
                <a:ext cx="243314" cy="146193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rot="10800000" flipV="1">
                <a:off x="7497038" y="4083279"/>
                <a:ext cx="243314" cy="146193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Группа 87"/>
            <p:cNvGrpSpPr/>
            <p:nvPr/>
          </p:nvGrpSpPr>
          <p:grpSpPr>
            <a:xfrm>
              <a:off x="6884640" y="5551465"/>
              <a:ext cx="2168152" cy="1405927"/>
              <a:chOff x="6948736" y="3679257"/>
              <a:chExt cx="2168152" cy="1405927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6948736" y="3679257"/>
                <a:ext cx="2168152" cy="140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           </a:t>
                </a:r>
                <a:r>
                  <a:rPr lang="en-US" dirty="0" smtClean="0"/>
                  <a:t> 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  </a:t>
                </a:r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С – </a:t>
                </a:r>
                <a:endParaRPr lang="ru-RU" sz="2800" dirty="0" smtClean="0"/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dirty="0"/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 rot="10800000" flipV="1">
                <a:off x="7425030" y="4002887"/>
                <a:ext cx="243314" cy="146193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10800000" flipV="1">
                <a:off x="7497038" y="4083279"/>
                <a:ext cx="243314" cy="146193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Box 77"/>
          <p:cNvSpPr txBox="1"/>
          <p:nvPr/>
        </p:nvSpPr>
        <p:spPr>
          <a:xfrm>
            <a:off x="7164288" y="1484784"/>
            <a:ext cx="21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7380312" y="2420888"/>
            <a:ext cx="143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7380312" y="3356992"/>
            <a:ext cx="143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467544" y="436510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жидкий  жир (растительный)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3635896" y="4725144"/>
            <a:ext cx="93610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292080" y="436510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твердый жир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(аналог животного жира)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9" grpId="0"/>
      <p:bldP spid="61" grpId="0"/>
      <p:bldP spid="71" grpId="0" animBg="1"/>
      <p:bldP spid="97" grpId="0" animBg="1"/>
      <p:bldP spid="97" grpId="1" animBg="1"/>
      <p:bldP spid="46" grpId="0"/>
      <p:bldP spid="47" grpId="0" animBg="1"/>
      <p:bldP spid="48" grpId="0" animBg="1"/>
      <p:bldP spid="78" grpId="0"/>
      <p:bldP spid="82" grpId="0"/>
      <p:bldP spid="85" grpId="0"/>
      <p:bldP spid="72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16632"/>
            <a:ext cx="5820139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4763583"/>
            <a:ext cx="70189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Примение</a:t>
            </a:r>
            <a:r>
              <a:rPr lang="ru-RU" sz="2000" dirty="0" smtClean="0"/>
              <a:t>  жиров:</a:t>
            </a:r>
            <a:br>
              <a:rPr lang="ru-RU" sz="2000" dirty="0" smtClean="0"/>
            </a:br>
            <a:r>
              <a:rPr lang="ru-RU" sz="2000" dirty="0" smtClean="0"/>
              <a:t>1.Жиры в основном применяют в качестве пищевого продукта.</a:t>
            </a:r>
            <a:br>
              <a:rPr lang="ru-RU" sz="2000" dirty="0" smtClean="0"/>
            </a:br>
            <a:r>
              <a:rPr lang="ru-RU" sz="2000" dirty="0" smtClean="0"/>
              <a:t>2. Для получения мыла  .</a:t>
            </a:r>
            <a:br>
              <a:rPr lang="ru-RU" sz="2000" dirty="0" smtClean="0"/>
            </a:br>
            <a:r>
              <a:rPr lang="ru-RU" sz="2000" dirty="0" smtClean="0"/>
              <a:t>3.Медицина.</a:t>
            </a:r>
            <a:br>
              <a:rPr lang="ru-RU" sz="2000" dirty="0" smtClean="0"/>
            </a:br>
            <a:r>
              <a:rPr lang="ru-RU" sz="2000" dirty="0" smtClean="0"/>
              <a:t>4.При производстве маргарина 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38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6408737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</a:t>
            </a:r>
            <a:r>
              <a:rPr lang="ru-RU" sz="4000" u="sng" dirty="0" smtClean="0">
                <a:solidFill>
                  <a:schemeClr val="bg1"/>
                </a:solidFill>
              </a:rPr>
              <a:t>Укажите формулу сложного эфира?</a:t>
            </a:r>
            <a:br>
              <a:rPr lang="ru-RU" sz="4000" u="sng" dirty="0" smtClean="0">
                <a:solidFill>
                  <a:schemeClr val="bg1"/>
                </a:solidFill>
              </a:rPr>
            </a:br>
            <a:r>
              <a:rPr lang="ru-RU" sz="4000" u="sng" dirty="0" smtClean="0">
                <a:solidFill>
                  <a:schemeClr val="bg1"/>
                </a:solidFill>
              </a:rPr>
              <a:t/>
            </a:r>
            <a:br>
              <a:rPr lang="ru-RU" sz="4000" u="sng" dirty="0" smtClean="0">
                <a:solidFill>
                  <a:schemeClr val="bg1"/>
                </a:solidFill>
              </a:rPr>
            </a:br>
            <a:r>
              <a:rPr lang="ru-RU" sz="4000" u="sng" dirty="0" smtClean="0">
                <a:solidFill>
                  <a:schemeClr val="bg1"/>
                </a:solidFill>
              </a:rPr>
              <a:t/>
            </a:r>
            <a:br>
              <a:rPr lang="ru-RU" sz="4000" u="sng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u="sng" dirty="0" smtClean="0">
                <a:solidFill>
                  <a:schemeClr val="bg1"/>
                </a:solidFill>
              </a:rPr>
              <a:t/>
            </a:r>
            <a:br>
              <a:rPr lang="ru-RU" sz="4000" u="sng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075" name="AutoShape 3"/>
          <p:cNvCxnSpPr>
            <a:cxnSpLocks noChangeShapeType="1"/>
            <a:stCxn id="7170" idx="1"/>
            <a:endCxn id="7170" idx="1"/>
          </p:cNvCxnSpPr>
          <p:nvPr/>
        </p:nvCxnSpPr>
        <p:spPr bwMode="auto">
          <a:xfrm>
            <a:off x="179388" y="33940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Группа 29"/>
          <p:cNvGrpSpPr/>
          <p:nvPr/>
        </p:nvGrpSpPr>
        <p:grpSpPr>
          <a:xfrm>
            <a:off x="323528" y="1988840"/>
            <a:ext cx="3960440" cy="1938992"/>
            <a:chOff x="3131840" y="3717032"/>
            <a:chExt cx="3960440" cy="1938992"/>
          </a:xfrm>
        </p:grpSpPr>
        <p:sp>
          <p:nvSpPr>
            <p:cNvPr id="22" name="TextBox 21"/>
            <p:cNvSpPr txBox="1"/>
            <p:nvPr/>
          </p:nvSpPr>
          <p:spPr>
            <a:xfrm>
              <a:off x="3131840" y="3717032"/>
              <a:ext cx="39604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chemeClr val="bg1"/>
                  </a:solidFill>
                </a:rPr>
                <a:t>               </a:t>
              </a:r>
              <a:r>
                <a:rPr lang="ru-RU" sz="4000" dirty="0" smtClean="0">
                  <a:solidFill>
                    <a:schemeClr val="bg1"/>
                  </a:solidFill>
                </a:rPr>
                <a:t>О </a:t>
              </a:r>
              <a:r>
                <a:rPr lang="ru-RU" sz="4000" dirty="0" smtClean="0"/>
                <a:t> </a:t>
              </a:r>
              <a:r>
                <a:rPr lang="ru-RU" sz="4000" dirty="0" smtClean="0">
                  <a:solidFill>
                    <a:schemeClr val="bg1"/>
                  </a:solidFill>
                </a:rPr>
                <a:t>                                    </a:t>
              </a:r>
              <a:br>
                <a:rPr lang="ru-RU" sz="4000" dirty="0" smtClean="0">
                  <a:solidFill>
                    <a:schemeClr val="bg1"/>
                  </a:solidFill>
                </a:rPr>
              </a:br>
              <a:r>
                <a:rPr lang="ru-RU" sz="4000" dirty="0" smtClean="0">
                  <a:solidFill>
                    <a:schemeClr val="bg1"/>
                  </a:solidFill>
                </a:rPr>
                <a:t> а) Н-С                           </a:t>
              </a:r>
              <a:br>
                <a:rPr lang="ru-RU" sz="4000" dirty="0" smtClean="0">
                  <a:solidFill>
                    <a:schemeClr val="bg1"/>
                  </a:solidFill>
                </a:rPr>
              </a:br>
              <a:r>
                <a:rPr lang="ru-RU" sz="4000" dirty="0" smtClean="0">
                  <a:solidFill>
                    <a:schemeClr val="bg1"/>
                  </a:solidFill>
                </a:rPr>
                <a:t>             О-С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3</a:t>
              </a:r>
              <a:r>
                <a:rPr lang="ru-RU" sz="4000" dirty="0" smtClean="0">
                  <a:solidFill>
                    <a:schemeClr val="bg1"/>
                  </a:solidFill>
                </a:rPr>
                <a:t>Н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7</a:t>
              </a:r>
              <a:r>
                <a:rPr lang="ru-RU" sz="4000" dirty="0" smtClean="0">
                  <a:solidFill>
                    <a:schemeClr val="bg1"/>
                  </a:solidFill>
                </a:rPr>
                <a:t>           </a:t>
              </a:r>
              <a:endParaRPr lang="ru-RU" sz="4000" dirty="0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V="1">
              <a:off x="4644008" y="4293096"/>
              <a:ext cx="216024" cy="216024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580384" y="4877346"/>
              <a:ext cx="135632" cy="207838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V="1">
              <a:off x="4499992" y="4221088"/>
              <a:ext cx="216024" cy="216024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Группа 36"/>
          <p:cNvGrpSpPr/>
          <p:nvPr/>
        </p:nvGrpSpPr>
        <p:grpSpPr>
          <a:xfrm>
            <a:off x="4499992" y="1994064"/>
            <a:ext cx="3816424" cy="1938992"/>
            <a:chOff x="4067944" y="4005064"/>
            <a:chExt cx="3816424" cy="1938992"/>
          </a:xfrm>
        </p:grpSpPr>
        <p:sp>
          <p:nvSpPr>
            <p:cNvPr id="30" name="TextBox 29"/>
            <p:cNvSpPr txBox="1"/>
            <p:nvPr/>
          </p:nvSpPr>
          <p:spPr>
            <a:xfrm>
              <a:off x="4067944" y="4005064"/>
              <a:ext cx="38164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chemeClr val="bg1"/>
                  </a:solidFill>
                </a:rPr>
                <a:t>                   О </a:t>
              </a:r>
              <a:br>
                <a:rPr lang="ru-RU" sz="4000" dirty="0" smtClean="0">
                  <a:solidFill>
                    <a:schemeClr val="bg1"/>
                  </a:solidFill>
                </a:rPr>
              </a:br>
              <a:r>
                <a:rPr lang="ru-RU" sz="4000" dirty="0" smtClean="0">
                  <a:solidFill>
                    <a:schemeClr val="bg1"/>
                  </a:solidFill>
                </a:rPr>
                <a:t> б) С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3</a:t>
              </a:r>
              <a:r>
                <a:rPr lang="ru-RU" sz="4000" dirty="0" smtClean="0">
                  <a:solidFill>
                    <a:schemeClr val="bg1"/>
                  </a:solidFill>
                </a:rPr>
                <a:t>Н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7</a:t>
              </a:r>
              <a:r>
                <a:rPr lang="ru-RU" sz="4000" dirty="0" smtClean="0">
                  <a:solidFill>
                    <a:schemeClr val="bg1"/>
                  </a:solidFill>
                </a:rPr>
                <a:t>- С</a:t>
              </a:r>
            </a:p>
            <a:p>
              <a:r>
                <a:rPr lang="ru-RU" sz="4000" dirty="0" smtClean="0">
                  <a:solidFill>
                    <a:schemeClr val="bg1"/>
                  </a:solidFill>
                </a:rPr>
                <a:t>                   С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3</a:t>
              </a:r>
              <a:r>
                <a:rPr lang="ru-RU" sz="4000" dirty="0" smtClean="0">
                  <a:solidFill>
                    <a:schemeClr val="bg1"/>
                  </a:solidFill>
                </a:rPr>
                <a:t>Н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7</a:t>
              </a:r>
              <a:endParaRPr lang="ru-RU" sz="4000" dirty="0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6228184" y="4581128"/>
              <a:ext cx="216024" cy="216024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V="1">
              <a:off x="6084168" y="4509120"/>
              <a:ext cx="216024" cy="216024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6164560" y="5229200"/>
              <a:ext cx="135632" cy="207838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7504" y="452131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  в) СН</a:t>
            </a:r>
            <a:r>
              <a:rPr lang="ru-RU" sz="4000" baseline="-25000" dirty="0" smtClean="0">
                <a:solidFill>
                  <a:schemeClr val="bg1"/>
                </a:solidFill>
              </a:rPr>
              <a:t>3 </a:t>
            </a:r>
            <a:r>
              <a:rPr lang="ru-RU" sz="4000" dirty="0" smtClean="0">
                <a:solidFill>
                  <a:schemeClr val="bg1"/>
                </a:solidFill>
              </a:rPr>
              <a:t>– О – С</a:t>
            </a:r>
            <a:r>
              <a:rPr lang="ru-RU" sz="4000" baseline="-25000" dirty="0" smtClean="0">
                <a:solidFill>
                  <a:schemeClr val="bg1"/>
                </a:solidFill>
              </a:rPr>
              <a:t>2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5</a:t>
            </a:r>
            <a:r>
              <a:rPr lang="ru-RU" sz="4000" dirty="0" smtClean="0">
                <a:solidFill>
                  <a:schemeClr val="bg1"/>
                </a:solidFill>
              </a:rPr>
              <a:t>                   </a:t>
            </a:r>
            <a:endParaRPr lang="ru-RU" sz="4000" dirty="0"/>
          </a:p>
        </p:txBody>
      </p:sp>
      <p:grpSp>
        <p:nvGrpSpPr>
          <p:cNvPr id="43" name="Группа 36"/>
          <p:cNvGrpSpPr/>
          <p:nvPr/>
        </p:nvGrpSpPr>
        <p:grpSpPr>
          <a:xfrm>
            <a:off x="4572000" y="3933056"/>
            <a:ext cx="3456384" cy="1938992"/>
            <a:chOff x="4067944" y="4005064"/>
            <a:chExt cx="3456384" cy="1938992"/>
          </a:xfrm>
        </p:grpSpPr>
        <p:sp>
          <p:nvSpPr>
            <p:cNvPr id="44" name="TextBox 43"/>
            <p:cNvSpPr txBox="1"/>
            <p:nvPr/>
          </p:nvSpPr>
          <p:spPr>
            <a:xfrm>
              <a:off x="4067944" y="4005064"/>
              <a:ext cx="34563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chemeClr val="bg1"/>
                  </a:solidFill>
                </a:rPr>
                <a:t>                   О </a:t>
              </a:r>
              <a:br>
                <a:rPr lang="ru-RU" sz="4000" dirty="0" smtClean="0">
                  <a:solidFill>
                    <a:schemeClr val="bg1"/>
                  </a:solidFill>
                </a:rPr>
              </a:br>
              <a:r>
                <a:rPr lang="ru-RU" sz="4000" dirty="0" smtClean="0">
                  <a:solidFill>
                    <a:schemeClr val="bg1"/>
                  </a:solidFill>
                </a:rPr>
                <a:t> г) С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ru-RU" sz="4000" dirty="0" smtClean="0">
                  <a:solidFill>
                    <a:schemeClr val="bg1"/>
                  </a:solidFill>
                </a:rPr>
                <a:t>Н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5</a:t>
              </a:r>
              <a:r>
                <a:rPr lang="ru-RU" sz="4000" dirty="0" smtClean="0">
                  <a:solidFill>
                    <a:schemeClr val="bg1"/>
                  </a:solidFill>
                </a:rPr>
                <a:t>- С</a:t>
              </a:r>
            </a:p>
            <a:p>
              <a:r>
                <a:rPr lang="ru-RU" sz="4000" dirty="0" smtClean="0">
                  <a:solidFill>
                    <a:schemeClr val="bg1"/>
                  </a:solidFill>
                </a:rPr>
                <a:t>                   ОН</a:t>
              </a:r>
              <a:endParaRPr lang="ru-RU" sz="4000" dirty="0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 flipV="1">
              <a:off x="6228184" y="4581128"/>
              <a:ext cx="216024" cy="216024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5"/>
            <p:cNvSpPr>
              <a:spLocks noChangeShapeType="1"/>
            </p:cNvSpPr>
            <p:nvPr/>
          </p:nvSpPr>
          <p:spPr bwMode="auto">
            <a:xfrm flipV="1">
              <a:off x="6084168" y="4509120"/>
              <a:ext cx="216024" cy="216024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5"/>
            <p:cNvSpPr>
              <a:spLocks noChangeShapeType="1"/>
            </p:cNvSpPr>
            <p:nvPr/>
          </p:nvSpPr>
          <p:spPr bwMode="auto">
            <a:xfrm>
              <a:off x="6164560" y="5229200"/>
              <a:ext cx="135632" cy="207838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6408737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ru-RU" sz="4000" dirty="0" smtClean="0">
                <a:solidFill>
                  <a:schemeClr val="bg1"/>
                </a:solidFill>
              </a:rPr>
              <a:t>        </a:t>
            </a:r>
            <a:r>
              <a:rPr lang="ru-RU" sz="4000" u="sng" dirty="0" smtClean="0">
                <a:solidFill>
                  <a:schemeClr val="bg1"/>
                </a:solidFill>
              </a:rPr>
              <a:t>Какая формула соответствует</a:t>
            </a:r>
            <a:br>
              <a:rPr lang="ru-RU" sz="4000" u="sng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</a:t>
            </a:r>
            <a:r>
              <a:rPr lang="ru-RU" sz="4000" u="sng" dirty="0" smtClean="0">
                <a:solidFill>
                  <a:schemeClr val="bg1"/>
                </a:solidFill>
              </a:rPr>
              <a:t>метиловому</a:t>
            </a:r>
            <a:r>
              <a:rPr lang="ru-RU" sz="4000" u="sng" dirty="0" smtClean="0">
                <a:solidFill>
                  <a:schemeClr val="bg1"/>
                </a:solidFill>
              </a:rPr>
              <a:t> </a:t>
            </a:r>
            <a:r>
              <a:rPr lang="ru-RU" sz="4000" u="sng" dirty="0" smtClean="0">
                <a:solidFill>
                  <a:schemeClr val="bg1"/>
                </a:solidFill>
              </a:rPr>
              <a:t>эфиру масляной   </a:t>
            </a:r>
            <a:br>
              <a:rPr lang="ru-RU" sz="4000" u="sng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</a:t>
            </a:r>
            <a:r>
              <a:rPr lang="ru-RU" sz="4000" u="sng" dirty="0" smtClean="0">
                <a:solidFill>
                  <a:schemeClr val="bg1"/>
                </a:solidFill>
              </a:rPr>
              <a:t>кислоты?</a:t>
            </a:r>
            <a:br>
              <a:rPr lang="ru-RU" sz="4000" u="sng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  О                              О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а) С</a:t>
            </a:r>
            <a:r>
              <a:rPr lang="ru-RU" sz="4000" baseline="-25000" dirty="0" smtClean="0">
                <a:solidFill>
                  <a:schemeClr val="bg1"/>
                </a:solidFill>
              </a:rPr>
              <a:t>3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7 </a:t>
            </a:r>
            <a:r>
              <a:rPr lang="ru-RU" sz="4000" dirty="0" smtClean="0">
                <a:solidFill>
                  <a:schemeClr val="bg1"/>
                </a:solidFill>
              </a:rPr>
              <a:t>- С                б) СН</a:t>
            </a:r>
            <a:r>
              <a:rPr lang="ru-RU" sz="4000" baseline="-25000" dirty="0" smtClean="0">
                <a:solidFill>
                  <a:schemeClr val="bg1"/>
                </a:solidFill>
              </a:rPr>
              <a:t>3 </a:t>
            </a:r>
            <a:r>
              <a:rPr lang="ru-RU" sz="4000" dirty="0" smtClean="0">
                <a:solidFill>
                  <a:schemeClr val="bg1"/>
                </a:solidFill>
              </a:rPr>
              <a:t>- С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  </a:t>
            </a:r>
            <a:r>
              <a:rPr lang="ru-RU" sz="4000" dirty="0" smtClean="0">
                <a:solidFill>
                  <a:schemeClr val="bg1"/>
                </a:solidFill>
              </a:rPr>
              <a:t>О-С</a:t>
            </a:r>
            <a:r>
              <a:rPr lang="en-US" sz="4000" dirty="0" smtClean="0">
                <a:solidFill>
                  <a:schemeClr val="bg1"/>
                </a:solidFill>
              </a:rPr>
              <a:t>H</a:t>
            </a:r>
            <a:r>
              <a:rPr lang="en-US" sz="4000" baseline="-25000" dirty="0" smtClean="0">
                <a:solidFill>
                  <a:schemeClr val="bg1"/>
                </a:solidFill>
              </a:rPr>
              <a:t>3</a:t>
            </a:r>
            <a:r>
              <a:rPr lang="ru-RU" sz="4000" dirty="0" smtClean="0">
                <a:solidFill>
                  <a:schemeClr val="bg1"/>
                </a:solidFill>
              </a:rPr>
              <a:t>                     </a:t>
            </a:r>
            <a:r>
              <a:rPr lang="ru-RU" sz="4000" dirty="0" smtClean="0">
                <a:solidFill>
                  <a:schemeClr val="bg1"/>
                </a:solidFill>
              </a:rPr>
              <a:t>О-С</a:t>
            </a:r>
            <a:r>
              <a:rPr lang="ru-RU" sz="4000" baseline="-25000" dirty="0" smtClean="0">
                <a:solidFill>
                  <a:schemeClr val="bg1"/>
                </a:solidFill>
              </a:rPr>
              <a:t>3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7</a:t>
            </a:r>
            <a:br>
              <a:rPr lang="ru-RU" sz="4000" baseline="-25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075" name="AutoShape 3"/>
          <p:cNvCxnSpPr>
            <a:cxnSpLocks noChangeShapeType="1"/>
            <a:stCxn id="7170" idx="1"/>
            <a:endCxn id="7170" idx="1"/>
          </p:cNvCxnSpPr>
          <p:nvPr/>
        </p:nvCxnSpPr>
        <p:spPr bwMode="auto">
          <a:xfrm>
            <a:off x="179388" y="33940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Группа 64"/>
          <p:cNvGrpSpPr/>
          <p:nvPr/>
        </p:nvGrpSpPr>
        <p:grpSpPr>
          <a:xfrm>
            <a:off x="2194595" y="2636912"/>
            <a:ext cx="3960440" cy="864170"/>
            <a:chOff x="2195736" y="2636838"/>
            <a:chExt cx="3960440" cy="864170"/>
          </a:xfrm>
        </p:grpSpPr>
        <p:sp>
          <p:nvSpPr>
            <p:cNvPr id="3077" name="Line 5"/>
            <p:cNvSpPr>
              <a:spLocks noChangeShapeType="1"/>
            </p:cNvSpPr>
            <p:nvPr/>
          </p:nvSpPr>
          <p:spPr bwMode="auto">
            <a:xfrm flipV="1">
              <a:off x="2195736" y="2636838"/>
              <a:ext cx="142875" cy="21590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2267744" y="2708920"/>
              <a:ext cx="142875" cy="21590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 flipV="1">
              <a:off x="5941293" y="2636912"/>
              <a:ext cx="142875" cy="21590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6012160" y="2709044"/>
              <a:ext cx="142875" cy="21590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2267744" y="3293170"/>
              <a:ext cx="135632" cy="207838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6020544" y="3293170"/>
              <a:ext cx="135632" cy="207838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Группа 29"/>
          <p:cNvGrpSpPr/>
          <p:nvPr/>
        </p:nvGrpSpPr>
        <p:grpSpPr>
          <a:xfrm>
            <a:off x="107504" y="4010288"/>
            <a:ext cx="3960440" cy="1938992"/>
            <a:chOff x="3131840" y="3717032"/>
            <a:chExt cx="3960440" cy="1938992"/>
          </a:xfrm>
        </p:grpSpPr>
        <p:sp>
          <p:nvSpPr>
            <p:cNvPr id="22" name="TextBox 21"/>
            <p:cNvSpPr txBox="1"/>
            <p:nvPr/>
          </p:nvSpPr>
          <p:spPr>
            <a:xfrm>
              <a:off x="3131840" y="3717032"/>
              <a:ext cx="39604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chemeClr val="bg1"/>
                  </a:solidFill>
                </a:rPr>
                <a:t>               </a:t>
              </a:r>
              <a:r>
                <a:rPr lang="ru-RU" sz="4000" dirty="0" smtClean="0">
                  <a:solidFill>
                    <a:schemeClr val="bg1"/>
                  </a:solidFill>
                </a:rPr>
                <a:t>О </a:t>
              </a:r>
              <a:r>
                <a:rPr lang="ru-RU" sz="4000" dirty="0" smtClean="0"/>
                <a:t> </a:t>
              </a:r>
              <a:r>
                <a:rPr lang="ru-RU" sz="4000" dirty="0" smtClean="0">
                  <a:solidFill>
                    <a:schemeClr val="bg1"/>
                  </a:solidFill>
                </a:rPr>
                <a:t>                                    </a:t>
              </a:r>
              <a:br>
                <a:rPr lang="ru-RU" sz="4000" dirty="0" smtClean="0">
                  <a:solidFill>
                    <a:schemeClr val="bg1"/>
                  </a:solidFill>
                </a:rPr>
              </a:br>
              <a:r>
                <a:rPr lang="ru-RU" sz="4000" dirty="0" smtClean="0">
                  <a:solidFill>
                    <a:schemeClr val="bg1"/>
                  </a:solidFill>
                </a:rPr>
                <a:t> в) Н-С                           </a:t>
              </a:r>
              <a:br>
                <a:rPr lang="ru-RU" sz="4000" dirty="0" smtClean="0">
                  <a:solidFill>
                    <a:schemeClr val="bg1"/>
                  </a:solidFill>
                </a:rPr>
              </a:br>
              <a:r>
                <a:rPr lang="ru-RU" sz="4000" dirty="0" smtClean="0">
                  <a:solidFill>
                    <a:schemeClr val="bg1"/>
                  </a:solidFill>
                </a:rPr>
                <a:t>             О-С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ru-RU" sz="4000" dirty="0" smtClean="0">
                  <a:solidFill>
                    <a:schemeClr val="bg1"/>
                  </a:solidFill>
                </a:rPr>
                <a:t>Н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5</a:t>
              </a:r>
              <a:r>
                <a:rPr lang="ru-RU" sz="4000" dirty="0" smtClean="0">
                  <a:solidFill>
                    <a:schemeClr val="bg1"/>
                  </a:solidFill>
                </a:rPr>
                <a:t>           </a:t>
              </a:r>
              <a:endParaRPr lang="ru-RU" sz="4000" dirty="0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V="1">
              <a:off x="4644008" y="4293096"/>
              <a:ext cx="216024" cy="216024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580384" y="4877346"/>
              <a:ext cx="135632" cy="207838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V="1">
              <a:off x="4499992" y="4221088"/>
              <a:ext cx="216024" cy="216024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Группа 36"/>
          <p:cNvGrpSpPr/>
          <p:nvPr/>
        </p:nvGrpSpPr>
        <p:grpSpPr>
          <a:xfrm>
            <a:off x="4067944" y="4005064"/>
            <a:ext cx="4464496" cy="1938992"/>
            <a:chOff x="4067944" y="4005064"/>
            <a:chExt cx="4464496" cy="1938992"/>
          </a:xfrm>
        </p:grpSpPr>
        <p:sp>
          <p:nvSpPr>
            <p:cNvPr id="31" name="TextBox 30"/>
            <p:cNvSpPr txBox="1"/>
            <p:nvPr/>
          </p:nvSpPr>
          <p:spPr>
            <a:xfrm>
              <a:off x="4067944" y="4005064"/>
              <a:ext cx="44644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chemeClr val="bg1"/>
                  </a:solidFill>
                </a:rPr>
                <a:t>                   О </a:t>
              </a:r>
              <a:br>
                <a:rPr lang="ru-RU" sz="4000" dirty="0" smtClean="0">
                  <a:solidFill>
                    <a:schemeClr val="bg1"/>
                  </a:solidFill>
                </a:rPr>
              </a:br>
              <a:r>
                <a:rPr lang="ru-RU" sz="4000" dirty="0" smtClean="0">
                  <a:solidFill>
                    <a:schemeClr val="bg1"/>
                  </a:solidFill>
                </a:rPr>
                <a:t> г) С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3</a:t>
              </a:r>
              <a:r>
                <a:rPr lang="ru-RU" sz="4000" dirty="0" smtClean="0">
                  <a:solidFill>
                    <a:schemeClr val="bg1"/>
                  </a:solidFill>
                </a:rPr>
                <a:t>Н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7</a:t>
              </a:r>
              <a:r>
                <a:rPr lang="ru-RU" sz="4000" dirty="0" smtClean="0">
                  <a:solidFill>
                    <a:schemeClr val="bg1"/>
                  </a:solidFill>
                </a:rPr>
                <a:t>- С</a:t>
              </a:r>
            </a:p>
            <a:p>
              <a:r>
                <a:rPr lang="ru-RU" sz="4000" dirty="0" smtClean="0">
                  <a:solidFill>
                    <a:schemeClr val="bg1"/>
                  </a:solidFill>
                </a:rPr>
                <a:t>                   О-С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3</a:t>
              </a:r>
              <a:r>
                <a:rPr lang="ru-RU" sz="4000" dirty="0" smtClean="0">
                  <a:solidFill>
                    <a:schemeClr val="bg1"/>
                  </a:solidFill>
                </a:rPr>
                <a:t>Н</a:t>
              </a:r>
              <a:r>
                <a:rPr lang="ru-RU" sz="4000" baseline="-25000" dirty="0" smtClean="0">
                  <a:solidFill>
                    <a:schemeClr val="bg1"/>
                  </a:solidFill>
                </a:rPr>
                <a:t>7</a:t>
              </a:r>
              <a:endParaRPr lang="ru-RU" sz="4000" dirty="0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 flipV="1">
              <a:off x="6228184" y="4581128"/>
              <a:ext cx="216024" cy="216024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6084168" y="4509120"/>
              <a:ext cx="216024" cy="216024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6164560" y="5229200"/>
              <a:ext cx="135632" cy="207838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6408737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l" eaLnBrk="1" hangingPunct="1"/>
            <a:r>
              <a:rPr lang="ru-RU" sz="4000" u="sng" dirty="0" smtClean="0">
                <a:solidFill>
                  <a:schemeClr val="bg1"/>
                </a:solidFill>
              </a:rPr>
              <a:t>Соотнесите: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1)</a:t>
            </a:r>
            <a:r>
              <a:rPr lang="ru-RU" sz="4000" dirty="0" err="1" smtClean="0">
                <a:solidFill>
                  <a:schemeClr val="bg1"/>
                </a:solidFill>
              </a:rPr>
              <a:t>растит.жир</a:t>
            </a:r>
            <a:r>
              <a:rPr lang="ru-RU" sz="4000" dirty="0" smtClean="0">
                <a:solidFill>
                  <a:schemeClr val="bg1"/>
                </a:solidFill>
              </a:rPr>
              <a:t>      2)</a:t>
            </a:r>
            <a:r>
              <a:rPr lang="ru-RU" sz="4000" dirty="0" err="1" smtClean="0">
                <a:solidFill>
                  <a:schemeClr val="bg1"/>
                </a:solidFill>
              </a:rPr>
              <a:t>животн.жир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3)жидкое мыло  4)тверд. мыло  5)СМС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u="sng" dirty="0" smtClean="0">
                <a:solidFill>
                  <a:schemeClr val="bg1"/>
                </a:solidFill>
              </a:rPr>
              <a:t>формулы: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а) С</a:t>
            </a:r>
            <a:r>
              <a:rPr lang="ru-RU" sz="4000" baseline="-25000" dirty="0" smtClean="0">
                <a:solidFill>
                  <a:schemeClr val="bg1"/>
                </a:solidFill>
              </a:rPr>
              <a:t>17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35</a:t>
            </a:r>
            <a:r>
              <a:rPr lang="ru-RU" sz="4000" dirty="0" smtClean="0">
                <a:solidFill>
                  <a:schemeClr val="bg1"/>
                </a:solidFill>
              </a:rPr>
              <a:t>СОО</a:t>
            </a:r>
            <a:r>
              <a:rPr lang="en-US" sz="4000" dirty="0" smtClean="0">
                <a:solidFill>
                  <a:schemeClr val="bg1"/>
                </a:solidFill>
              </a:rPr>
              <a:t>Na</a:t>
            </a:r>
            <a:r>
              <a:rPr lang="ru-RU" sz="4000" dirty="0" smtClean="0">
                <a:solidFill>
                  <a:schemeClr val="bg1"/>
                </a:solidFill>
              </a:rPr>
              <a:t>      б) С</a:t>
            </a:r>
            <a:r>
              <a:rPr lang="ru-RU" sz="4000" baseline="-25000" dirty="0" smtClean="0">
                <a:solidFill>
                  <a:schemeClr val="bg1"/>
                </a:solidFill>
              </a:rPr>
              <a:t>17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29</a:t>
            </a:r>
            <a:r>
              <a:rPr lang="ru-RU" sz="4000" dirty="0" smtClean="0">
                <a:solidFill>
                  <a:schemeClr val="bg1"/>
                </a:solidFill>
              </a:rPr>
              <a:t>СООК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в) С</a:t>
            </a:r>
            <a:r>
              <a:rPr lang="ru-RU" sz="4000" baseline="-25000" dirty="0" smtClean="0">
                <a:solidFill>
                  <a:schemeClr val="bg1"/>
                </a:solidFill>
              </a:rPr>
              <a:t>12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25</a:t>
            </a:r>
            <a:r>
              <a:rPr lang="ru-RU" sz="4000" dirty="0" smtClean="0">
                <a:solidFill>
                  <a:schemeClr val="bg1"/>
                </a:solidFill>
              </a:rPr>
              <a:t>О</a:t>
            </a:r>
            <a:r>
              <a:rPr lang="en-US" sz="4000" dirty="0" smtClean="0">
                <a:solidFill>
                  <a:schemeClr val="bg1"/>
                </a:solidFill>
              </a:rPr>
              <a:t>S</a:t>
            </a:r>
            <a:r>
              <a:rPr lang="ru-RU" sz="4000" dirty="0" smtClean="0">
                <a:solidFill>
                  <a:schemeClr val="bg1"/>
                </a:solidFill>
              </a:rPr>
              <a:t>О</a:t>
            </a:r>
            <a:r>
              <a:rPr lang="ru-RU" sz="4000" baseline="-25000" dirty="0" smtClean="0">
                <a:solidFill>
                  <a:schemeClr val="bg1"/>
                </a:solidFill>
              </a:rPr>
              <a:t>2</a:t>
            </a:r>
            <a:r>
              <a:rPr lang="en-US" sz="4000" dirty="0" err="1" smtClean="0">
                <a:solidFill>
                  <a:schemeClr val="bg1"/>
                </a:solidFill>
              </a:rPr>
              <a:t>ONa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г)СН</a:t>
            </a:r>
            <a:r>
              <a:rPr lang="ru-RU" sz="4000" baseline="-25000" dirty="0" smtClean="0">
                <a:solidFill>
                  <a:schemeClr val="bg1"/>
                </a:solidFill>
              </a:rPr>
              <a:t>2</a:t>
            </a:r>
            <a:r>
              <a:rPr lang="ru-RU" sz="4000" dirty="0" smtClean="0">
                <a:solidFill>
                  <a:schemeClr val="bg1"/>
                </a:solidFill>
              </a:rPr>
              <a:t>-О-СО-С</a:t>
            </a:r>
            <a:r>
              <a:rPr lang="ru-RU" sz="4000" baseline="-25000" dirty="0" smtClean="0">
                <a:solidFill>
                  <a:schemeClr val="bg1"/>
                </a:solidFill>
              </a:rPr>
              <a:t>17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31    </a:t>
            </a:r>
            <a:r>
              <a:rPr lang="ru-RU" sz="4000" dirty="0" err="1" smtClean="0">
                <a:solidFill>
                  <a:schemeClr val="bg1"/>
                </a:solidFill>
              </a:rPr>
              <a:t>д</a:t>
            </a:r>
            <a:r>
              <a:rPr lang="ru-RU" sz="4000" dirty="0" smtClean="0">
                <a:solidFill>
                  <a:schemeClr val="bg1"/>
                </a:solidFill>
              </a:rPr>
              <a:t>)СН</a:t>
            </a:r>
            <a:r>
              <a:rPr lang="ru-RU" sz="4000" baseline="-25000" dirty="0" smtClean="0">
                <a:solidFill>
                  <a:schemeClr val="bg1"/>
                </a:solidFill>
              </a:rPr>
              <a:t>2</a:t>
            </a:r>
            <a:r>
              <a:rPr lang="ru-RU" sz="4000" dirty="0" smtClean="0">
                <a:solidFill>
                  <a:schemeClr val="bg1"/>
                </a:solidFill>
              </a:rPr>
              <a:t>-О-СО-С</a:t>
            </a:r>
            <a:r>
              <a:rPr lang="ru-RU" sz="4000" baseline="-25000" dirty="0" smtClean="0">
                <a:solidFill>
                  <a:schemeClr val="bg1"/>
                </a:solidFill>
              </a:rPr>
              <a:t>17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35</a:t>
            </a:r>
            <a:r>
              <a:rPr lang="ru-RU" sz="4000" dirty="0" smtClean="0">
                <a:solidFill>
                  <a:schemeClr val="bg1"/>
                </a:solidFill>
              </a:rPr>
              <a:t>    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СН-О-СО-С</a:t>
            </a:r>
            <a:r>
              <a:rPr lang="ru-RU" sz="4000" baseline="-25000" dirty="0" smtClean="0">
                <a:solidFill>
                  <a:schemeClr val="bg1"/>
                </a:solidFill>
              </a:rPr>
              <a:t>17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29      </a:t>
            </a:r>
            <a:r>
              <a:rPr lang="ru-RU" sz="4000" dirty="0" smtClean="0">
                <a:solidFill>
                  <a:schemeClr val="bg1"/>
                </a:solidFill>
              </a:rPr>
              <a:t>    СН-О-СО-С</a:t>
            </a:r>
            <a:r>
              <a:rPr lang="ru-RU" sz="4000" baseline="-25000" dirty="0" smtClean="0">
                <a:solidFill>
                  <a:schemeClr val="bg1"/>
                </a:solidFill>
              </a:rPr>
              <a:t>15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31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СН</a:t>
            </a:r>
            <a:r>
              <a:rPr lang="ru-RU" sz="4000" baseline="-25000" dirty="0" smtClean="0">
                <a:solidFill>
                  <a:schemeClr val="bg1"/>
                </a:solidFill>
              </a:rPr>
              <a:t>2</a:t>
            </a:r>
            <a:r>
              <a:rPr lang="ru-RU" sz="4000" dirty="0" smtClean="0">
                <a:solidFill>
                  <a:schemeClr val="bg1"/>
                </a:solidFill>
              </a:rPr>
              <a:t>-О-СО-С</a:t>
            </a:r>
            <a:r>
              <a:rPr lang="ru-RU" sz="4000" baseline="-25000" dirty="0" smtClean="0">
                <a:solidFill>
                  <a:schemeClr val="bg1"/>
                </a:solidFill>
              </a:rPr>
              <a:t>17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29    </a:t>
            </a:r>
            <a:r>
              <a:rPr lang="ru-RU" sz="4000" dirty="0" smtClean="0">
                <a:solidFill>
                  <a:schemeClr val="bg1"/>
                </a:solidFill>
              </a:rPr>
              <a:t>    СН</a:t>
            </a:r>
            <a:r>
              <a:rPr lang="ru-RU" sz="4000" baseline="-25000" dirty="0" smtClean="0">
                <a:solidFill>
                  <a:schemeClr val="bg1"/>
                </a:solidFill>
              </a:rPr>
              <a:t>2</a:t>
            </a:r>
            <a:r>
              <a:rPr lang="ru-RU" sz="4000" dirty="0" smtClean="0">
                <a:solidFill>
                  <a:schemeClr val="bg1"/>
                </a:solidFill>
              </a:rPr>
              <a:t>-О-СО-С</a:t>
            </a:r>
            <a:r>
              <a:rPr lang="ru-RU" sz="4000" baseline="-25000" dirty="0" smtClean="0">
                <a:solidFill>
                  <a:schemeClr val="bg1"/>
                </a:solidFill>
              </a:rPr>
              <a:t>15</a:t>
            </a:r>
            <a:r>
              <a:rPr lang="ru-RU" sz="4000" dirty="0" smtClean="0">
                <a:solidFill>
                  <a:schemeClr val="bg1"/>
                </a:solidFill>
              </a:rPr>
              <a:t>Н</a:t>
            </a:r>
            <a:r>
              <a:rPr lang="ru-RU" sz="4000" baseline="-25000" dirty="0" smtClean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755650" y="5157788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755650" y="5734050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4932040" y="5157788"/>
            <a:ext cx="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 flipV="1">
            <a:off x="4932040" y="5734050"/>
            <a:ext cx="1588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640"/>
            <a:ext cx="8785225" cy="648072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l" eaLnBrk="1" hangingPunct="1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u="sng" dirty="0" smtClean="0">
                <a:solidFill>
                  <a:schemeClr val="bg1"/>
                </a:solidFill>
              </a:rPr>
              <a:t>Главное моющее действие мыла:</a:t>
            </a:r>
            <a:br>
              <a:rPr lang="ru-RU" u="sng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1) щелочное действие;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2) растворение грязи;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3) повышение </a:t>
            </a:r>
            <a:r>
              <a:rPr lang="ru-RU" dirty="0" err="1" smtClean="0">
                <a:solidFill>
                  <a:schemeClr val="bg1"/>
                </a:solidFill>
              </a:rPr>
              <a:t>смачиваемости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загрязнения водой.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5672"/>
            <a:ext cx="727280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Сложные эфиры: функциональные производные карбоновых кислот. Состоят из остатка (ацила) кислоты, соединенного через атом кислорода с углеводородным радикалом. 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00967" y="2486663"/>
            <a:ext cx="3744416" cy="201622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свойства: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летучие жидкости(отсутствие связей) мало растворимы в воде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обладают приятным запахом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12850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6276739"/>
            <a:ext cx="3408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  Сложные эфиры в природе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8107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64088" y="90000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+ 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50"/>
          <p:cNvGrpSpPr/>
          <p:nvPr/>
        </p:nvGrpSpPr>
        <p:grpSpPr>
          <a:xfrm>
            <a:off x="4211960" y="900009"/>
            <a:ext cx="1296144" cy="728791"/>
            <a:chOff x="4211960" y="548680"/>
            <a:chExt cx="1584176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4211960" y="548680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</a:t>
              </a:r>
              <a:endParaRPr lang="ru-RU" sz="32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Прямая со стрелкой 39"/>
            <p:cNvCxnSpPr>
              <a:cxnSpLocks noChangeShapeType="1"/>
            </p:cNvCxnSpPr>
            <p:nvPr/>
          </p:nvCxnSpPr>
          <p:spPr bwMode="auto">
            <a:xfrm>
              <a:off x="4716016" y="764704"/>
              <a:ext cx="576064" cy="13552"/>
            </a:xfrm>
            <a:prstGeom prst="straightConnector1">
              <a:avLst/>
            </a:prstGeom>
            <a:noFill/>
            <a:ln w="25400" algn="ctr">
              <a:solidFill>
                <a:srgbClr val="2907B9"/>
              </a:solidFill>
              <a:round/>
              <a:headEnd/>
              <a:tailEnd type="arrow" w="med" len="med"/>
            </a:ln>
          </p:spPr>
        </p:cxnSp>
        <p:cxnSp>
          <p:nvCxnSpPr>
            <p:cNvPr id="41" name="Прямая со стрелкой 40"/>
            <p:cNvCxnSpPr>
              <a:cxnSpLocks noChangeShapeType="1"/>
            </p:cNvCxnSpPr>
            <p:nvPr/>
          </p:nvCxnSpPr>
          <p:spPr bwMode="auto">
            <a:xfrm rot="10800000">
              <a:off x="4716016" y="908720"/>
              <a:ext cx="576064" cy="1588"/>
            </a:xfrm>
            <a:prstGeom prst="straightConnector1">
              <a:avLst/>
            </a:prstGeom>
            <a:noFill/>
            <a:ln w="25400" algn="ctr">
              <a:solidFill>
                <a:srgbClr val="2907B9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4" name="Группа 58"/>
          <p:cNvGrpSpPr/>
          <p:nvPr/>
        </p:nvGrpSpPr>
        <p:grpSpPr>
          <a:xfrm>
            <a:off x="6084168" y="472604"/>
            <a:ext cx="2952328" cy="1846659"/>
            <a:chOff x="6084168" y="27782"/>
            <a:chExt cx="2952328" cy="1846659"/>
          </a:xfrm>
        </p:grpSpPr>
        <p:grpSp>
          <p:nvGrpSpPr>
            <p:cNvPr id="5" name="Группа 96"/>
            <p:cNvGrpSpPr/>
            <p:nvPr/>
          </p:nvGrpSpPr>
          <p:grpSpPr>
            <a:xfrm>
              <a:off x="6084168" y="27782"/>
              <a:ext cx="2952328" cy="1846659"/>
              <a:chOff x="107504" y="171798"/>
              <a:chExt cx="3240360" cy="184665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7504" y="171798"/>
                <a:ext cx="3240360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</a:p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ru-RU" sz="32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 С</a:t>
                </a:r>
              </a:p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О – </a:t>
                </a:r>
                <a:r>
                  <a:rPr lang="en-US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ru-RU" sz="32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1637235" y="548680"/>
                <a:ext cx="288032" cy="216024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V="1">
                <a:off x="1716268" y="620688"/>
                <a:ext cx="288032" cy="216024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1630210" y="1169368"/>
                <a:ext cx="216024" cy="216024"/>
              </a:xfrm>
              <a:prstGeom prst="line">
                <a:avLst/>
              </a:prstGeom>
              <a:ln w="31750">
                <a:solidFill>
                  <a:srgbClr val="020D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479704" y="1327994"/>
              <a:ext cx="2196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сложный эфир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76"/>
          <p:cNvGrpSpPr/>
          <p:nvPr/>
        </p:nvGrpSpPr>
        <p:grpSpPr>
          <a:xfrm>
            <a:off x="467544" y="3140968"/>
            <a:ext cx="3528392" cy="1584176"/>
            <a:chOff x="467544" y="2651428"/>
            <a:chExt cx="3528392" cy="1584176"/>
          </a:xfrm>
        </p:grpSpPr>
        <p:sp>
          <p:nvSpPr>
            <p:cNvPr id="60" name="TextBox 59"/>
            <p:cNvSpPr txBox="1"/>
            <p:nvPr/>
          </p:nvSpPr>
          <p:spPr>
            <a:xfrm>
              <a:off x="467544" y="2651428"/>
              <a:ext cx="3528392" cy="158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</a:t>
              </a:r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</a:p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 – С </a:t>
              </a:r>
            </a:p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О – С</a:t>
              </a:r>
              <a:r>
                <a:rPr lang="ru-RU" sz="32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r>
                <a:rPr lang="ru-RU" sz="32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ru-RU" dirty="0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rot="5400000" flipH="1" flipV="1">
              <a:off x="1331640" y="3068960"/>
              <a:ext cx="144016" cy="144016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1403648" y="3140968"/>
              <a:ext cx="144016" cy="144016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16200000" flipH="1">
              <a:off x="1327448" y="3649216"/>
              <a:ext cx="144016" cy="135632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83568" y="465313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этиловый эфир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43608" y="527159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(запах рома)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77"/>
          <p:cNvGrpSpPr/>
          <p:nvPr/>
        </p:nvGrpSpPr>
        <p:grpSpPr>
          <a:xfrm>
            <a:off x="5364088" y="3155484"/>
            <a:ext cx="3528392" cy="1569660"/>
            <a:chOff x="467544" y="2651428"/>
            <a:chExt cx="3528392" cy="1569660"/>
          </a:xfrm>
        </p:grpSpPr>
        <p:sp>
          <p:nvSpPr>
            <p:cNvPr id="79" name="TextBox 78"/>
            <p:cNvSpPr txBox="1"/>
            <p:nvPr/>
          </p:nvSpPr>
          <p:spPr>
            <a:xfrm>
              <a:off x="467544" y="2651428"/>
              <a:ext cx="35283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                </a:t>
              </a:r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</a:p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  <a:r>
                <a:rPr lang="ru-RU" sz="32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r>
                <a:rPr lang="ru-RU" sz="32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С </a:t>
              </a:r>
            </a:p>
            <a:p>
              <a:r>
                <a:rPr lang="ru-RU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О – СН</a:t>
              </a:r>
              <a:r>
                <a:rPr lang="ru-RU" sz="3200" b="1" baseline="-25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dirty="0"/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 rot="5400000" flipH="1" flipV="1">
              <a:off x="1835696" y="3068960"/>
              <a:ext cx="144016" cy="144016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 flipH="1" flipV="1">
              <a:off x="1907704" y="3140968"/>
              <a:ext cx="144016" cy="144016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16200000" flipH="1">
              <a:off x="1911896" y="3649216"/>
              <a:ext cx="144016" cy="135632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5940152" y="465313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метиловый эфир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72200" y="527159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(запах яблок)    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Правая круглая скобка 106"/>
          <p:cNvSpPr/>
          <p:nvPr/>
        </p:nvSpPr>
        <p:spPr>
          <a:xfrm rot="5400000">
            <a:off x="2159732" y="3681028"/>
            <a:ext cx="216024" cy="1728192"/>
          </a:xfrm>
          <a:prstGeom prst="rightBracket">
            <a:avLst/>
          </a:prstGeom>
          <a:ln w="25400"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авая круглая скобка 107"/>
          <p:cNvSpPr/>
          <p:nvPr/>
        </p:nvSpPr>
        <p:spPr>
          <a:xfrm rot="5400000">
            <a:off x="867780" y="3469196"/>
            <a:ext cx="207640" cy="1152128"/>
          </a:xfrm>
          <a:prstGeom prst="rightBracket">
            <a:avLst/>
          </a:prstGeom>
          <a:ln w="25400"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авая круглая скобка 109"/>
          <p:cNvSpPr/>
          <p:nvPr/>
        </p:nvSpPr>
        <p:spPr>
          <a:xfrm rot="5400000">
            <a:off x="7560332" y="3681028"/>
            <a:ext cx="216024" cy="1728192"/>
          </a:xfrm>
          <a:prstGeom prst="rightBracket">
            <a:avLst/>
          </a:prstGeom>
          <a:ln w="25400"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авая круглая скобка 110"/>
          <p:cNvSpPr/>
          <p:nvPr/>
        </p:nvSpPr>
        <p:spPr>
          <a:xfrm rot="5400000">
            <a:off x="6048164" y="3320988"/>
            <a:ext cx="216024" cy="1584176"/>
          </a:xfrm>
          <a:prstGeom prst="rightBracket">
            <a:avLst/>
          </a:prstGeom>
          <a:ln w="25400">
            <a:solidFill>
              <a:srgbClr val="29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539552" y="4911551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муравьиной кислоты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940152" y="491155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масляной кислоты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96"/>
          <p:cNvGrpSpPr/>
          <p:nvPr/>
        </p:nvGrpSpPr>
        <p:grpSpPr>
          <a:xfrm>
            <a:off x="179512" y="472604"/>
            <a:ext cx="3240360" cy="1152129"/>
            <a:chOff x="107504" y="188640"/>
            <a:chExt cx="3240360" cy="1152129"/>
          </a:xfrm>
        </p:grpSpPr>
        <p:sp>
          <p:nvSpPr>
            <p:cNvPr id="117" name="TextBox 116"/>
            <p:cNvSpPr txBox="1"/>
            <p:nvPr/>
          </p:nvSpPr>
          <p:spPr>
            <a:xfrm>
              <a:off x="107504" y="188640"/>
              <a:ext cx="32403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</a:t>
              </a:r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</a:p>
            <a:p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en-US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ru-RU" sz="32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С       +                </a:t>
              </a:r>
              <a:endPara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1475656" y="548680"/>
              <a:ext cx="288032" cy="216024"/>
            </a:xfrm>
            <a:prstGeom prst="line">
              <a:avLst/>
            </a:prstGeom>
            <a:ln w="31750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V="1">
              <a:off x="1547664" y="620688"/>
              <a:ext cx="288032" cy="216024"/>
            </a:xfrm>
            <a:prstGeom prst="line">
              <a:avLst/>
            </a:prstGeom>
            <a:ln w="31750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16200000" flipH="1">
              <a:off x="1547664" y="1124745"/>
              <a:ext cx="216024" cy="216024"/>
            </a:xfrm>
            <a:prstGeom prst="line">
              <a:avLst/>
            </a:prstGeom>
            <a:ln w="31750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26"/>
          <p:cNvGrpSpPr/>
          <p:nvPr/>
        </p:nvGrpSpPr>
        <p:grpSpPr>
          <a:xfrm>
            <a:off x="1695533" y="980728"/>
            <a:ext cx="1665032" cy="1002047"/>
            <a:chOff x="1691680" y="548680"/>
            <a:chExt cx="1665032" cy="1002047"/>
          </a:xfrm>
        </p:grpSpPr>
        <p:sp>
          <p:nvSpPr>
            <p:cNvPr id="42" name="Овал 41"/>
            <p:cNvSpPr/>
            <p:nvPr/>
          </p:nvSpPr>
          <p:spPr>
            <a:xfrm rot="20222616">
              <a:off x="1730750" y="624252"/>
              <a:ext cx="1625962" cy="92647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91680" y="908720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О–Н</a:t>
              </a:r>
              <a:endPara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627784" y="548680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Н  </a:t>
              </a:r>
              <a:endParaRPr lang="ru-RU" sz="32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3563888" y="152717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спирт</a:t>
            </a:r>
            <a:endParaRPr lang="ru-RU" dirty="0"/>
          </a:p>
        </p:txBody>
      </p:sp>
      <p:sp>
        <p:nvSpPr>
          <p:cNvPr id="131" name="TextBox 130"/>
          <p:cNvSpPr txBox="1"/>
          <p:nvPr/>
        </p:nvSpPr>
        <p:spPr>
          <a:xfrm>
            <a:off x="2987824" y="9807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О–</a:t>
            </a:r>
            <a:r>
              <a:rPr lang="en-US" sz="32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32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2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95536" y="4462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 образования сл.эфиров</a:t>
            </a:r>
            <a:endParaRPr lang="ru-RU" sz="28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Дуга 98"/>
          <p:cNvSpPr/>
          <p:nvPr/>
        </p:nvSpPr>
        <p:spPr>
          <a:xfrm rot="5400000">
            <a:off x="863588" y="944724"/>
            <a:ext cx="288032" cy="1080120"/>
          </a:xfrm>
          <a:prstGeom prst="arc">
            <a:avLst>
              <a:gd name="adj1" fmla="val 16200000"/>
              <a:gd name="adj2" fmla="val 547176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Дуга 99"/>
          <p:cNvSpPr/>
          <p:nvPr/>
        </p:nvSpPr>
        <p:spPr>
          <a:xfrm rot="5400000">
            <a:off x="3635896" y="908720"/>
            <a:ext cx="360040" cy="1080120"/>
          </a:xfrm>
          <a:prstGeom prst="arc">
            <a:avLst>
              <a:gd name="adj1" fmla="val 16200000"/>
              <a:gd name="adj2" fmla="val 495767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Выгнутая вправо стрелка 100"/>
          <p:cNvSpPr/>
          <p:nvPr/>
        </p:nvSpPr>
        <p:spPr>
          <a:xfrm rot="5400000">
            <a:off x="2195736" y="836712"/>
            <a:ext cx="720080" cy="2304256"/>
          </a:xfrm>
          <a:prstGeom prst="curvedLeftArrow">
            <a:avLst/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" name="Выгнутая вправо стрелка 103"/>
          <p:cNvSpPr/>
          <p:nvPr/>
        </p:nvSpPr>
        <p:spPr>
          <a:xfrm rot="4895243" flipV="1">
            <a:off x="4137988" y="457007"/>
            <a:ext cx="783704" cy="3147256"/>
          </a:xfrm>
          <a:prstGeom prst="curvedLeftArrow">
            <a:avLst/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1560" y="15567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к.к-та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95536" y="268975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Номенклатура</a:t>
            </a:r>
            <a:endParaRPr lang="ru-RU" sz="28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5" grpId="0"/>
      <p:bldP spid="76" grpId="0"/>
      <p:bldP spid="83" grpId="0"/>
      <p:bldP spid="84" grpId="0"/>
      <p:bldP spid="107" grpId="0" animBg="1"/>
      <p:bldP spid="108" grpId="0" animBg="1"/>
      <p:bldP spid="110" grpId="0" animBg="1"/>
      <p:bldP spid="111" grpId="0" animBg="1"/>
      <p:bldP spid="77" grpId="0"/>
      <p:bldP spid="78" grpId="0"/>
      <p:bldP spid="130" grpId="1"/>
      <p:bldP spid="131" grpId="0"/>
      <p:bldP spid="94" grpId="0"/>
      <p:bldP spid="99" grpId="0" animBg="1"/>
      <p:bldP spid="100" grpId="0" animBg="1"/>
      <p:bldP spid="101" grpId="0" animBg="1"/>
      <p:bldP spid="104" grpId="0" animBg="1"/>
      <p:bldP spid="105" grpId="1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84"/>
          <p:cNvGrpSpPr/>
          <p:nvPr/>
        </p:nvGrpSpPr>
        <p:grpSpPr>
          <a:xfrm>
            <a:off x="-36512" y="2348880"/>
            <a:ext cx="3744416" cy="1846659"/>
            <a:chOff x="6084168" y="44624"/>
            <a:chExt cx="3744416" cy="1846659"/>
          </a:xfrm>
        </p:grpSpPr>
        <p:grpSp>
          <p:nvGrpSpPr>
            <p:cNvPr id="9" name="Группа 96"/>
            <p:cNvGrpSpPr/>
            <p:nvPr/>
          </p:nvGrpSpPr>
          <p:grpSpPr>
            <a:xfrm>
              <a:off x="6084168" y="44624"/>
              <a:ext cx="2952328" cy="1846659"/>
              <a:chOff x="107504" y="188640"/>
              <a:chExt cx="3240360" cy="1846659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107504" y="188640"/>
                <a:ext cx="3240360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</a:p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ru-RU" sz="32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 С</a:t>
                </a:r>
              </a:p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О – </a:t>
                </a:r>
                <a:r>
                  <a:rPr lang="en-US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ru-RU" sz="32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9" name="Прямая соединительная линия 88"/>
              <p:cNvCxnSpPr/>
              <p:nvPr/>
            </p:nvCxnSpPr>
            <p:spPr>
              <a:xfrm flipV="1">
                <a:off x="1637235" y="548680"/>
                <a:ext cx="288032" cy="216024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/>
              <p:cNvCxnSpPr/>
              <p:nvPr/>
            </p:nvCxnSpPr>
            <p:spPr>
              <a:xfrm flipV="1">
                <a:off x="1716268" y="620688"/>
                <a:ext cx="288032" cy="216024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 rot="16200000" flipH="1">
                <a:off x="1630210" y="1226369"/>
                <a:ext cx="216024" cy="216024"/>
              </a:xfrm>
              <a:prstGeom prst="line">
                <a:avLst/>
              </a:prstGeom>
              <a:ln w="31750">
                <a:solidFill>
                  <a:srgbClr val="020D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7631832" y="1370385"/>
              <a:ext cx="2196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сложный эфир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100"/>
          <p:cNvGrpSpPr/>
          <p:nvPr/>
        </p:nvGrpSpPr>
        <p:grpSpPr>
          <a:xfrm>
            <a:off x="2411760" y="2852936"/>
            <a:ext cx="2384648" cy="593486"/>
            <a:chOff x="2411760" y="5148481"/>
            <a:chExt cx="2384648" cy="593486"/>
          </a:xfrm>
        </p:grpSpPr>
        <p:sp>
          <p:nvSpPr>
            <p:cNvPr id="92" name="TextBox 91"/>
            <p:cNvSpPr txBox="1"/>
            <p:nvPr/>
          </p:nvSpPr>
          <p:spPr>
            <a:xfrm>
              <a:off x="2411760" y="5148481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 Н-ОН  </a:t>
              </a:r>
              <a:endPara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" name="Группа 50"/>
            <p:cNvGrpSpPr/>
            <p:nvPr/>
          </p:nvGrpSpPr>
          <p:grpSpPr>
            <a:xfrm>
              <a:off x="3563888" y="5157192"/>
              <a:ext cx="1232520" cy="584775"/>
              <a:chOff x="2555776" y="548680"/>
              <a:chExt cx="3456384" cy="584775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2555776" y="548680"/>
                <a:ext cx="3456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</a:t>
                </a:r>
                <a:endParaRPr lang="ru-RU" sz="3200" b="1" dirty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7" name="Прямая со стрелкой 96"/>
              <p:cNvCxnSpPr>
                <a:cxnSpLocks noChangeShapeType="1"/>
              </p:cNvCxnSpPr>
              <p:nvPr/>
            </p:nvCxnSpPr>
            <p:spPr bwMode="auto">
              <a:xfrm>
                <a:off x="3565444" y="823159"/>
                <a:ext cx="1726636" cy="13553"/>
              </a:xfrm>
              <a:prstGeom prst="straightConnector1">
                <a:avLst/>
              </a:prstGeom>
              <a:noFill/>
              <a:ln w="25400" algn="ctr">
                <a:solidFill>
                  <a:srgbClr val="2907B9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98" name="Прямая со стрелкой 97"/>
              <p:cNvCxnSpPr>
                <a:cxnSpLocks noChangeShapeType="1"/>
              </p:cNvCxnSpPr>
              <p:nvPr/>
            </p:nvCxnSpPr>
            <p:spPr bwMode="auto">
              <a:xfrm rot="10800000">
                <a:off x="3565447" y="979140"/>
                <a:ext cx="1726641" cy="1587"/>
              </a:xfrm>
              <a:prstGeom prst="straightConnector1">
                <a:avLst/>
              </a:prstGeom>
              <a:noFill/>
              <a:ln w="25400" algn="ctr">
                <a:solidFill>
                  <a:srgbClr val="2907B9"/>
                </a:solidFill>
                <a:round/>
                <a:headEnd/>
                <a:tailEnd type="arrow" w="med" len="med"/>
              </a:ln>
            </p:spPr>
          </p:cxnSp>
        </p:grpSp>
      </p:grpSp>
      <p:cxnSp>
        <p:nvCxnSpPr>
          <p:cNvPr id="103" name="Прямая соединительная линия 102"/>
          <p:cNvCxnSpPr/>
          <p:nvPr/>
        </p:nvCxnSpPr>
        <p:spPr>
          <a:xfrm rot="5400000">
            <a:off x="899592" y="3717032"/>
            <a:ext cx="1152128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755576" y="386104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 Н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09"/>
          <p:cNvGrpSpPr/>
          <p:nvPr/>
        </p:nvGrpSpPr>
        <p:grpSpPr>
          <a:xfrm>
            <a:off x="4283968" y="2446437"/>
            <a:ext cx="3240360" cy="1846659"/>
            <a:chOff x="35496" y="142181"/>
            <a:chExt cx="3240360" cy="1846659"/>
          </a:xfrm>
        </p:grpSpPr>
        <p:grpSp>
          <p:nvGrpSpPr>
            <p:cNvPr id="14" name="Группа 96"/>
            <p:cNvGrpSpPr/>
            <p:nvPr/>
          </p:nvGrpSpPr>
          <p:grpSpPr>
            <a:xfrm>
              <a:off x="35496" y="142181"/>
              <a:ext cx="3240360" cy="1846659"/>
              <a:chOff x="107504" y="188640"/>
              <a:chExt cx="3240360" cy="1846659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107504" y="188640"/>
                <a:ext cx="3240360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</a:p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ru-RU" sz="32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 С</a:t>
                </a:r>
              </a:p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О–Н </a:t>
                </a:r>
              </a:p>
              <a:p>
                <a:endParaRPr lang="ru-RU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1475656" y="548680"/>
                <a:ext cx="288032" cy="216024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flipV="1">
                <a:off x="1547664" y="620688"/>
                <a:ext cx="288032" cy="216024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rot="16200000" flipH="1">
                <a:off x="1547664" y="1124745"/>
                <a:ext cx="216024" cy="216024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/>
            <p:cNvSpPr txBox="1"/>
            <p:nvPr/>
          </p:nvSpPr>
          <p:spPr>
            <a:xfrm>
              <a:off x="539552" y="1078285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к.к-та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18"/>
          <p:cNvGrpSpPr/>
          <p:nvPr/>
        </p:nvGrpSpPr>
        <p:grpSpPr>
          <a:xfrm>
            <a:off x="6660232" y="2996952"/>
            <a:ext cx="2304256" cy="1008112"/>
            <a:chOff x="2939820" y="548680"/>
            <a:chExt cx="3072341" cy="1008112"/>
          </a:xfrm>
        </p:grpSpPr>
        <p:sp>
          <p:nvSpPr>
            <p:cNvPr id="122" name="TextBox 121"/>
            <p:cNvSpPr txBox="1"/>
            <p:nvPr/>
          </p:nvSpPr>
          <p:spPr>
            <a:xfrm>
              <a:off x="2939820" y="548680"/>
              <a:ext cx="30723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 Н – О–</a:t>
              </a:r>
              <a:r>
                <a:rPr lang="en-US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ru-RU" sz="32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ru-RU" sz="32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899927" y="1095127"/>
              <a:ext cx="1248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спирт</a:t>
              </a:r>
              <a:endParaRPr lang="ru-RU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67544" y="16288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Гидролиз  сл.эфиров</a:t>
            </a:r>
            <a:endParaRPr lang="ru-RU" sz="28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631353"/>
            <a:ext cx="42306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5070" y="1521078"/>
            <a:ext cx="421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Спирт+ кислота(</a:t>
            </a:r>
            <a:r>
              <a:rPr lang="ru-RU" dirty="0" err="1" smtClean="0"/>
              <a:t>овая</a:t>
            </a:r>
            <a:r>
              <a:rPr lang="ru-RU" dirty="0" smtClean="0"/>
              <a:t>)        «</a:t>
            </a:r>
            <a:r>
              <a:rPr lang="ru-RU" dirty="0" err="1" smtClean="0"/>
              <a:t>оат</a:t>
            </a:r>
            <a:r>
              <a:rPr lang="ru-RU" dirty="0" smtClean="0"/>
              <a:t>»  метил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716377" y="1649351"/>
            <a:ext cx="30389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423"/>
            <a:ext cx="601216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4650543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Применение сложных эфиров :</a:t>
            </a:r>
            <a:br>
              <a:rPr lang="ru-RU" b="1" u="sng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1.Лекарственные средства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2.Парфюмерия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3.Косметика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4.Ситетические и искусственные волокна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5.Лаки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6.Производство напитков и кондитерских изделий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1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719" y="158916"/>
            <a:ext cx="9157250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Сложные эфиры, образованные глицерином и высшим (жирными) карбоновыми </a:t>
            </a:r>
            <a:br>
              <a:rPr lang="ru-RU" sz="2000" i="1" dirty="0" smtClean="0"/>
            </a:br>
            <a:r>
              <a:rPr lang="ru-RU" sz="2000" i="1" dirty="0" smtClean="0"/>
              <a:t>кислотами называются- 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глицеридами (жирами) </a:t>
            </a:r>
            <a:b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Жиры</a:t>
            </a:r>
            <a:r>
              <a:rPr lang="ru-RU" sz="2000" dirty="0" smtClean="0"/>
              <a:t>: </a:t>
            </a:r>
            <a:r>
              <a:rPr lang="ru-RU" sz="2000" i="1" dirty="0" smtClean="0"/>
              <a:t>смесь этих эфиров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 жиры: </a:t>
            </a:r>
            <a:r>
              <a:rPr lang="ru-RU" sz="2000" i="1" u="sng" dirty="0" smtClean="0"/>
              <a:t>твердые.</a:t>
            </a:r>
            <a:r>
              <a:rPr lang="ru-RU" sz="2000" i="1" dirty="0" smtClean="0"/>
              <a:t>  Образованы преимущественно предельными </a:t>
            </a:r>
          </a:p>
          <a:p>
            <a:r>
              <a:rPr lang="ru-RU" sz="2000" i="1" dirty="0" smtClean="0"/>
              <a:t>высшими карбоновыми кислотами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C₁₅H₃₁COOH-</a:t>
            </a:r>
            <a:r>
              <a:rPr lang="ru-RU" sz="2000" u="sng" dirty="0" smtClean="0"/>
              <a:t>пальмитиновая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С₁₇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H₃₅COOH- </a:t>
            </a:r>
            <a:r>
              <a:rPr lang="ru-RU" sz="2000" u="sng" dirty="0" smtClean="0"/>
              <a:t>стеариновая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Растительные жиры: </a:t>
            </a:r>
            <a:r>
              <a:rPr lang="ru-RU" sz="2000" dirty="0" smtClean="0"/>
              <a:t>жидкие, образованно преимущественно непредельными </a:t>
            </a:r>
            <a:br>
              <a:rPr lang="ru-RU" sz="2000" dirty="0" smtClean="0"/>
            </a:br>
            <a:r>
              <a:rPr lang="ru-RU" sz="2000" dirty="0" smtClean="0"/>
              <a:t>кислотами: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С₁₇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H₃₃COOH- </a:t>
            </a:r>
            <a:r>
              <a:rPr lang="ru-RU" sz="2000" u="sng" dirty="0" smtClean="0"/>
              <a:t>олеиновая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С₁₇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H₃₁COOH-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u="sng" dirty="0" err="1" smtClean="0"/>
              <a:t>линолевая</a:t>
            </a:r>
            <a:r>
              <a:rPr lang="ru-RU" sz="2000" u="sng" dirty="0" smtClean="0"/>
              <a:t>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(Если остаток глицерина связана с 3 остатками кислот-триацилглицерин-</a:t>
            </a:r>
            <a:r>
              <a:rPr lang="ru-RU" dirty="0" err="1" smtClean="0"/>
              <a:t>тристеварин</a:t>
            </a:r>
            <a:r>
              <a:rPr lang="ru-RU" dirty="0" smtClean="0"/>
              <a:t> 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свойства: </a:t>
            </a:r>
            <a:r>
              <a:rPr lang="ru-RU" sz="2000" dirty="0" smtClean="0"/>
              <a:t>животные </a:t>
            </a:r>
            <a:r>
              <a:rPr lang="ru-RU" sz="2000" dirty="0" err="1" smtClean="0"/>
              <a:t>тв</a:t>
            </a:r>
            <a:r>
              <a:rPr lang="ru-RU" sz="2000" dirty="0" smtClean="0"/>
              <a:t>. Вещества без определенной т. плавления, </a:t>
            </a:r>
            <a:br>
              <a:rPr lang="ru-RU" sz="2000" dirty="0" smtClean="0"/>
            </a:br>
            <a:r>
              <a:rPr lang="ru-RU" sz="2000" dirty="0" smtClean="0"/>
              <a:t>растительные-жидкие.  Все-легче воды, не растворимы, но образуют стойкие </a:t>
            </a:r>
          </a:p>
          <a:p>
            <a:r>
              <a:rPr lang="ru-RU" sz="2000" dirty="0" smtClean="0"/>
              <a:t>эмульсии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0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B0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0B0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0B0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3600400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жиров: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420888"/>
            <a:ext cx="7560840" cy="95410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 источник энергии (энергетическая ценность жиров в 2 раза выше, чем у углеводов);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769876"/>
            <a:ext cx="6984776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Термоизолятор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китов и тюленей;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484784"/>
            <a:ext cx="4176464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 структурная функция;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</p:spPr>
        <p:txBody>
          <a:bodyPr/>
          <a:lstStyle/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004048" y="95815"/>
            <a:ext cx="4032448" cy="6141497"/>
            <a:chOff x="467544" y="0"/>
            <a:chExt cx="4032448" cy="6141497"/>
          </a:xfrm>
        </p:grpSpPr>
        <p:pic>
          <p:nvPicPr>
            <p:cNvPr id="4" name="Рисунок 3" descr="Berthelot_Marceli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0"/>
              <a:ext cx="4032448" cy="516980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7544" y="4941168"/>
              <a:ext cx="4032448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Марселен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Пьер </a:t>
              </a:r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Эжен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Бертло</a:t>
              </a:r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(1827- 1907)</a:t>
              </a:r>
            </a:p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французский </a:t>
              </a:r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физикохимик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7504" y="95814"/>
            <a:ext cx="3960440" cy="6141498"/>
            <a:chOff x="5004048" y="0"/>
            <a:chExt cx="3960440" cy="6141498"/>
          </a:xfrm>
        </p:grpSpPr>
        <p:pic>
          <p:nvPicPr>
            <p:cNvPr id="7" name="Рисунок 6" descr="48166620_Michel_Eugne_Chevreu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048" y="0"/>
              <a:ext cx="3960440" cy="513608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04048" y="4941169"/>
              <a:ext cx="3960440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Мишель </a:t>
              </a:r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Эжен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Шеврель</a:t>
              </a:r>
              <a:endPara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(1786-1889)</a:t>
              </a:r>
            </a:p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французский химик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79912" y="1067252"/>
            <a:ext cx="2376264" cy="1569660"/>
            <a:chOff x="2699792" y="1052736"/>
            <a:chExt cx="2376264" cy="1569660"/>
          </a:xfrm>
        </p:grpSpPr>
        <p:sp>
          <p:nvSpPr>
            <p:cNvPr id="10" name="TextBox 9"/>
            <p:cNvSpPr txBox="1"/>
            <p:nvPr/>
          </p:nvSpPr>
          <p:spPr>
            <a:xfrm>
              <a:off x="2699792" y="1052736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807804" y="1592796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807804" y="2096852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923928" y="256490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глицерин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6571" y="3068960"/>
            <a:ext cx="321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Жирные кислоты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3501008"/>
            <a:ext cx="248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Предельные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8575" y="3501008"/>
            <a:ext cx="357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Непредельные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414908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СООН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450912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пальмитиновая кислота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515719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СООН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55172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стеариновая кислота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580112" y="414908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СООН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104" y="450912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олеиновая кислота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580112" y="501317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СООН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537321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линолевая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580112" y="58772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СООН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0112" y="620769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линоленовая кислота</a:t>
            </a:r>
            <a:endParaRPr lang="ru-RU" dirty="0"/>
          </a:p>
        </p:txBody>
      </p:sp>
      <p:grpSp>
        <p:nvGrpSpPr>
          <p:cNvPr id="14" name="Группа 29"/>
          <p:cNvGrpSpPr/>
          <p:nvPr/>
        </p:nvGrpSpPr>
        <p:grpSpPr>
          <a:xfrm>
            <a:off x="3779912" y="1067252"/>
            <a:ext cx="2376264" cy="1569660"/>
            <a:chOff x="2699792" y="1052736"/>
            <a:chExt cx="2376264" cy="1569660"/>
          </a:xfrm>
        </p:grpSpPr>
        <p:sp>
          <p:nvSpPr>
            <p:cNvPr id="32" name="TextBox 31"/>
            <p:cNvSpPr txBox="1"/>
            <p:nvPr/>
          </p:nvSpPr>
          <p:spPr>
            <a:xfrm>
              <a:off x="2699792" y="1052736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ОН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2807804" y="1592796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2807804" y="2096852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34"/>
          <p:cNvGrpSpPr/>
          <p:nvPr/>
        </p:nvGrpSpPr>
        <p:grpSpPr>
          <a:xfrm>
            <a:off x="3779912" y="1067252"/>
            <a:ext cx="2376264" cy="1569660"/>
            <a:chOff x="2699792" y="1052736"/>
            <a:chExt cx="2376264" cy="1569660"/>
          </a:xfrm>
        </p:grpSpPr>
        <p:sp>
          <p:nvSpPr>
            <p:cNvPr id="36" name="TextBox 35"/>
            <p:cNvSpPr txBox="1"/>
            <p:nvPr/>
          </p:nvSpPr>
          <p:spPr>
            <a:xfrm>
              <a:off x="2699792" y="1052736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–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ОН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2807804" y="1592796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2807804" y="2096852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9"/>
          <p:cNvGrpSpPr/>
          <p:nvPr/>
        </p:nvGrpSpPr>
        <p:grpSpPr>
          <a:xfrm>
            <a:off x="3779912" y="1052736"/>
            <a:ext cx="2376264" cy="1569660"/>
            <a:chOff x="2699792" y="1052736"/>
            <a:chExt cx="2376264" cy="1569660"/>
          </a:xfrm>
        </p:grpSpPr>
        <p:sp>
          <p:nvSpPr>
            <p:cNvPr id="39" name="TextBox 38"/>
            <p:cNvSpPr txBox="1"/>
            <p:nvPr/>
          </p:nvSpPr>
          <p:spPr>
            <a:xfrm>
              <a:off x="2699792" y="1052736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</a:t>
              </a:r>
              <a:r>
                <a:rPr lang="ru-RU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 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–   ОН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2807804" y="1592796"/>
              <a:ext cx="2160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2807804" y="2096852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771800" y="40466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Составляюшие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жира</a:t>
            </a:r>
            <a:endParaRPr lang="ru-RU" dirty="0"/>
          </a:p>
        </p:txBody>
      </p:sp>
      <p:grpSp>
        <p:nvGrpSpPr>
          <p:cNvPr id="24" name="Группа 34"/>
          <p:cNvGrpSpPr/>
          <p:nvPr/>
        </p:nvGrpSpPr>
        <p:grpSpPr>
          <a:xfrm>
            <a:off x="3779912" y="1052736"/>
            <a:ext cx="2376264" cy="1569660"/>
            <a:chOff x="2699792" y="1052736"/>
            <a:chExt cx="2376264" cy="1569660"/>
          </a:xfrm>
        </p:grpSpPr>
        <p:sp>
          <p:nvSpPr>
            <p:cNvPr id="44" name="TextBox 43"/>
            <p:cNvSpPr txBox="1"/>
            <p:nvPr/>
          </p:nvSpPr>
          <p:spPr>
            <a:xfrm>
              <a:off x="2699792" y="1052736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–  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–   ОН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2807804" y="1592796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2807804" y="2096852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34"/>
          <p:cNvGrpSpPr/>
          <p:nvPr/>
        </p:nvGrpSpPr>
        <p:grpSpPr>
          <a:xfrm>
            <a:off x="3779912" y="1052736"/>
            <a:ext cx="2376264" cy="1569660"/>
            <a:chOff x="2699792" y="1052736"/>
            <a:chExt cx="2376264" cy="1569660"/>
          </a:xfrm>
        </p:grpSpPr>
        <p:sp>
          <p:nvSpPr>
            <p:cNvPr id="48" name="TextBox 47"/>
            <p:cNvSpPr txBox="1"/>
            <p:nvPr/>
          </p:nvSpPr>
          <p:spPr>
            <a:xfrm>
              <a:off x="2699792" y="1052736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</a:t>
              </a:r>
              <a:r>
                <a:rPr lang="ru-RU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–   ОН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2807804" y="1592796"/>
              <a:ext cx="2160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2807804" y="2096852"/>
              <a:ext cx="2160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3779912" y="1052736"/>
            <a:ext cx="2376264" cy="1569660"/>
            <a:chOff x="2699792" y="1052736"/>
            <a:chExt cx="2376264" cy="1569660"/>
          </a:xfrm>
        </p:grpSpPr>
        <p:sp>
          <p:nvSpPr>
            <p:cNvPr id="52" name="TextBox 51"/>
            <p:cNvSpPr txBox="1"/>
            <p:nvPr/>
          </p:nvSpPr>
          <p:spPr>
            <a:xfrm>
              <a:off x="2699792" y="1052736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  –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–   ОН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2807804" y="1592796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2807804" y="2096852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34"/>
          <p:cNvGrpSpPr/>
          <p:nvPr/>
        </p:nvGrpSpPr>
        <p:grpSpPr>
          <a:xfrm>
            <a:off x="3779912" y="1052736"/>
            <a:ext cx="2376264" cy="1569660"/>
            <a:chOff x="2699792" y="1052736"/>
            <a:chExt cx="2376264" cy="1569660"/>
          </a:xfrm>
        </p:grpSpPr>
        <p:sp>
          <p:nvSpPr>
            <p:cNvPr id="56" name="TextBox 55"/>
            <p:cNvSpPr txBox="1"/>
            <p:nvPr/>
          </p:nvSpPr>
          <p:spPr>
            <a:xfrm>
              <a:off x="2699792" y="1052736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3200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  – ОН</a:t>
              </a:r>
            </a:p>
            <a:p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</a:t>
              </a:r>
              <a:r>
                <a:rPr lang="ru-RU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</a:t>
              </a:r>
              <a:r>
                <a:rPr lang="ru-RU" sz="32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ОН</a:t>
              </a:r>
              <a:endParaRPr lang="ru-RU" sz="3200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2807804" y="1592796"/>
              <a:ext cx="216024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2807804" y="2096852"/>
              <a:ext cx="2160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324 L -0.10625 -0.22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11024 -0.224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25" grpId="0"/>
      <p:bldP spid="3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12" y="1"/>
            <a:ext cx="9144000" cy="6857999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B0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3200" b="1" dirty="0">
              <a:solidFill>
                <a:srgbClr val="0B03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43"/>
          <p:cNvGrpSpPr/>
          <p:nvPr/>
        </p:nvGrpSpPr>
        <p:grpSpPr>
          <a:xfrm>
            <a:off x="539552" y="764704"/>
            <a:ext cx="576064" cy="2246769"/>
            <a:chOff x="539552" y="764704"/>
            <a:chExt cx="576064" cy="2246769"/>
          </a:xfrm>
        </p:grpSpPr>
        <p:sp>
          <p:nvSpPr>
            <p:cNvPr id="28" name="TextBox 27"/>
            <p:cNvSpPr txBox="1"/>
            <p:nvPr/>
          </p:nvSpPr>
          <p:spPr>
            <a:xfrm>
              <a:off x="539552" y="764704"/>
              <a:ext cx="5760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44"/>
          <p:cNvGrpSpPr/>
          <p:nvPr/>
        </p:nvGrpSpPr>
        <p:grpSpPr>
          <a:xfrm>
            <a:off x="539552" y="3789040"/>
            <a:ext cx="576064" cy="2246769"/>
            <a:chOff x="539552" y="764704"/>
            <a:chExt cx="576064" cy="2246769"/>
          </a:xfrm>
        </p:grpSpPr>
        <p:sp>
          <p:nvSpPr>
            <p:cNvPr id="46" name="TextBox 45"/>
            <p:cNvSpPr txBox="1"/>
            <p:nvPr/>
          </p:nvSpPr>
          <p:spPr>
            <a:xfrm>
              <a:off x="539552" y="764704"/>
              <a:ext cx="5760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8"/>
          <p:cNvGrpSpPr/>
          <p:nvPr/>
        </p:nvGrpSpPr>
        <p:grpSpPr>
          <a:xfrm>
            <a:off x="539552" y="750183"/>
            <a:ext cx="2016224" cy="2246769"/>
            <a:chOff x="539552" y="764704"/>
            <a:chExt cx="2016224" cy="2246769"/>
          </a:xfrm>
        </p:grpSpPr>
        <p:sp>
          <p:nvSpPr>
            <p:cNvPr id="50" name="TextBox 49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2"/>
          <p:cNvGrpSpPr/>
          <p:nvPr/>
        </p:nvGrpSpPr>
        <p:grpSpPr>
          <a:xfrm>
            <a:off x="539552" y="3774519"/>
            <a:ext cx="2016224" cy="2246769"/>
            <a:chOff x="539552" y="764704"/>
            <a:chExt cx="2016224" cy="2246769"/>
          </a:xfrm>
        </p:grpSpPr>
        <p:sp>
          <p:nvSpPr>
            <p:cNvPr id="54" name="TextBox 53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835696" y="7647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35696" y="160963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35696" y="24737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35696" y="37698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35696" y="463397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35696" y="54980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8"/>
          <p:cNvGrpSpPr/>
          <p:nvPr/>
        </p:nvGrpSpPr>
        <p:grpSpPr>
          <a:xfrm>
            <a:off x="3059832" y="332656"/>
            <a:ext cx="1512168" cy="954107"/>
            <a:chOff x="2627784" y="2042844"/>
            <a:chExt cx="1512168" cy="954107"/>
          </a:xfrm>
        </p:grpSpPr>
        <p:sp>
          <p:nvSpPr>
            <p:cNvPr id="63" name="TextBox 62"/>
            <p:cNvSpPr txBox="1"/>
            <p:nvPr/>
          </p:nvSpPr>
          <p:spPr>
            <a:xfrm>
              <a:off x="2627784" y="2042844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</a:t>
              </a:r>
              <a:r>
                <a:rPr lang="en-US" dirty="0" smtClean="0"/>
                <a:t>  </a:t>
              </a:r>
              <a:r>
                <a:rPr lang="ru-RU" dirty="0" smtClean="0"/>
                <a:t>     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–С –  </a:t>
              </a:r>
              <a:r>
                <a:rPr lang="en-US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dirty="0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3059832" y="2420887"/>
              <a:ext cx="144016" cy="144016"/>
            </a:xfrm>
            <a:prstGeom prst="line">
              <a:avLst/>
            </a:prstGeom>
            <a:ln w="31750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3131840" y="2492895"/>
              <a:ext cx="144016" cy="144016"/>
            </a:xfrm>
            <a:prstGeom prst="line">
              <a:avLst/>
            </a:prstGeom>
            <a:ln w="31750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555776" y="76470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55776" y="16096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 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0"/>
          <p:cNvGrpSpPr/>
          <p:nvPr/>
        </p:nvGrpSpPr>
        <p:grpSpPr>
          <a:xfrm>
            <a:off x="2987824" y="1196752"/>
            <a:ext cx="1440160" cy="954107"/>
            <a:chOff x="1979712" y="2042844"/>
            <a:chExt cx="1440160" cy="954107"/>
          </a:xfrm>
        </p:grpSpPr>
        <p:sp>
          <p:nvSpPr>
            <p:cNvPr id="72" name="TextBox 71"/>
            <p:cNvSpPr txBox="1"/>
            <p:nvPr/>
          </p:nvSpPr>
          <p:spPr>
            <a:xfrm>
              <a:off x="1979712" y="2042844"/>
              <a:ext cx="1440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 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 </a:t>
              </a: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–С –  </a:t>
              </a:r>
              <a:r>
                <a:rPr lang="en-US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dirty="0"/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2483768" y="2402884"/>
              <a:ext cx="144016" cy="144016"/>
            </a:xfrm>
            <a:prstGeom prst="line">
              <a:avLst/>
            </a:prstGeom>
            <a:ln w="31750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2555776" y="2474892"/>
              <a:ext cx="144016" cy="144016"/>
            </a:xfrm>
            <a:prstGeom prst="line">
              <a:avLst/>
            </a:prstGeom>
            <a:ln w="31750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2555776" y="24737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75"/>
          <p:cNvGrpSpPr/>
          <p:nvPr/>
        </p:nvGrpSpPr>
        <p:grpSpPr>
          <a:xfrm>
            <a:off x="3059832" y="2042844"/>
            <a:ext cx="1368152" cy="954107"/>
            <a:chOff x="1619672" y="2042844"/>
            <a:chExt cx="1368152" cy="954107"/>
          </a:xfrm>
        </p:grpSpPr>
        <p:sp>
          <p:nvSpPr>
            <p:cNvPr id="77" name="TextBox 76"/>
            <p:cNvSpPr txBox="1"/>
            <p:nvPr/>
          </p:nvSpPr>
          <p:spPr>
            <a:xfrm>
              <a:off x="1619672" y="2042844"/>
              <a:ext cx="13681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      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–С –  </a:t>
              </a:r>
              <a:r>
                <a:rPr lang="en-US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dirty="0"/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1979712" y="2420887"/>
              <a:ext cx="144016" cy="144016"/>
            </a:xfrm>
            <a:prstGeom prst="line">
              <a:avLst/>
            </a:prstGeom>
            <a:ln w="31750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2051720" y="2492895"/>
              <a:ext cx="144016" cy="144016"/>
            </a:xfrm>
            <a:prstGeom prst="line">
              <a:avLst/>
            </a:prstGeom>
            <a:ln w="31750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2555776" y="37698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 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267744" y="16096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67744" y="46339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Группа 16"/>
          <p:cNvGrpSpPr/>
          <p:nvPr/>
        </p:nvGrpSpPr>
        <p:grpSpPr>
          <a:xfrm>
            <a:off x="3140223" y="3338989"/>
            <a:ext cx="1719809" cy="954107"/>
            <a:chOff x="4039509" y="3266981"/>
            <a:chExt cx="3293405" cy="954107"/>
          </a:xfrm>
        </p:grpSpPr>
        <p:sp>
          <p:nvSpPr>
            <p:cNvPr id="84" name="TextBox 83"/>
            <p:cNvSpPr txBox="1"/>
            <p:nvPr/>
          </p:nvSpPr>
          <p:spPr>
            <a:xfrm>
              <a:off x="4039509" y="3266981"/>
              <a:ext cx="32934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r>
                <a:rPr lang="ru-RU" dirty="0" smtClean="0"/>
                <a:t>    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–С –С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endParaRPr lang="ru-RU" dirty="0"/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 rot="10800000" flipV="1">
              <a:off x="4905351" y="3627021"/>
              <a:ext cx="216023" cy="144016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10800000" flipV="1">
              <a:off x="5049658" y="3699029"/>
              <a:ext cx="216023" cy="144016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2555776" y="46339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Группа 16"/>
          <p:cNvGrpSpPr/>
          <p:nvPr/>
        </p:nvGrpSpPr>
        <p:grpSpPr>
          <a:xfrm>
            <a:off x="3140223" y="4221088"/>
            <a:ext cx="1719809" cy="954107"/>
            <a:chOff x="4039509" y="3266981"/>
            <a:chExt cx="3293405" cy="954107"/>
          </a:xfrm>
        </p:grpSpPr>
        <p:sp>
          <p:nvSpPr>
            <p:cNvPr id="89" name="TextBox 88"/>
            <p:cNvSpPr txBox="1"/>
            <p:nvPr/>
          </p:nvSpPr>
          <p:spPr>
            <a:xfrm>
              <a:off x="4039509" y="3266981"/>
              <a:ext cx="32934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r>
                <a:rPr lang="ru-RU" dirty="0" smtClean="0"/>
                <a:t>    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–С –С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endParaRPr lang="ru-RU" dirty="0"/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 rot="10800000" flipV="1">
              <a:off x="4905351" y="3627021"/>
              <a:ext cx="216023" cy="144016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10800000" flipV="1">
              <a:off x="5049658" y="3699029"/>
              <a:ext cx="216023" cy="144016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2555776" y="549806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6"/>
          <p:cNvGrpSpPr/>
          <p:nvPr/>
        </p:nvGrpSpPr>
        <p:grpSpPr>
          <a:xfrm>
            <a:off x="3140223" y="5085184"/>
            <a:ext cx="1719809" cy="954107"/>
            <a:chOff x="4039509" y="3266981"/>
            <a:chExt cx="3293405" cy="954107"/>
          </a:xfrm>
        </p:grpSpPr>
        <p:sp>
          <p:nvSpPr>
            <p:cNvPr id="94" name="TextBox 93"/>
            <p:cNvSpPr txBox="1"/>
            <p:nvPr/>
          </p:nvSpPr>
          <p:spPr>
            <a:xfrm>
              <a:off x="4039509" y="3266981"/>
              <a:ext cx="32934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r>
                <a:rPr lang="ru-RU" dirty="0" smtClean="0"/>
                <a:t>    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–С –С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</a:t>
              </a:r>
              <a:endParaRPr lang="ru-RU" dirty="0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 rot="10800000" flipV="1">
              <a:off x="4905351" y="3627021"/>
              <a:ext cx="216023" cy="144016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10800000" flipV="1">
              <a:off x="5049658" y="3699029"/>
              <a:ext cx="216023" cy="144016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36"/>
          <p:cNvGrpSpPr/>
          <p:nvPr/>
        </p:nvGrpSpPr>
        <p:grpSpPr>
          <a:xfrm>
            <a:off x="4355976" y="1455167"/>
            <a:ext cx="720080" cy="461665"/>
            <a:chOff x="4067944" y="1239143"/>
            <a:chExt cx="720080" cy="461665"/>
          </a:xfrm>
        </p:grpSpPr>
        <p:cxnSp>
          <p:nvCxnSpPr>
            <p:cNvPr id="98" name="Прямая со стрелкой 97"/>
            <p:cNvCxnSpPr/>
            <p:nvPr/>
          </p:nvCxnSpPr>
          <p:spPr>
            <a:xfrm>
              <a:off x="4139952" y="1699220"/>
              <a:ext cx="648072" cy="1588"/>
            </a:xfrm>
            <a:prstGeom prst="straightConnector1">
              <a:avLst/>
            </a:prstGeom>
            <a:ln w="41275">
              <a:solidFill>
                <a:srgbClr val="2907B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4067944" y="1239143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ф-т</a:t>
              </a:r>
              <a:endPara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36"/>
          <p:cNvGrpSpPr/>
          <p:nvPr/>
        </p:nvGrpSpPr>
        <p:grpSpPr>
          <a:xfrm>
            <a:off x="4499992" y="4263479"/>
            <a:ext cx="720080" cy="461665"/>
            <a:chOff x="4067944" y="1239143"/>
            <a:chExt cx="720080" cy="461665"/>
          </a:xfrm>
        </p:grpSpPr>
        <p:cxnSp>
          <p:nvCxnSpPr>
            <p:cNvPr id="101" name="Прямая со стрелкой 100"/>
            <p:cNvCxnSpPr/>
            <p:nvPr/>
          </p:nvCxnSpPr>
          <p:spPr>
            <a:xfrm>
              <a:off x="4139952" y="1699220"/>
              <a:ext cx="648072" cy="1588"/>
            </a:xfrm>
            <a:prstGeom prst="straightConnector1">
              <a:avLst/>
            </a:prstGeom>
            <a:ln w="41275">
              <a:solidFill>
                <a:srgbClr val="2907B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4067944" y="1239143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ф-т</a:t>
              </a:r>
              <a:endPara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05"/>
          <p:cNvGrpSpPr/>
          <p:nvPr/>
        </p:nvGrpSpPr>
        <p:grpSpPr>
          <a:xfrm>
            <a:off x="1757687" y="692696"/>
            <a:ext cx="1878209" cy="648072"/>
            <a:chOff x="1757687" y="692696"/>
            <a:chExt cx="1878209" cy="648072"/>
          </a:xfrm>
        </p:grpSpPr>
        <p:sp>
          <p:nvSpPr>
            <p:cNvPr id="103" name="TextBox 102"/>
            <p:cNvSpPr txBox="1"/>
            <p:nvPr/>
          </p:nvSpPr>
          <p:spPr>
            <a:xfrm>
              <a:off x="1835696" y="764704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555776" y="745540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757687" y="692696"/>
              <a:ext cx="1518169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11"/>
          <p:cNvGrpSpPr/>
          <p:nvPr/>
        </p:nvGrpSpPr>
        <p:grpSpPr>
          <a:xfrm>
            <a:off x="1763688" y="1556792"/>
            <a:ext cx="1878209" cy="648072"/>
            <a:chOff x="1757687" y="1556792"/>
            <a:chExt cx="1878209" cy="648072"/>
          </a:xfrm>
        </p:grpSpPr>
        <p:sp>
          <p:nvSpPr>
            <p:cNvPr id="107" name="TextBox 106"/>
            <p:cNvSpPr txBox="1"/>
            <p:nvPr/>
          </p:nvSpPr>
          <p:spPr>
            <a:xfrm>
              <a:off x="1835696" y="1628800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55776" y="1609636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757687" y="1556792"/>
              <a:ext cx="1518169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16"/>
          <p:cNvGrpSpPr/>
          <p:nvPr/>
        </p:nvGrpSpPr>
        <p:grpSpPr>
          <a:xfrm>
            <a:off x="1763688" y="2420888"/>
            <a:ext cx="1872208" cy="648072"/>
            <a:chOff x="1829695" y="2420888"/>
            <a:chExt cx="1872208" cy="648072"/>
          </a:xfrm>
        </p:grpSpPr>
        <p:sp>
          <p:nvSpPr>
            <p:cNvPr id="113" name="TextBox 112"/>
            <p:cNvSpPr txBox="1"/>
            <p:nvPr/>
          </p:nvSpPr>
          <p:spPr>
            <a:xfrm>
              <a:off x="1901703" y="247373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621783" y="247373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1829695" y="2420888"/>
              <a:ext cx="1518169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17"/>
          <p:cNvGrpSpPr/>
          <p:nvPr/>
        </p:nvGrpSpPr>
        <p:grpSpPr>
          <a:xfrm>
            <a:off x="539552" y="764704"/>
            <a:ext cx="2016224" cy="2246769"/>
            <a:chOff x="539552" y="764704"/>
            <a:chExt cx="2016224" cy="2246769"/>
          </a:xfrm>
        </p:grpSpPr>
        <p:sp>
          <p:nvSpPr>
            <p:cNvPr id="119" name="TextBox 118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</a:t>
              </a: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О–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21"/>
          <p:cNvGrpSpPr/>
          <p:nvPr/>
        </p:nvGrpSpPr>
        <p:grpSpPr>
          <a:xfrm>
            <a:off x="539552" y="750183"/>
            <a:ext cx="2016224" cy="2246769"/>
            <a:chOff x="539552" y="764704"/>
            <a:chExt cx="2016224" cy="2246769"/>
          </a:xfrm>
        </p:grpSpPr>
        <p:sp>
          <p:nvSpPr>
            <p:cNvPr id="123" name="TextBox 122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О–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25"/>
          <p:cNvGrpSpPr/>
          <p:nvPr/>
        </p:nvGrpSpPr>
        <p:grpSpPr>
          <a:xfrm>
            <a:off x="539552" y="750183"/>
            <a:ext cx="2016224" cy="2246769"/>
            <a:chOff x="539552" y="764704"/>
            <a:chExt cx="2016224" cy="2246769"/>
          </a:xfrm>
        </p:grpSpPr>
        <p:sp>
          <p:nvSpPr>
            <p:cNvPr id="127" name="TextBox 126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О–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</a:t>
              </a: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О–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129"/>
          <p:cNvGrpSpPr/>
          <p:nvPr/>
        </p:nvGrpSpPr>
        <p:grpSpPr>
          <a:xfrm>
            <a:off x="539552" y="764704"/>
            <a:ext cx="2016224" cy="2246769"/>
            <a:chOff x="539552" y="764704"/>
            <a:chExt cx="2016224" cy="2246769"/>
          </a:xfrm>
        </p:grpSpPr>
        <p:sp>
          <p:nvSpPr>
            <p:cNvPr id="131" name="TextBox 130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О–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 –  О–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133"/>
          <p:cNvGrpSpPr/>
          <p:nvPr/>
        </p:nvGrpSpPr>
        <p:grpSpPr>
          <a:xfrm>
            <a:off x="539552" y="750183"/>
            <a:ext cx="2016224" cy="2246769"/>
            <a:chOff x="539552" y="764704"/>
            <a:chExt cx="2016224" cy="2246769"/>
          </a:xfrm>
        </p:grpSpPr>
        <p:sp>
          <p:nvSpPr>
            <p:cNvPr id="135" name="TextBox 134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О–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 –  О–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</a:t>
              </a:r>
              <a:r>
                <a:rPr 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141"/>
          <p:cNvGrpSpPr/>
          <p:nvPr/>
        </p:nvGrpSpPr>
        <p:grpSpPr>
          <a:xfrm>
            <a:off x="539552" y="764704"/>
            <a:ext cx="2016224" cy="2246769"/>
            <a:chOff x="539552" y="764704"/>
            <a:chExt cx="2016224" cy="2246769"/>
          </a:xfrm>
        </p:grpSpPr>
        <p:sp>
          <p:nvSpPr>
            <p:cNvPr id="143" name="TextBox 142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О–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 –  О–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99"/>
          <p:cNvGrpSpPr/>
          <p:nvPr/>
        </p:nvGrpSpPr>
        <p:grpSpPr>
          <a:xfrm>
            <a:off x="539552" y="3774519"/>
            <a:ext cx="2016224" cy="2246769"/>
            <a:chOff x="539552" y="764704"/>
            <a:chExt cx="2016224" cy="2246769"/>
          </a:xfrm>
        </p:grpSpPr>
        <p:sp>
          <p:nvSpPr>
            <p:cNvPr id="106" name="TextBox 105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О–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111"/>
          <p:cNvGrpSpPr/>
          <p:nvPr/>
        </p:nvGrpSpPr>
        <p:grpSpPr>
          <a:xfrm>
            <a:off x="539552" y="3774519"/>
            <a:ext cx="2016224" cy="2246769"/>
            <a:chOff x="539552" y="764704"/>
            <a:chExt cx="2016224" cy="2246769"/>
          </a:xfrm>
        </p:grpSpPr>
        <p:sp>
          <p:nvSpPr>
            <p:cNvPr id="117" name="TextBox 116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О–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  – О–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   –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141"/>
          <p:cNvGrpSpPr/>
          <p:nvPr/>
        </p:nvGrpSpPr>
        <p:grpSpPr>
          <a:xfrm>
            <a:off x="539552" y="3789040"/>
            <a:ext cx="2016224" cy="2246769"/>
            <a:chOff x="539552" y="764704"/>
            <a:chExt cx="2016224" cy="2246769"/>
          </a:xfrm>
        </p:grpSpPr>
        <p:sp>
          <p:nvSpPr>
            <p:cNvPr id="130" name="TextBox 129"/>
            <p:cNvSpPr txBox="1"/>
            <p:nvPr/>
          </p:nvSpPr>
          <p:spPr>
            <a:xfrm>
              <a:off x="539552" y="764704"/>
              <a:ext cx="201622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О–   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 –  О–</a:t>
              </a:r>
            </a:p>
            <a:p>
              <a:endPara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СН</a:t>
              </a:r>
              <a:r>
                <a:rPr lang="ru-RU" sz="2800" b="1" baseline="-25000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 О–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4" name="Прямая соединительная линия 133"/>
            <p:cNvCxnSpPr/>
            <p:nvPr/>
          </p:nvCxnSpPr>
          <p:spPr>
            <a:xfrm rot="5400000">
              <a:off x="575556" y="1448780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5400000">
              <a:off x="575556" y="2312876"/>
              <a:ext cx="360040" cy="0"/>
            </a:xfrm>
            <a:prstGeom prst="line">
              <a:avLst/>
            </a:prstGeom>
            <a:ln w="28575">
              <a:solidFill>
                <a:srgbClr val="2907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140"/>
          <p:cNvGrpSpPr/>
          <p:nvPr/>
        </p:nvGrpSpPr>
        <p:grpSpPr>
          <a:xfrm>
            <a:off x="1829695" y="3717032"/>
            <a:ext cx="1806201" cy="648072"/>
            <a:chOff x="1829695" y="3717032"/>
            <a:chExt cx="1806201" cy="648072"/>
          </a:xfrm>
        </p:grpSpPr>
        <p:sp>
          <p:nvSpPr>
            <p:cNvPr id="115" name="Овал 114"/>
            <p:cNvSpPr/>
            <p:nvPr/>
          </p:nvSpPr>
          <p:spPr>
            <a:xfrm>
              <a:off x="1829695" y="3717032"/>
              <a:ext cx="1518169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835696" y="3769876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55776" y="3769876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147"/>
          <p:cNvGrpSpPr/>
          <p:nvPr/>
        </p:nvGrpSpPr>
        <p:grpSpPr>
          <a:xfrm>
            <a:off x="1835696" y="4581128"/>
            <a:ext cx="1800200" cy="648072"/>
            <a:chOff x="1835696" y="4581128"/>
            <a:chExt cx="1800200" cy="648072"/>
          </a:xfrm>
        </p:grpSpPr>
        <p:sp>
          <p:nvSpPr>
            <p:cNvPr id="142" name="TextBox 141"/>
            <p:cNvSpPr txBox="1"/>
            <p:nvPr/>
          </p:nvSpPr>
          <p:spPr>
            <a:xfrm>
              <a:off x="1835696" y="4653136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555776" y="463397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1835696" y="4581128"/>
              <a:ext cx="1518169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151"/>
          <p:cNvGrpSpPr/>
          <p:nvPr/>
        </p:nvGrpSpPr>
        <p:grpSpPr>
          <a:xfrm>
            <a:off x="1829695" y="5445224"/>
            <a:ext cx="1806201" cy="648072"/>
            <a:chOff x="1829695" y="5445224"/>
            <a:chExt cx="1806201" cy="648072"/>
          </a:xfrm>
        </p:grpSpPr>
        <p:sp>
          <p:nvSpPr>
            <p:cNvPr id="149" name="TextBox 148"/>
            <p:cNvSpPr txBox="1"/>
            <p:nvPr/>
          </p:nvSpPr>
          <p:spPr>
            <a:xfrm>
              <a:off x="1835696" y="549806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555776" y="551723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829695" y="5445224"/>
              <a:ext cx="1518169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5220072" y="160963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3Н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+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148064" y="450912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3Н</a:t>
            </a:r>
            <a:r>
              <a:rPr lang="ru-RU" sz="2800" b="1" baseline="-25000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+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1" name="Группа 66"/>
          <p:cNvGrpSpPr/>
          <p:nvPr/>
        </p:nvGrpSpPr>
        <p:grpSpPr>
          <a:xfrm>
            <a:off x="6236568" y="188640"/>
            <a:ext cx="2511896" cy="2952328"/>
            <a:chOff x="6236568" y="-27384"/>
            <a:chExt cx="2511896" cy="2952328"/>
          </a:xfrm>
        </p:grpSpPr>
        <p:grpSp>
          <p:nvGrpSpPr>
            <p:cNvPr id="236" name="Группа 55"/>
            <p:cNvGrpSpPr/>
            <p:nvPr/>
          </p:nvGrpSpPr>
          <p:grpSpPr>
            <a:xfrm>
              <a:off x="6236568" y="-27384"/>
              <a:ext cx="2511896" cy="2952328"/>
              <a:chOff x="547936" y="2852936"/>
              <a:chExt cx="2511896" cy="2952328"/>
            </a:xfrm>
          </p:grpSpPr>
          <p:grpSp>
            <p:nvGrpSpPr>
              <p:cNvPr id="237" name="Группа 38"/>
              <p:cNvGrpSpPr/>
              <p:nvPr/>
            </p:nvGrpSpPr>
            <p:grpSpPr>
              <a:xfrm>
                <a:off x="547936" y="3250719"/>
                <a:ext cx="2376264" cy="2554545"/>
                <a:chOff x="2987824" y="1052736"/>
                <a:chExt cx="2376264" cy="2554545"/>
              </a:xfrm>
            </p:grpSpPr>
            <p:sp>
              <p:nvSpPr>
                <p:cNvPr id="185" name="TextBox 184"/>
                <p:cNvSpPr txBox="1"/>
                <p:nvPr/>
              </p:nvSpPr>
              <p:spPr>
                <a:xfrm>
                  <a:off x="2987824" y="1052736"/>
                  <a:ext cx="2376264" cy="2554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СН</a:t>
                  </a:r>
                  <a:r>
                    <a:rPr lang="ru-RU" sz="3200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–О–</a:t>
                  </a:r>
                </a:p>
                <a:p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</a:p>
                <a:p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СН</a:t>
                  </a:r>
                  <a:r>
                    <a:rPr lang="ru-RU" sz="3200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–О– </a:t>
                  </a:r>
                </a:p>
                <a:p>
                  <a:endPara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СН</a:t>
                  </a:r>
                  <a:r>
                    <a:rPr lang="ru-RU" sz="3200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–О– </a:t>
                  </a:r>
                  <a:endParaRPr lang="ru-RU" sz="3200" dirty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 rot="5400000">
                  <a:off x="2879812" y="1808820"/>
                  <a:ext cx="648072" cy="0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Прямая соединительная линия 186"/>
                <p:cNvCxnSpPr/>
                <p:nvPr/>
              </p:nvCxnSpPr>
              <p:spPr>
                <a:xfrm rot="5400000">
                  <a:off x="2915816" y="2780928"/>
                  <a:ext cx="576064" cy="0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Группа 42"/>
              <p:cNvGrpSpPr/>
              <p:nvPr/>
            </p:nvGrpSpPr>
            <p:grpSpPr>
              <a:xfrm>
                <a:off x="1691680" y="2852936"/>
                <a:ext cx="1368152" cy="2898323"/>
                <a:chOff x="2115344" y="98629"/>
                <a:chExt cx="1368152" cy="2898323"/>
              </a:xfrm>
            </p:grpSpPr>
            <p:grpSp>
              <p:nvGrpSpPr>
                <p:cNvPr id="243" name="Группа 16"/>
                <p:cNvGrpSpPr/>
                <p:nvPr/>
              </p:nvGrpSpPr>
              <p:grpSpPr>
                <a:xfrm>
                  <a:off x="2115344" y="98629"/>
                  <a:ext cx="1368152" cy="954107"/>
                  <a:chOff x="3411488" y="3266981"/>
                  <a:chExt cx="1368152" cy="954107"/>
                </a:xfrm>
              </p:grpSpPr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3411488" y="3266981"/>
                    <a:ext cx="1368152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           </a:t>
                    </a:r>
                    <a:r>
                      <a:rPr lang="en-US" dirty="0" smtClean="0"/>
                      <a:t> </a:t>
                    </a:r>
                    <a:r>
                      <a:rPr lang="ru-RU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  </a:t>
                    </a:r>
                  </a:p>
                  <a:p>
                    <a:r>
                      <a:rPr lang="ru-RU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 С –  </a:t>
                    </a:r>
                    <a:r>
                      <a:rPr lang="en-US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r>
                      <a:rPr lang="ru-RU" sz="2800" b="1" baseline="-25000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  </a:t>
                    </a:r>
                    <a:endParaRPr lang="ru-RU" dirty="0"/>
                  </a:p>
                </p:txBody>
              </p:sp>
              <p:cxnSp>
                <p:nvCxnSpPr>
                  <p:cNvPr id="183" name="Прямая соединительная линия 182"/>
                  <p:cNvCxnSpPr/>
                  <p:nvPr/>
                </p:nvCxnSpPr>
                <p:spPr>
                  <a:xfrm rot="10800000" flipV="1">
                    <a:off x="3915544" y="3645024"/>
                    <a:ext cx="216024" cy="144016"/>
                  </a:xfrm>
                  <a:prstGeom prst="line">
                    <a:avLst/>
                  </a:prstGeom>
                  <a:ln w="28575">
                    <a:solidFill>
                      <a:srgbClr val="2907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Прямая соединительная линия 183"/>
                  <p:cNvCxnSpPr/>
                  <p:nvPr/>
                </p:nvCxnSpPr>
                <p:spPr>
                  <a:xfrm rot="10800000" flipV="1">
                    <a:off x="3987553" y="3717032"/>
                    <a:ext cx="216024" cy="144016"/>
                  </a:xfrm>
                  <a:prstGeom prst="line">
                    <a:avLst/>
                  </a:prstGeom>
                  <a:ln w="28575">
                    <a:solidFill>
                      <a:srgbClr val="2907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4" name="Группа 17"/>
                <p:cNvGrpSpPr/>
                <p:nvPr/>
              </p:nvGrpSpPr>
              <p:grpSpPr>
                <a:xfrm>
                  <a:off x="2259358" y="1052736"/>
                  <a:ext cx="1224136" cy="954107"/>
                  <a:chOff x="4119146" y="3266981"/>
                  <a:chExt cx="1081795" cy="954107"/>
                </a:xfrm>
              </p:grpSpPr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4119146" y="3266981"/>
                    <a:ext cx="1081795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       </a:t>
                    </a:r>
                    <a:r>
                      <a:rPr lang="en-US" dirty="0" smtClean="0"/>
                      <a:t>  </a:t>
                    </a:r>
                    <a:r>
                      <a:rPr lang="ru-RU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</a:t>
                    </a:r>
                  </a:p>
                  <a:p>
                    <a:r>
                      <a:rPr lang="ru-RU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С –  </a:t>
                    </a:r>
                    <a:r>
                      <a:rPr lang="en-US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r>
                      <a:rPr lang="ru-RU" sz="2800" b="1" baseline="-25000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ru-RU" dirty="0"/>
                  </a:p>
                </p:txBody>
              </p:sp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rot="10800000" flipV="1">
                    <a:off x="4373687" y="3645024"/>
                    <a:ext cx="216024" cy="144016"/>
                  </a:xfrm>
                  <a:prstGeom prst="line">
                    <a:avLst/>
                  </a:prstGeom>
                  <a:ln w="28575">
                    <a:solidFill>
                      <a:srgbClr val="2907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Прямая соединительная линия 180"/>
                  <p:cNvCxnSpPr/>
                  <p:nvPr/>
                </p:nvCxnSpPr>
                <p:spPr>
                  <a:xfrm rot="10800000" flipV="1">
                    <a:off x="4437322" y="3717032"/>
                    <a:ext cx="216024" cy="144016"/>
                  </a:xfrm>
                  <a:prstGeom prst="line">
                    <a:avLst/>
                  </a:prstGeom>
                  <a:ln w="28575">
                    <a:solidFill>
                      <a:srgbClr val="2907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Группа 86"/>
                <p:cNvGrpSpPr/>
                <p:nvPr/>
              </p:nvGrpSpPr>
              <p:grpSpPr>
                <a:xfrm>
                  <a:off x="2259360" y="2042845"/>
                  <a:ext cx="1224136" cy="954107"/>
                  <a:chOff x="3555504" y="3266981"/>
                  <a:chExt cx="1224136" cy="954107"/>
                </a:xfrm>
              </p:grpSpPr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3555504" y="3266981"/>
                    <a:ext cx="1224136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       </a:t>
                    </a:r>
                    <a:r>
                      <a:rPr lang="en-US" dirty="0" smtClean="0"/>
                      <a:t>  </a:t>
                    </a:r>
                    <a:r>
                      <a:rPr lang="ru-RU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</a:t>
                    </a:r>
                  </a:p>
                  <a:p>
                    <a:r>
                      <a:rPr lang="ru-RU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С –  </a:t>
                    </a:r>
                    <a:r>
                      <a:rPr lang="en-US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r>
                      <a:rPr lang="ru-RU" sz="2800" b="1" baseline="-25000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endParaRPr lang="ru-RU" dirty="0"/>
                  </a:p>
                </p:txBody>
              </p:sp>
              <p:cxnSp>
                <p:nvCxnSpPr>
                  <p:cNvPr id="177" name="Прямая соединительная линия 176"/>
                  <p:cNvCxnSpPr/>
                  <p:nvPr/>
                </p:nvCxnSpPr>
                <p:spPr>
                  <a:xfrm rot="10800000" flipV="1">
                    <a:off x="3843537" y="3645024"/>
                    <a:ext cx="216024" cy="144016"/>
                  </a:xfrm>
                  <a:prstGeom prst="line">
                    <a:avLst/>
                  </a:prstGeom>
                  <a:ln w="28575">
                    <a:solidFill>
                      <a:srgbClr val="2907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Прямая соединительная линия 177"/>
                  <p:cNvCxnSpPr/>
                  <p:nvPr/>
                </p:nvCxnSpPr>
                <p:spPr>
                  <a:xfrm rot="10800000" flipV="1">
                    <a:off x="3915545" y="3717032"/>
                    <a:ext cx="216024" cy="144016"/>
                  </a:xfrm>
                  <a:prstGeom prst="line">
                    <a:avLst/>
                  </a:prstGeom>
                  <a:ln w="28575">
                    <a:solidFill>
                      <a:srgbClr val="2907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" name="Группа 106"/>
            <p:cNvGrpSpPr/>
            <p:nvPr/>
          </p:nvGrpSpPr>
          <p:grpSpPr>
            <a:xfrm>
              <a:off x="6236568" y="-27384"/>
              <a:ext cx="2511896" cy="2952328"/>
              <a:chOff x="547936" y="2852936"/>
              <a:chExt cx="2511896" cy="2952328"/>
            </a:xfrm>
          </p:grpSpPr>
          <p:grpSp>
            <p:nvGrpSpPr>
              <p:cNvPr id="34" name="Группа 38"/>
              <p:cNvGrpSpPr/>
              <p:nvPr/>
            </p:nvGrpSpPr>
            <p:grpSpPr>
              <a:xfrm>
                <a:off x="547936" y="3250719"/>
                <a:ext cx="2376264" cy="2554545"/>
                <a:chOff x="2987824" y="1052736"/>
                <a:chExt cx="2376264" cy="2554545"/>
              </a:xfrm>
            </p:grpSpPr>
            <p:sp>
              <p:nvSpPr>
                <p:cNvPr id="168" name="TextBox 167"/>
                <p:cNvSpPr txBox="1"/>
                <p:nvPr/>
              </p:nvSpPr>
              <p:spPr>
                <a:xfrm>
                  <a:off x="2987824" y="1052736"/>
                  <a:ext cx="2376264" cy="2554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СН</a:t>
                  </a:r>
                  <a:r>
                    <a:rPr lang="ru-RU" sz="3200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–О–</a:t>
                  </a:r>
                </a:p>
                <a:p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</a:p>
                <a:p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СН</a:t>
                  </a:r>
                  <a:r>
                    <a:rPr lang="ru-RU" sz="3200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–О– </a:t>
                  </a:r>
                </a:p>
                <a:p>
                  <a:endParaRPr lang="ru-RU" sz="32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СН</a:t>
                  </a:r>
                  <a:r>
                    <a:rPr lang="ru-RU" sz="3200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r>
                    <a:rPr lang="ru-RU" sz="32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–О– </a:t>
                  </a:r>
                  <a:endParaRPr lang="ru-RU" sz="3200" dirty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69" name="Прямая соединительная линия 168"/>
                <p:cNvCxnSpPr/>
                <p:nvPr/>
              </p:nvCxnSpPr>
              <p:spPr>
                <a:xfrm rot="5400000">
                  <a:off x="2879812" y="1808820"/>
                  <a:ext cx="648072" cy="0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Прямая соединительная линия 169"/>
                <p:cNvCxnSpPr/>
                <p:nvPr/>
              </p:nvCxnSpPr>
              <p:spPr>
                <a:xfrm rot="5400000">
                  <a:off x="2915816" y="2780928"/>
                  <a:ext cx="576064" cy="0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Группа 42"/>
              <p:cNvGrpSpPr/>
              <p:nvPr/>
            </p:nvGrpSpPr>
            <p:grpSpPr>
              <a:xfrm>
                <a:off x="1691680" y="2852936"/>
                <a:ext cx="1368152" cy="1908214"/>
                <a:chOff x="2115344" y="98629"/>
                <a:chExt cx="1368152" cy="1908214"/>
              </a:xfrm>
            </p:grpSpPr>
            <p:grpSp>
              <p:nvGrpSpPr>
                <p:cNvPr id="36" name="Группа 16"/>
                <p:cNvGrpSpPr/>
                <p:nvPr/>
              </p:nvGrpSpPr>
              <p:grpSpPr>
                <a:xfrm>
                  <a:off x="2115344" y="98629"/>
                  <a:ext cx="1368152" cy="954107"/>
                  <a:chOff x="3411488" y="3266981"/>
                  <a:chExt cx="1368152" cy="954107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3411488" y="3266981"/>
                    <a:ext cx="1368152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           </a:t>
                    </a:r>
                    <a:r>
                      <a:rPr lang="en-US" dirty="0" smtClean="0"/>
                      <a:t> </a:t>
                    </a:r>
                    <a:r>
                      <a:rPr lang="ru-RU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  </a:t>
                    </a:r>
                  </a:p>
                  <a:p>
                    <a:r>
                      <a:rPr lang="ru-RU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 С –  </a:t>
                    </a:r>
                    <a:r>
                      <a:rPr lang="en-US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r>
                      <a:rPr lang="ru-RU" sz="2800" b="1" baseline="-25000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  </a:t>
                    </a:r>
                    <a:endParaRPr lang="ru-RU" dirty="0"/>
                  </a:p>
                </p:txBody>
              </p:sp>
              <p:cxnSp>
                <p:nvCxnSpPr>
                  <p:cNvPr id="166" name="Прямая соединительная линия 165"/>
                  <p:cNvCxnSpPr/>
                  <p:nvPr/>
                </p:nvCxnSpPr>
                <p:spPr>
                  <a:xfrm rot="10800000" flipV="1">
                    <a:off x="3915544" y="3645024"/>
                    <a:ext cx="216024" cy="144016"/>
                  </a:xfrm>
                  <a:prstGeom prst="line">
                    <a:avLst/>
                  </a:prstGeom>
                  <a:ln w="28575">
                    <a:solidFill>
                      <a:srgbClr val="2907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Прямая соединительная линия 166"/>
                  <p:cNvCxnSpPr/>
                  <p:nvPr/>
                </p:nvCxnSpPr>
                <p:spPr>
                  <a:xfrm rot="10800000" flipV="1">
                    <a:off x="3987553" y="3717032"/>
                    <a:ext cx="216024" cy="144016"/>
                  </a:xfrm>
                  <a:prstGeom prst="line">
                    <a:avLst/>
                  </a:prstGeom>
                  <a:ln w="28575">
                    <a:solidFill>
                      <a:srgbClr val="2907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Группа 17"/>
                <p:cNvGrpSpPr/>
                <p:nvPr/>
              </p:nvGrpSpPr>
              <p:grpSpPr>
                <a:xfrm>
                  <a:off x="2259349" y="1052736"/>
                  <a:ext cx="1224134" cy="954107"/>
                  <a:chOff x="4119146" y="3266981"/>
                  <a:chExt cx="1081795" cy="954107"/>
                </a:xfrm>
              </p:grpSpPr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4119146" y="3266981"/>
                    <a:ext cx="1081795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dirty="0" smtClean="0"/>
                      <a:t>        </a:t>
                    </a:r>
                    <a:r>
                      <a:rPr lang="en-US" dirty="0" smtClean="0"/>
                      <a:t>  </a:t>
                    </a:r>
                    <a:r>
                      <a:rPr lang="ru-RU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</a:t>
                    </a:r>
                  </a:p>
                  <a:p>
                    <a:r>
                      <a:rPr lang="ru-RU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С –  </a:t>
                    </a:r>
                    <a:r>
                      <a:rPr lang="en-US" sz="2800" b="1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r>
                      <a:rPr lang="ru-RU" sz="2800" b="1" baseline="-25000" dirty="0" smtClean="0">
                        <a:solidFill>
                          <a:srgbClr val="2907B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ru-RU" dirty="0"/>
                  </a:p>
                </p:txBody>
              </p: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 rot="10800000" flipV="1">
                    <a:off x="4373687" y="3645024"/>
                    <a:ext cx="216024" cy="144016"/>
                  </a:xfrm>
                  <a:prstGeom prst="line">
                    <a:avLst/>
                  </a:prstGeom>
                  <a:ln w="28575">
                    <a:solidFill>
                      <a:srgbClr val="2907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Прямая соединительная линия 163"/>
                  <p:cNvCxnSpPr/>
                  <p:nvPr/>
                </p:nvCxnSpPr>
                <p:spPr>
                  <a:xfrm rot="10800000" flipV="1">
                    <a:off x="4437325" y="3717032"/>
                    <a:ext cx="216024" cy="144016"/>
                  </a:xfrm>
                  <a:prstGeom prst="line">
                    <a:avLst/>
                  </a:prstGeom>
                  <a:ln w="28575">
                    <a:solidFill>
                      <a:srgbClr val="2907B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88" name="TextBox 187"/>
          <p:cNvSpPr txBox="1"/>
          <p:nvPr/>
        </p:nvSpPr>
        <p:spPr>
          <a:xfrm>
            <a:off x="7308304" y="292494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Группа 60"/>
          <p:cNvGrpSpPr/>
          <p:nvPr/>
        </p:nvGrpSpPr>
        <p:grpSpPr>
          <a:xfrm>
            <a:off x="6206269" y="3197294"/>
            <a:ext cx="3190267" cy="3760098"/>
            <a:chOff x="789832" y="2852936"/>
            <a:chExt cx="2899896" cy="3760098"/>
          </a:xfrm>
        </p:grpSpPr>
        <p:grpSp>
          <p:nvGrpSpPr>
            <p:cNvPr id="40" name="Группа 38"/>
            <p:cNvGrpSpPr/>
            <p:nvPr/>
          </p:nvGrpSpPr>
          <p:grpSpPr>
            <a:xfrm>
              <a:off x="789832" y="3250719"/>
              <a:ext cx="2376264" cy="2554545"/>
              <a:chOff x="3229720" y="1052736"/>
              <a:chExt cx="2376264" cy="2554545"/>
            </a:xfrm>
          </p:grpSpPr>
          <p:sp>
            <p:nvSpPr>
              <p:cNvPr id="204" name="TextBox 203"/>
              <p:cNvSpPr txBox="1"/>
              <p:nvPr/>
            </p:nvSpPr>
            <p:spPr>
              <a:xfrm>
                <a:off x="3229720" y="1052736"/>
                <a:ext cx="237626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–О–</a:t>
                </a:r>
              </a:p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–О– </a:t>
                </a:r>
              </a:p>
              <a:p>
                <a:endParaRPr lang="ru-RU" sz="32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СН</a:t>
                </a:r>
                <a:r>
                  <a:rPr lang="ru-RU" sz="32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ru-RU" sz="32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–О– </a:t>
                </a:r>
                <a:endParaRPr lang="ru-RU" sz="3200" b="1" dirty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05" name="Прямая соединительная линия 204"/>
              <p:cNvCxnSpPr/>
              <p:nvPr/>
            </p:nvCxnSpPr>
            <p:spPr>
              <a:xfrm rot="5400000">
                <a:off x="3160632" y="1847485"/>
                <a:ext cx="570741" cy="0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>
              <a:xfrm rot="5400000">
                <a:off x="3157970" y="2858259"/>
                <a:ext cx="576064" cy="0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42"/>
            <p:cNvGrpSpPr/>
            <p:nvPr/>
          </p:nvGrpSpPr>
          <p:grpSpPr>
            <a:xfrm>
              <a:off x="1764755" y="2852936"/>
              <a:ext cx="1924973" cy="3760098"/>
              <a:chOff x="2188419" y="98629"/>
              <a:chExt cx="1924973" cy="3760098"/>
            </a:xfrm>
          </p:grpSpPr>
          <p:grpSp>
            <p:nvGrpSpPr>
              <p:cNvPr id="42" name="Группа 16"/>
              <p:cNvGrpSpPr/>
              <p:nvPr/>
            </p:nvGrpSpPr>
            <p:grpSpPr>
              <a:xfrm>
                <a:off x="2188419" y="98629"/>
                <a:ext cx="1924973" cy="1384995"/>
                <a:chOff x="3484563" y="3266981"/>
                <a:chExt cx="1924973" cy="1384995"/>
              </a:xfrm>
            </p:grpSpPr>
            <p:sp>
              <p:nvSpPr>
                <p:cNvPr id="201" name="TextBox 200"/>
                <p:cNvSpPr txBox="1"/>
                <p:nvPr/>
              </p:nvSpPr>
              <p:spPr>
                <a:xfrm>
                  <a:off x="3484563" y="3266981"/>
                  <a:ext cx="1924973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    </a:t>
                  </a:r>
                  <a:r>
                    <a:rPr lang="en-US" dirty="0" smtClean="0"/>
                    <a:t>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  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С – С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15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31</a:t>
                  </a:r>
                  <a:endParaRPr lang="ru-RU" sz="2800" dirty="0" smtClean="0"/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endParaRPr lang="ru-RU" dirty="0"/>
                </a:p>
              </p:txBody>
            </p:sp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 rot="10800000" flipV="1">
                  <a:off x="3915544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Прямая соединительная линия 202"/>
                <p:cNvCxnSpPr/>
                <p:nvPr/>
              </p:nvCxnSpPr>
              <p:spPr>
                <a:xfrm rot="10800000" flipV="1">
                  <a:off x="3987553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Группа 17"/>
              <p:cNvGrpSpPr/>
              <p:nvPr/>
            </p:nvGrpSpPr>
            <p:grpSpPr>
              <a:xfrm>
                <a:off x="2259358" y="1052736"/>
                <a:ext cx="1493575" cy="1231106"/>
                <a:chOff x="4119146" y="3266981"/>
                <a:chExt cx="1319904" cy="1231106"/>
              </a:xfrm>
            </p:grpSpPr>
            <p:sp>
              <p:nvSpPr>
                <p:cNvPr id="198" name="TextBox 197"/>
                <p:cNvSpPr txBox="1"/>
                <p:nvPr/>
              </p:nvSpPr>
              <p:spPr>
                <a:xfrm>
                  <a:off x="4119146" y="3266981"/>
                  <a:ext cx="1319904" cy="12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</a:t>
                  </a:r>
                  <a:r>
                    <a:rPr lang="en-US" dirty="0" smtClean="0"/>
                    <a:t> 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С –С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17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31</a:t>
                  </a:r>
                  <a:endParaRPr lang="ru-RU" sz="2800" dirty="0" smtClean="0"/>
                </a:p>
                <a:p>
                  <a:endParaRPr lang="ru-RU" dirty="0"/>
                </a:p>
              </p:txBody>
            </p:sp>
            <p:cxnSp>
              <p:nvCxnSpPr>
                <p:cNvPr id="199" name="Прямая соединительная линия 198"/>
                <p:cNvCxnSpPr/>
                <p:nvPr/>
              </p:nvCxnSpPr>
              <p:spPr>
                <a:xfrm rot="10800000" flipV="1">
                  <a:off x="4373687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Прямая соединительная линия 199"/>
                <p:cNvCxnSpPr/>
                <p:nvPr/>
              </p:nvCxnSpPr>
              <p:spPr>
                <a:xfrm rot="10800000" flipV="1">
                  <a:off x="4437322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Группа 21"/>
              <p:cNvGrpSpPr/>
              <p:nvPr/>
            </p:nvGrpSpPr>
            <p:grpSpPr>
              <a:xfrm>
                <a:off x="2259361" y="2042845"/>
                <a:ext cx="1788577" cy="1815882"/>
                <a:chOff x="3555505" y="3266981"/>
                <a:chExt cx="1788577" cy="1815882"/>
              </a:xfrm>
            </p:grpSpPr>
            <p:sp>
              <p:nvSpPr>
                <p:cNvPr id="195" name="TextBox 194"/>
                <p:cNvSpPr txBox="1"/>
                <p:nvPr/>
              </p:nvSpPr>
              <p:spPr>
                <a:xfrm>
                  <a:off x="3555505" y="3266981"/>
                  <a:ext cx="1788577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/>
                    <a:t>        </a:t>
                  </a:r>
                  <a:r>
                    <a:rPr lang="en-US" dirty="0" smtClean="0"/>
                    <a:t>  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О</a:t>
                  </a:r>
                </a:p>
                <a:p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С –С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17</a:t>
                  </a:r>
                  <a:r>
                    <a:rPr lang="ru-RU" sz="2800" b="1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</a:t>
                  </a:r>
                  <a:r>
                    <a:rPr lang="ru-RU" sz="2800" b="1" baseline="-25000" dirty="0" smtClean="0">
                      <a:solidFill>
                        <a:srgbClr val="2907B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29</a:t>
                  </a:r>
                  <a:endParaRPr lang="ru-RU" sz="2800" dirty="0" smtClean="0"/>
                </a:p>
                <a:p>
                  <a:endParaRPr lang="ru-RU" sz="2800" dirty="0" smtClean="0"/>
                </a:p>
                <a:p>
                  <a:endParaRPr lang="ru-RU" sz="2800" dirty="0"/>
                </a:p>
              </p:txBody>
            </p:sp>
            <p:cxnSp>
              <p:nvCxnSpPr>
                <p:cNvPr id="196" name="Прямая соединительная линия 195"/>
                <p:cNvCxnSpPr/>
                <p:nvPr/>
              </p:nvCxnSpPr>
              <p:spPr>
                <a:xfrm rot="10800000" flipV="1">
                  <a:off x="3843537" y="3645024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Прямая соединительная линия 196"/>
                <p:cNvCxnSpPr/>
                <p:nvPr/>
              </p:nvCxnSpPr>
              <p:spPr>
                <a:xfrm rot="10800000" flipV="1">
                  <a:off x="3915545" y="3717032"/>
                  <a:ext cx="216024" cy="144016"/>
                </a:xfrm>
                <a:prstGeom prst="line">
                  <a:avLst/>
                </a:prstGeom>
                <a:ln w="28575">
                  <a:solidFill>
                    <a:srgbClr val="2907B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7" name="TextBox 206"/>
          <p:cNvSpPr txBox="1"/>
          <p:nvPr/>
        </p:nvSpPr>
        <p:spPr>
          <a:xfrm>
            <a:off x="1835696" y="7647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835696" y="160963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835696" y="24737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" name="Группа 214"/>
          <p:cNvGrpSpPr/>
          <p:nvPr/>
        </p:nvGrpSpPr>
        <p:grpSpPr>
          <a:xfrm>
            <a:off x="2555776" y="2041684"/>
            <a:ext cx="1872208" cy="955268"/>
            <a:chOff x="2555776" y="-315416"/>
            <a:chExt cx="1872208" cy="955268"/>
          </a:xfrm>
        </p:grpSpPr>
        <p:grpSp>
          <p:nvGrpSpPr>
            <p:cNvPr id="49" name="Группа 209"/>
            <p:cNvGrpSpPr/>
            <p:nvPr/>
          </p:nvGrpSpPr>
          <p:grpSpPr>
            <a:xfrm>
              <a:off x="3059832" y="-315416"/>
              <a:ext cx="1368152" cy="954107"/>
              <a:chOff x="2627784" y="2042844"/>
              <a:chExt cx="1368152" cy="954107"/>
            </a:xfrm>
          </p:grpSpPr>
          <p:sp>
            <p:nvSpPr>
              <p:cNvPr id="211" name="TextBox 210"/>
              <p:cNvSpPr txBox="1"/>
              <p:nvPr/>
            </p:nvSpPr>
            <p:spPr>
              <a:xfrm>
                <a:off x="2627784" y="2042844"/>
                <a:ext cx="13681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     </a:t>
                </a:r>
                <a:r>
                  <a:rPr lang="en-US" dirty="0" smtClean="0"/>
                  <a:t>  </a:t>
                </a:r>
                <a:r>
                  <a:rPr lang="ru-RU" dirty="0" smtClean="0"/>
                  <a:t>   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С –  </a:t>
                </a:r>
                <a:r>
                  <a:rPr lang="en-US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ru-RU" dirty="0"/>
              </a:p>
            </p:txBody>
          </p:sp>
          <p:cxnSp>
            <p:nvCxnSpPr>
              <p:cNvPr id="212" name="Прямая соединительная линия 211"/>
              <p:cNvCxnSpPr/>
              <p:nvPr/>
            </p:nvCxnSpPr>
            <p:spPr>
              <a:xfrm rot="5400000">
                <a:off x="3059832" y="2420887"/>
                <a:ext cx="144016" cy="144016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Прямая соединительная линия 212"/>
              <p:cNvCxnSpPr/>
              <p:nvPr/>
            </p:nvCxnSpPr>
            <p:spPr>
              <a:xfrm rot="5400000">
                <a:off x="3131840" y="2492895"/>
                <a:ext cx="144016" cy="144016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TextBox 213"/>
            <p:cNvSpPr txBox="1"/>
            <p:nvPr/>
          </p:nvSpPr>
          <p:spPr>
            <a:xfrm>
              <a:off x="2555776" y="11663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–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3" name="Группа 215"/>
          <p:cNvGrpSpPr/>
          <p:nvPr/>
        </p:nvGrpSpPr>
        <p:grpSpPr>
          <a:xfrm>
            <a:off x="2555776" y="313492"/>
            <a:ext cx="1872208" cy="955268"/>
            <a:chOff x="2555776" y="-315416"/>
            <a:chExt cx="1872208" cy="955268"/>
          </a:xfrm>
        </p:grpSpPr>
        <p:grpSp>
          <p:nvGrpSpPr>
            <p:cNvPr id="258" name="Группа 209"/>
            <p:cNvGrpSpPr/>
            <p:nvPr/>
          </p:nvGrpSpPr>
          <p:grpSpPr>
            <a:xfrm>
              <a:off x="3059832" y="-315416"/>
              <a:ext cx="1368152" cy="954107"/>
              <a:chOff x="2627784" y="2042844"/>
              <a:chExt cx="1368152" cy="954107"/>
            </a:xfrm>
          </p:grpSpPr>
          <p:sp>
            <p:nvSpPr>
              <p:cNvPr id="219" name="TextBox 218"/>
              <p:cNvSpPr txBox="1"/>
              <p:nvPr/>
            </p:nvSpPr>
            <p:spPr>
              <a:xfrm>
                <a:off x="2627784" y="2042844"/>
                <a:ext cx="13681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     </a:t>
                </a:r>
                <a:r>
                  <a:rPr lang="en-US" dirty="0" smtClean="0"/>
                  <a:t>  </a:t>
                </a:r>
                <a:r>
                  <a:rPr lang="ru-RU" dirty="0" smtClean="0"/>
                  <a:t>   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С –  </a:t>
                </a:r>
                <a:r>
                  <a:rPr lang="en-US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ru-RU" dirty="0"/>
              </a:p>
            </p:txBody>
          </p:sp>
          <p:cxnSp>
            <p:nvCxnSpPr>
              <p:cNvPr id="220" name="Прямая соединительная линия 219"/>
              <p:cNvCxnSpPr/>
              <p:nvPr/>
            </p:nvCxnSpPr>
            <p:spPr>
              <a:xfrm rot="5400000">
                <a:off x="3059832" y="2420887"/>
                <a:ext cx="144016" cy="144016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Прямая соединительная линия 220"/>
              <p:cNvCxnSpPr/>
              <p:nvPr/>
            </p:nvCxnSpPr>
            <p:spPr>
              <a:xfrm rot="5400000">
                <a:off x="3131840" y="2492895"/>
                <a:ext cx="144016" cy="144016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TextBox 217"/>
            <p:cNvSpPr txBox="1"/>
            <p:nvPr/>
          </p:nvSpPr>
          <p:spPr>
            <a:xfrm>
              <a:off x="2555776" y="11663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–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9" name="Группа 221"/>
          <p:cNvGrpSpPr/>
          <p:nvPr/>
        </p:nvGrpSpPr>
        <p:grpSpPr>
          <a:xfrm>
            <a:off x="2195735" y="1196752"/>
            <a:ext cx="2603365" cy="955268"/>
            <a:chOff x="2411763" y="-315416"/>
            <a:chExt cx="2417410" cy="955268"/>
          </a:xfrm>
        </p:grpSpPr>
        <p:grpSp>
          <p:nvGrpSpPr>
            <p:cNvPr id="260" name="Группа 209"/>
            <p:cNvGrpSpPr/>
            <p:nvPr/>
          </p:nvGrpSpPr>
          <p:grpSpPr>
            <a:xfrm>
              <a:off x="3193563" y="-315416"/>
              <a:ext cx="1635610" cy="954107"/>
              <a:chOff x="2761515" y="2042844"/>
              <a:chExt cx="1635610" cy="954107"/>
            </a:xfrm>
          </p:grpSpPr>
          <p:sp>
            <p:nvSpPr>
              <p:cNvPr id="225" name="TextBox 224"/>
              <p:cNvSpPr txBox="1"/>
              <p:nvPr/>
            </p:nvSpPr>
            <p:spPr>
              <a:xfrm>
                <a:off x="2761515" y="2042844"/>
                <a:ext cx="163561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     </a:t>
                </a:r>
                <a:r>
                  <a:rPr lang="en-US" dirty="0" smtClean="0"/>
                  <a:t>  </a:t>
                </a:r>
                <a:r>
                  <a:rPr lang="ru-RU" dirty="0" smtClean="0"/>
                  <a:t>   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С –  </a:t>
                </a:r>
                <a:r>
                  <a:rPr lang="en-US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ru-RU" dirty="0"/>
              </a:p>
            </p:txBody>
          </p:sp>
          <p:cxnSp>
            <p:nvCxnSpPr>
              <p:cNvPr id="226" name="Прямая соединительная линия 225"/>
              <p:cNvCxnSpPr/>
              <p:nvPr/>
            </p:nvCxnSpPr>
            <p:spPr>
              <a:xfrm rot="5400000">
                <a:off x="3183276" y="2420887"/>
                <a:ext cx="144016" cy="144016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Прямая соединительная линия 226"/>
              <p:cNvCxnSpPr/>
              <p:nvPr/>
            </p:nvCxnSpPr>
            <p:spPr>
              <a:xfrm rot="5400000">
                <a:off x="3250140" y="2492895"/>
                <a:ext cx="144016" cy="144016"/>
              </a:xfrm>
              <a:prstGeom prst="line">
                <a:avLst/>
              </a:prstGeom>
              <a:ln w="31750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TextBox 223"/>
            <p:cNvSpPr txBox="1"/>
            <p:nvPr/>
          </p:nvSpPr>
          <p:spPr>
            <a:xfrm>
              <a:off x="2411763" y="116632"/>
              <a:ext cx="1280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 НО–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835696" y="37698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1835696" y="463397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835696" y="549806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solidFill>
                <a:srgbClr val="29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1" name="Группа 235"/>
          <p:cNvGrpSpPr/>
          <p:nvPr/>
        </p:nvGrpSpPr>
        <p:grpSpPr>
          <a:xfrm>
            <a:off x="2555776" y="3338989"/>
            <a:ext cx="2304256" cy="954107"/>
            <a:chOff x="2771800" y="2564904"/>
            <a:chExt cx="2304256" cy="954107"/>
          </a:xfrm>
        </p:grpSpPr>
        <p:grpSp>
          <p:nvGrpSpPr>
            <p:cNvPr id="262" name="Группа 16"/>
            <p:cNvGrpSpPr/>
            <p:nvPr/>
          </p:nvGrpSpPr>
          <p:grpSpPr>
            <a:xfrm>
              <a:off x="3356247" y="2564904"/>
              <a:ext cx="1719809" cy="954107"/>
              <a:chOff x="4039509" y="3266981"/>
              <a:chExt cx="3293405" cy="954107"/>
            </a:xfrm>
          </p:grpSpPr>
          <p:sp>
            <p:nvSpPr>
              <p:cNvPr id="232" name="TextBox 231"/>
              <p:cNvSpPr txBox="1"/>
              <p:nvPr/>
            </p:nvSpPr>
            <p:spPr>
              <a:xfrm>
                <a:off x="4039509" y="3266981"/>
                <a:ext cx="32934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</a:t>
                </a:r>
                <a:r>
                  <a:rPr lang="ru-RU" dirty="0" smtClean="0"/>
                  <a:t>    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–С –С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31</a:t>
                </a:r>
                <a:endParaRPr lang="ru-RU" dirty="0"/>
              </a:p>
            </p:txBody>
          </p:sp>
          <p:cxnSp>
            <p:nvCxnSpPr>
              <p:cNvPr id="233" name="Прямая соединительная линия 232"/>
              <p:cNvCxnSpPr/>
              <p:nvPr/>
            </p:nvCxnSpPr>
            <p:spPr>
              <a:xfrm rot="10800000" flipV="1">
                <a:off x="4905351" y="3627021"/>
                <a:ext cx="216023" cy="144016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Прямая соединительная линия 233"/>
              <p:cNvCxnSpPr/>
              <p:nvPr/>
            </p:nvCxnSpPr>
            <p:spPr>
              <a:xfrm rot="10800000" flipV="1">
                <a:off x="5049658" y="3699029"/>
                <a:ext cx="216023" cy="144016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" name="TextBox 234"/>
            <p:cNvSpPr txBox="1"/>
            <p:nvPr/>
          </p:nvSpPr>
          <p:spPr>
            <a:xfrm>
              <a:off x="2771800" y="297778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3" name="Группа 236"/>
          <p:cNvGrpSpPr/>
          <p:nvPr/>
        </p:nvGrpSpPr>
        <p:grpSpPr>
          <a:xfrm>
            <a:off x="2267744" y="4221088"/>
            <a:ext cx="2592288" cy="955268"/>
            <a:chOff x="2483768" y="2564904"/>
            <a:chExt cx="2592288" cy="955268"/>
          </a:xfrm>
        </p:grpSpPr>
        <p:grpSp>
          <p:nvGrpSpPr>
            <p:cNvPr id="264" name="Группа 16"/>
            <p:cNvGrpSpPr/>
            <p:nvPr/>
          </p:nvGrpSpPr>
          <p:grpSpPr>
            <a:xfrm>
              <a:off x="3356247" y="2564904"/>
              <a:ext cx="1719809" cy="954107"/>
              <a:chOff x="4039509" y="3266981"/>
              <a:chExt cx="3293405" cy="954107"/>
            </a:xfrm>
          </p:grpSpPr>
          <p:sp>
            <p:nvSpPr>
              <p:cNvPr id="240" name="TextBox 239"/>
              <p:cNvSpPr txBox="1"/>
              <p:nvPr/>
            </p:nvSpPr>
            <p:spPr>
              <a:xfrm>
                <a:off x="4039509" y="3266981"/>
                <a:ext cx="329340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</a:t>
                </a:r>
                <a:r>
                  <a:rPr lang="ru-RU" dirty="0" smtClean="0"/>
                  <a:t>    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–С –С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31</a:t>
                </a:r>
                <a:endParaRPr lang="ru-RU" dirty="0"/>
              </a:p>
            </p:txBody>
          </p:sp>
          <p:cxnSp>
            <p:nvCxnSpPr>
              <p:cNvPr id="241" name="Прямая соединительная линия 240"/>
              <p:cNvCxnSpPr/>
              <p:nvPr/>
            </p:nvCxnSpPr>
            <p:spPr>
              <a:xfrm rot="10800000" flipV="1">
                <a:off x="4905351" y="3627021"/>
                <a:ext cx="216023" cy="144016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Прямая соединительная линия 241"/>
              <p:cNvCxnSpPr/>
              <p:nvPr/>
            </p:nvCxnSpPr>
            <p:spPr>
              <a:xfrm rot="10800000" flipV="1">
                <a:off x="5049658" y="3699029"/>
                <a:ext cx="216023" cy="144016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TextBox 238"/>
            <p:cNvSpPr txBox="1"/>
            <p:nvPr/>
          </p:nvSpPr>
          <p:spPr>
            <a:xfrm>
              <a:off x="2483768" y="299695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НО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5" name="Группа 242"/>
          <p:cNvGrpSpPr/>
          <p:nvPr/>
        </p:nvGrpSpPr>
        <p:grpSpPr>
          <a:xfrm>
            <a:off x="2555776" y="5085184"/>
            <a:ext cx="2520280" cy="954107"/>
            <a:chOff x="2771800" y="2584068"/>
            <a:chExt cx="2520280" cy="954107"/>
          </a:xfrm>
        </p:grpSpPr>
        <p:grpSp>
          <p:nvGrpSpPr>
            <p:cNvPr id="266" name="Группа 16"/>
            <p:cNvGrpSpPr/>
            <p:nvPr/>
          </p:nvGrpSpPr>
          <p:grpSpPr>
            <a:xfrm>
              <a:off x="3275856" y="2584068"/>
              <a:ext cx="2016224" cy="954107"/>
              <a:chOff x="3885562" y="3286145"/>
              <a:chExt cx="3861035" cy="954107"/>
            </a:xfrm>
          </p:grpSpPr>
          <p:sp>
            <p:nvSpPr>
              <p:cNvPr id="246" name="TextBox 245"/>
              <p:cNvSpPr txBox="1"/>
              <p:nvPr/>
            </p:nvSpPr>
            <p:spPr>
              <a:xfrm>
                <a:off x="3885562" y="3286145"/>
                <a:ext cx="38610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</a:t>
                </a:r>
                <a:r>
                  <a:rPr lang="ru-RU" dirty="0" smtClean="0"/>
                  <a:t>      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</a:p>
              <a:p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–С –С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17</a:t>
                </a:r>
                <a:r>
                  <a:rPr lang="ru-RU" sz="2800" b="1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</a:t>
                </a:r>
                <a:r>
                  <a:rPr lang="ru-RU" sz="2800" b="1" baseline="-25000" dirty="0" smtClean="0">
                    <a:solidFill>
                      <a:srgbClr val="2907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29</a:t>
                </a:r>
                <a:endParaRPr lang="ru-RU" dirty="0"/>
              </a:p>
            </p:txBody>
          </p:sp>
          <p:cxnSp>
            <p:nvCxnSpPr>
              <p:cNvPr id="247" name="Прямая соединительная линия 246"/>
              <p:cNvCxnSpPr/>
              <p:nvPr/>
            </p:nvCxnSpPr>
            <p:spPr>
              <a:xfrm rot="10800000" flipV="1">
                <a:off x="4905351" y="3627021"/>
                <a:ext cx="216023" cy="144016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Прямая соединительная линия 247"/>
              <p:cNvCxnSpPr/>
              <p:nvPr/>
            </p:nvCxnSpPr>
            <p:spPr>
              <a:xfrm rot="10800000" flipV="1">
                <a:off x="5049658" y="3699029"/>
                <a:ext cx="216023" cy="144016"/>
              </a:xfrm>
              <a:prstGeom prst="line">
                <a:avLst/>
              </a:prstGeom>
              <a:ln w="28575">
                <a:solidFill>
                  <a:srgbClr val="2907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" name="TextBox 244"/>
            <p:cNvSpPr txBox="1"/>
            <p:nvPr/>
          </p:nvSpPr>
          <p:spPr>
            <a:xfrm>
              <a:off x="2771800" y="2996952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2907B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 </a:t>
              </a:r>
              <a:endParaRPr lang="ru-RU" sz="2800" b="1" dirty="0">
                <a:solidFill>
                  <a:srgbClr val="29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9" name="TextBox 248"/>
          <p:cNvSpPr txBox="1"/>
          <p:nvPr/>
        </p:nvSpPr>
        <p:spPr>
          <a:xfrm>
            <a:off x="785786" y="300037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глицерин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2771800" y="299695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ж.к-ты</a:t>
            </a:r>
            <a:endParaRPr lang="ru-RU" dirty="0"/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1835696" y="476672"/>
            <a:ext cx="1440160" cy="2592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Дуга 251"/>
          <p:cNvSpPr/>
          <p:nvPr/>
        </p:nvSpPr>
        <p:spPr>
          <a:xfrm rot="8059985">
            <a:off x="456870" y="1520375"/>
            <a:ext cx="1560777" cy="1557790"/>
          </a:xfrm>
          <a:prstGeom prst="arc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Дуга 252"/>
          <p:cNvSpPr/>
          <p:nvPr/>
        </p:nvSpPr>
        <p:spPr>
          <a:xfrm rot="8059985">
            <a:off x="3001976" y="1323650"/>
            <a:ext cx="1700900" cy="1762429"/>
          </a:xfrm>
          <a:prstGeom prst="arc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Выгнутая вправо стрелка 253"/>
          <p:cNvSpPr/>
          <p:nvPr/>
        </p:nvSpPr>
        <p:spPr>
          <a:xfrm rot="5400000">
            <a:off x="2375755" y="2096853"/>
            <a:ext cx="360041" cy="2304256"/>
          </a:xfrm>
          <a:prstGeom prst="curvedLeftArrow">
            <a:avLst>
              <a:gd name="adj1" fmla="val 63944"/>
              <a:gd name="adj2" fmla="val 131105"/>
              <a:gd name="adj3" fmla="val 44612"/>
            </a:avLst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5" name="Скругленный прямоугольник 254"/>
          <p:cNvSpPr/>
          <p:nvPr/>
        </p:nvSpPr>
        <p:spPr>
          <a:xfrm>
            <a:off x="1835696" y="3645024"/>
            <a:ext cx="1440160" cy="2592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Дуга 255"/>
          <p:cNvSpPr/>
          <p:nvPr/>
        </p:nvSpPr>
        <p:spPr>
          <a:xfrm rot="8059985">
            <a:off x="456870" y="4616719"/>
            <a:ext cx="1560777" cy="1557790"/>
          </a:xfrm>
          <a:prstGeom prst="arc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Дуга 256"/>
          <p:cNvSpPr/>
          <p:nvPr/>
        </p:nvSpPr>
        <p:spPr>
          <a:xfrm rot="8059985">
            <a:off x="3206683" y="4443281"/>
            <a:ext cx="1967353" cy="1762429"/>
          </a:xfrm>
          <a:prstGeom prst="arc">
            <a:avLst>
              <a:gd name="adj1" fmla="val 16360866"/>
              <a:gd name="adj2" fmla="val 383684"/>
            </a:avLst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TextBox 267"/>
          <p:cNvSpPr txBox="1"/>
          <p:nvPr/>
        </p:nvSpPr>
        <p:spPr>
          <a:xfrm>
            <a:off x="4211960" y="-4654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sz="2800" b="1" i="1" u="sng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образ-ия</a:t>
            </a:r>
            <a:r>
              <a:rPr lang="ru-RU" sz="2800" b="1" i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жира</a:t>
            </a:r>
            <a:endParaRPr lang="ru-RU" sz="28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9" name="Выгнутая вправо стрелка 268"/>
          <p:cNvSpPr/>
          <p:nvPr/>
        </p:nvSpPr>
        <p:spPr>
          <a:xfrm rot="4143270" flipV="1">
            <a:off x="4396607" y="1305945"/>
            <a:ext cx="702828" cy="3147256"/>
          </a:xfrm>
          <a:prstGeom prst="curvedLeftArrow">
            <a:avLst/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0" name="Выгнутая вправо стрелка 269"/>
          <p:cNvSpPr/>
          <p:nvPr/>
        </p:nvSpPr>
        <p:spPr>
          <a:xfrm rot="3739830" flipV="1">
            <a:off x="4159670" y="4409514"/>
            <a:ext cx="702828" cy="3147256"/>
          </a:xfrm>
          <a:prstGeom prst="curvedLeftArrow">
            <a:avLst/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1" name="Выгнутая вправо стрелка 270"/>
          <p:cNvSpPr/>
          <p:nvPr/>
        </p:nvSpPr>
        <p:spPr>
          <a:xfrm rot="5400000">
            <a:off x="2375755" y="5193197"/>
            <a:ext cx="360041" cy="2304256"/>
          </a:xfrm>
          <a:prstGeom prst="curvedLeftArrow">
            <a:avLst>
              <a:gd name="adj1" fmla="val 63944"/>
              <a:gd name="adj2" fmla="val 131105"/>
              <a:gd name="adj3" fmla="val 44612"/>
            </a:avLst>
          </a:prstGeom>
          <a:gradFill>
            <a:gsLst>
              <a:gs pos="0">
                <a:srgbClr val="C0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09 L 0.33906 0.1261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0533 L 0.33802 0.0050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4074 L 0.33871 -0.1208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4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-0.00649 L -0.14549 -0.00139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648 L -0.14948 -0.0025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393 L -0.14566 0.0027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1962 0.03982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254 L 0.00069 0.04491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6000"/>
                            </p:stCondLst>
                            <p:childTnLst>
                              <p:par>
                                <p:cTn id="3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3657 L 0.40174 0.11713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77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01065 L 0.40156 -0.00533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3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1064 L 0.40157 -0.13125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0.00301 L -0.14218 0.00671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8 -3.7037E-6 L -0.15 -3.7037E-6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14531 1.85185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000"/>
                            </p:stCondLst>
                            <p:childTnLst>
                              <p:par>
                                <p:cTn id="4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000"/>
                            </p:stCondLst>
                            <p:childTnLst>
                              <p:par>
                                <p:cTn id="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8" grpId="0"/>
      <p:bldP spid="68" grpId="1"/>
      <p:bldP spid="70" grpId="0"/>
      <p:bldP spid="70" grpId="1"/>
      <p:bldP spid="75" grpId="0"/>
      <p:bldP spid="75" grpId="1"/>
      <p:bldP spid="80" grpId="0"/>
      <p:bldP spid="80" grpId="1"/>
      <p:bldP spid="81" grpId="0"/>
      <p:bldP spid="81" grpId="1"/>
      <p:bldP spid="82" grpId="0"/>
      <p:bldP spid="82" grpId="1"/>
      <p:bldP spid="87" grpId="0"/>
      <p:bldP spid="87" grpId="1"/>
      <p:bldP spid="92" grpId="0"/>
      <p:bldP spid="92" grpId="1"/>
      <p:bldP spid="153" grpId="0"/>
      <p:bldP spid="154" grpId="0"/>
      <p:bldP spid="188" grpId="0"/>
      <p:bldP spid="207" grpId="0"/>
      <p:bldP spid="208" grpId="0"/>
      <p:bldP spid="209" grpId="0"/>
      <p:bldP spid="228" grpId="0"/>
      <p:bldP spid="228" grpId="1"/>
      <p:bldP spid="229" grpId="0"/>
      <p:bldP spid="229" grpId="1"/>
      <p:bldP spid="230" grpId="0"/>
      <p:bldP spid="230" grpId="1"/>
      <p:bldP spid="249" grpId="0"/>
      <p:bldP spid="249" grpId="1"/>
      <p:bldP spid="250" grpId="0"/>
      <p:bldP spid="250" grpId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68" grpId="0"/>
      <p:bldP spid="269" grpId="0" animBg="1"/>
      <p:bldP spid="270" grpId="0" animBg="1"/>
      <p:bldP spid="2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8163</TotalTime>
  <Words>937</Words>
  <Application>Microsoft Office PowerPoint</Application>
  <PresentationFormat>Экран (4:3)</PresentationFormat>
  <Paragraphs>387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Автор:     Кирюхина Галина Дмитриевна Место работы:   МБОУ-СОШ №62  г. Тулы Должность:     учитель химии Дополнительные сведения:   урок химии   «Сложные эфиры». 10 класс по химии О.С. Габриеляна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         Укажите формулу сложного эфира?                               </vt:lpstr>
      <vt:lpstr>        Какая формула соответствует         метиловому эфиру масляной            кислоты?                   О                              О а) С3Н7 - С                б) СН3 - С                   О-СH3                     О-С3Н7          </vt:lpstr>
      <vt:lpstr>Соотнесите: 1)растит.жир      2)животн.жир 3)жидкое мыло  4)тверд. мыло  5)СМС формулы: а) С17Н35СООNa      б) С17Н29СООК в) С12Н25ОSО2ONa  г)СН2-О-СО-С17Н31    д)СН2-О-СО-С17Н35         СН-О-СО-С17Н29          СН-О-СО-С15Н31     СН2-О-СО-С17Н29        СН2-О-СО-С15Н31</vt:lpstr>
      <vt:lpstr>  Главное моющее действие мыла:      1) щелочное действие;     2) растворение грязи;     3) повышение смачиваемости         загрязнения водой.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км</dc:creator>
  <cp:lastModifiedBy>ученик8</cp:lastModifiedBy>
  <cp:revision>567</cp:revision>
  <dcterms:created xsi:type="dcterms:W3CDTF">2010-10-09T08:04:32Z</dcterms:created>
  <dcterms:modified xsi:type="dcterms:W3CDTF">2015-10-26T08:38:36Z</dcterms:modified>
</cp:coreProperties>
</file>