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FC85-2406-4C52-B562-9F5CEF8E54CB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6D89-2DC5-4E9B-A6E4-E0E0E16FE9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FC85-2406-4C52-B562-9F5CEF8E54CB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6D89-2DC5-4E9B-A6E4-E0E0E16FE9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FC85-2406-4C52-B562-9F5CEF8E54CB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6D89-2DC5-4E9B-A6E4-E0E0E16FE9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FC85-2406-4C52-B562-9F5CEF8E54CB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6D89-2DC5-4E9B-A6E4-E0E0E16FE9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FC85-2406-4C52-B562-9F5CEF8E54CB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6D89-2DC5-4E9B-A6E4-E0E0E16FE9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FC85-2406-4C52-B562-9F5CEF8E54CB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6D89-2DC5-4E9B-A6E4-E0E0E16FE9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FC85-2406-4C52-B562-9F5CEF8E54CB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6D89-2DC5-4E9B-A6E4-E0E0E16FE9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FC85-2406-4C52-B562-9F5CEF8E54CB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6D89-2DC5-4E9B-A6E4-E0E0E16FE9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FC85-2406-4C52-B562-9F5CEF8E54CB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6D89-2DC5-4E9B-A6E4-E0E0E16FE9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FC85-2406-4C52-B562-9F5CEF8E54CB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6D89-2DC5-4E9B-A6E4-E0E0E16FE9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FC85-2406-4C52-B562-9F5CEF8E54CB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6D89-2DC5-4E9B-A6E4-E0E0E16FE9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7FC85-2406-4C52-B562-9F5CEF8E54CB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76D89-2DC5-4E9B-A6E4-E0E0E16FE9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collection/?interface=themcol#76632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vestments.academic.ru/pictures/investments/img149453_1-6_Magnetit.jpg" TargetMode="External"/><Relationship Id="rId4" Type="http://schemas.openxmlformats.org/officeDocument/2006/relationships/hyperlink" Target="http://wsyachina.narod.ru/medicine/blood_3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5143488"/>
            <a:ext cx="3929090" cy="1714512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БОУ СОШ № 62</a:t>
            </a:r>
          </a:p>
          <a:p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Тула</a:t>
            </a:r>
          </a:p>
          <a:p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химии</a:t>
            </a:r>
          </a:p>
          <a:p>
            <a:r>
              <a:rPr lang="ru-RU" sz="28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Кирюхина Г.Д.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404664"/>
            <a:ext cx="2203232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Железо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3584" y="188640"/>
            <a:ext cx="3230500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Получение  железа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021-050-ZHelez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771429" cy="1971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515040" y="1167135"/>
            <a:ext cx="2921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Алюминотермия.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1815207"/>
            <a:ext cx="3819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it-IT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it-IT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+ 2 AI = AI</a:t>
            </a:r>
            <a:r>
              <a:rPr lang="it-IT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it-IT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+ 2 Fe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1023" y="2420888"/>
            <a:ext cx="7371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Прямое  восстановление  железа  из  его  оксидов.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088232" y="2924944"/>
            <a:ext cx="49320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+ 3H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→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2Fe + 3H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635896" y="2946430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1000</a:t>
            </a:r>
            <a:r>
              <a:rPr kumimoji="0" lang="en-US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3717032"/>
            <a:ext cx="707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Электролиз  водных  растворов  солей  железа.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4437112"/>
            <a:ext cx="2650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FeCl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= Fe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+ 2Cl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21505" grpId="0"/>
      <p:bldP spid="21506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3584" y="188640"/>
            <a:ext cx="3734036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Химические свойства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021-050-ZHelez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771429" cy="1971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483768" y="1105580"/>
            <a:ext cx="5425203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соединений железа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3028890"/>
            <a:ext cx="429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Взаимодействие  с  неметаллами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047455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  +  S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07504" y="2348880"/>
          <a:ext cx="8856984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/>
                <a:gridCol w="442849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</a:t>
                      </a:r>
                      <a:r>
                        <a:rPr lang="en-US" sz="4000" b="1" kern="1200" baseline="30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+2</a:t>
                      </a:r>
                      <a:endParaRPr lang="ru-RU" sz="4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</a:t>
                      </a:r>
                      <a:r>
                        <a:rPr lang="en-US" sz="4000" b="1" kern="1200" baseline="30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Взаимодействие</a:t>
                      </a:r>
                      <a:r>
                        <a:rPr lang="ru-RU" sz="20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с  кислородом  (горение)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3Fe + 2O</a:t>
                      </a:r>
                      <a:r>
                        <a:rPr lang="en-US" sz="2400" b="1" kern="1200" baseline="-25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Fe</a:t>
                      </a:r>
                      <a:r>
                        <a:rPr lang="en-US" sz="2400" b="1" kern="1200" baseline="-25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</a:t>
                      </a:r>
                      <a:r>
                        <a:rPr lang="en-US" sz="2400" b="1" kern="1200" baseline="-25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24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611560" y="3645024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11560" y="3645024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331640" y="364502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87624" y="388253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388253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3356992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ē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547664" y="4293096"/>
            <a:ext cx="504056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54108" y="4026550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9798" y="4047455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FeS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32241" y="3882534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+2 -2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45502" y="3429000"/>
            <a:ext cx="242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ульфид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железа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(III)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96544" y="4051920"/>
            <a:ext cx="38519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2Fe + 3Cl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2FeCl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76830" y="386104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6136" y="386104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5220072" y="3645024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17506" y="3356992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ē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5220072" y="3645024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940152" y="364502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478644" y="4026550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6372200" y="4293096"/>
            <a:ext cx="504056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04248" y="3861048"/>
            <a:ext cx="88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+3      -1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14099" y="3429000"/>
            <a:ext cx="227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Хлорид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железа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(III)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88598" y="517867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80686" y="517867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3131840" y="5733256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131840" y="6021288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3851920" y="5733256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329274" y="5754742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ē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18404" y="5394702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4211960" y="5661248"/>
            <a:ext cx="504056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716016" y="5877272"/>
            <a:ext cx="93610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0" y="5837202"/>
            <a:ext cx="2555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FeO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·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</a:t>
            </a:r>
            <a:r>
              <a:rPr kumimoji="0" lang="ru-RU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60232" y="5147900"/>
            <a:ext cx="219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Железная  окалина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3584" y="188640"/>
            <a:ext cx="3734036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Химические свойства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021-050-ZHelez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771429" cy="1971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483768" y="1105580"/>
            <a:ext cx="5425203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соединений железа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07504" y="2348880"/>
          <a:ext cx="8856984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/>
                <a:gridCol w="442849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</a:t>
                      </a:r>
                      <a:r>
                        <a:rPr lang="en-US" sz="4000" b="1" kern="1200" baseline="30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+2</a:t>
                      </a:r>
                      <a:endParaRPr lang="ru-RU" sz="4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</a:t>
                      </a:r>
                      <a:r>
                        <a:rPr lang="en-US" sz="4000" b="1" kern="1200" baseline="30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Взаимодействие</a:t>
                      </a:r>
                      <a:r>
                        <a:rPr lang="ru-RU" sz="20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с  водой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ru-RU" dirty="0" smtClean="0"/>
                    </a:p>
                    <a:p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Взаимодействие</a:t>
                      </a:r>
                      <a:r>
                        <a:rPr lang="ru-RU" sz="20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с  солью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endParaRPr lang="ru-RU" sz="24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51720" y="3615407"/>
            <a:ext cx="4680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3Fe + 4H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              Fe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+ 4H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↑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3586" y="3450486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+1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8518" y="345048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1716" y="3450486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-2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779912" y="3861048"/>
            <a:ext cx="864096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27762" y="3450486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+2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3786" y="3450486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+3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9908" y="3450486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-2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4902" y="345048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0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600400" y="3573016"/>
            <a:ext cx="1763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700-900</a:t>
            </a:r>
            <a:r>
              <a:rPr kumimoji="0" lang="en-US" sz="16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411760" y="4005064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411760" y="4293096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131840" y="400506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09194" y="4026550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8ē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465313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9370" y="4674622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+2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4839543"/>
            <a:ext cx="3765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 + CuSO</a:t>
            </a:r>
            <a:r>
              <a:rPr lang="en-US" sz="24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→ FeSO</a:t>
            </a:r>
            <a:r>
              <a:rPr lang="en-US" sz="24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Cu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407500" y="4674622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-2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7522" y="4674622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+2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03644" y="4674622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-2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64662" y="465313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11560" y="5157192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11560" y="5445224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1331640" y="515719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55576" y="5178678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2ē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300192" y="5229200"/>
            <a:ext cx="86409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3584" y="188640"/>
            <a:ext cx="3734036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Химические свойства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021-050-ZHelez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771429" cy="1971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483768" y="1105580"/>
            <a:ext cx="5425203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соединений железа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07504" y="2348880"/>
          <a:ext cx="8856984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/>
                <a:gridCol w="442849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</a:t>
                      </a:r>
                      <a:r>
                        <a:rPr lang="en-US" sz="4000" b="1" kern="1200" baseline="30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+2</a:t>
                      </a:r>
                      <a:endParaRPr lang="ru-RU" sz="4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</a:t>
                      </a:r>
                      <a:r>
                        <a:rPr lang="en-US" sz="4000" b="1" kern="1200" baseline="30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Взаимодействие</a:t>
                      </a:r>
                      <a:r>
                        <a:rPr lang="ru-RU" sz="20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с  разбавленными  растворами  кислот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1252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ru-RU" dirty="0" smtClean="0"/>
                    </a:p>
                    <a:p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endParaRPr lang="ru-RU" sz="24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11560" y="3763888"/>
            <a:ext cx="37079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 +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 → FeCl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H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↑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91880" y="357301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59410" y="3594502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+1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0336" y="3594502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95532" y="3594502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11760" y="3594502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+2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75652" y="3573016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27584" y="4149080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27584" y="4437112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547664" y="414908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25018" y="4149080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2ē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300192" y="4509120"/>
            <a:ext cx="86409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2048" y="4781763"/>
            <a:ext cx="4355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 + H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→ FeSO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H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↑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0326" y="460261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3608" y="4602614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+1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1760" y="4602614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+2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63888" y="460261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83568" y="5157192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83568" y="5445224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1403648" y="515719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81002" y="5157192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2ē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3584" y="188640"/>
            <a:ext cx="3734036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Химические свойства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021-050-ZHelez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771429" cy="1971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483768" y="1105580"/>
            <a:ext cx="5425203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соединений железа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07504" y="2348880"/>
          <a:ext cx="8856984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900100"/>
                <a:gridCol w="4428492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</a:t>
                      </a:r>
                      <a:r>
                        <a:rPr lang="en-US" sz="4000" b="1" kern="1200" baseline="30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+2</a:t>
                      </a:r>
                      <a:endParaRPr lang="ru-RU" sz="4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</a:t>
                      </a:r>
                      <a:r>
                        <a:rPr lang="en-US" sz="4000" b="1" kern="1200" baseline="30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r>
                        <a:rPr lang="ru-RU" sz="20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Взаимодействие  с  концентрированными  кислотами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1252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ru-RU" dirty="0" smtClean="0"/>
                    </a:p>
                    <a:p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endParaRPr lang="ru-RU" sz="24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>
            <a:off x="1763688" y="4509120"/>
            <a:ext cx="86409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35896" y="3645024"/>
            <a:ext cx="5292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2Fe+6H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→Fe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(SO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+3SO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↑+6H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07882" y="3501008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+3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92058" y="3501008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+4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88024" y="3501008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+6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52694" y="350100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51920" y="4407495"/>
            <a:ext cx="4895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Fe+4HNO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→Fe(NO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+NO↑+2H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23928" y="424257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15794" y="4242574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+5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52120" y="4242574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+3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48042" y="4242574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+2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98524" y="3645024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98524" y="4386590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п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62113" y="0"/>
            <a:ext cx="5213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Поступление железа с пищей (суточная потребность 10-20 мг)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889556"/>
            <a:ext cx="2282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Всасывание в кишечнике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(1-2 мг в день)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2848" y="961564"/>
            <a:ext cx="1887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Белок  трансферрин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(переносчик железа)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2331" y="1609055"/>
            <a:ext cx="2176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Выводится 1-2 мг в день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8184" y="4437112"/>
            <a:ext cx="1630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Другие  процессы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19174" y="6073551"/>
            <a:ext cx="5561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Ферритин – белок, запасающий железо в печени и других органах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547" y="3769876"/>
            <a:ext cx="2249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Костный мозг: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образование гемоглобина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19872" y="263691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75%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81501" y="3049215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10-20%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23398" y="261716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5-15%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3848" y="313492"/>
            <a:ext cx="5817490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железа в организме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242088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 smtClean="0">
                <a:hlinkClick r:id="rId3"/>
              </a:rPr>
              <a:t>http://school-collection.edu.ru/collection/?interface=themcol#76632</a:t>
            </a:r>
            <a:endParaRPr lang="ru-RU" sz="2400" dirty="0" smtClean="0"/>
          </a:p>
          <a:p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2280" y="260648"/>
            <a:ext cx="1737207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3140968"/>
            <a:ext cx="501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http://wsyachina.narod.ru/medicine/blood_3.html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2780928"/>
            <a:ext cx="7121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Распределение  железа  в  организме (слайд 15):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2060848"/>
            <a:ext cx="5488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Видео опыт с кислотами (слайд 14):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148478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http://investments.academic.ru/pictures/investments/img149453_1-6_Magnetit.jpg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124744"/>
            <a:ext cx="7012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Природные  соединения  железа  (слайды  4-7):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2000"/>
                <a:lumOff val="48000"/>
                <a:alpha val="5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759" y="188640"/>
            <a:ext cx="8517075" cy="652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cs typeface="Aparajita" panose="020B0604020202020204" pitchFamily="34" charset="0"/>
              </a:rPr>
              <a:t>Вопросы для самостоятельного изучения (даётся заранее)</a:t>
            </a:r>
            <a:r>
              <a:rPr lang="ru-RU" dirty="0" smtClean="0">
                <a:latin typeface="Comic Sans MS" panose="030F0702030302020204" pitchFamily="66" charset="0"/>
                <a:cs typeface="Aparajita" panose="020B0604020202020204" pitchFamily="34" charset="0"/>
              </a:rPr>
              <a:t> </a:t>
            </a:r>
          </a:p>
          <a:p>
            <a:endParaRPr lang="ru-RU" sz="1600" dirty="0" smtClean="0"/>
          </a:p>
          <a:p>
            <a:r>
              <a:rPr lang="ru-RU" sz="1600" b="1" dirty="0" smtClean="0"/>
              <a:t>1.</a:t>
            </a:r>
            <a:r>
              <a:rPr lang="ru-RU" sz="1600" i="1" dirty="0" smtClean="0"/>
              <a:t>Рукководствуясь строением атомов, характеризуйте общие  свойства металлов </a:t>
            </a:r>
            <a:br>
              <a:rPr lang="ru-RU" sz="1600" i="1" dirty="0" smtClean="0"/>
            </a:br>
            <a:r>
              <a:rPr lang="ru-RU" sz="1600" i="1" dirty="0" smtClean="0"/>
              <a:t>и их классификации.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2. </a:t>
            </a:r>
            <a:r>
              <a:rPr lang="ru-RU" sz="1600" i="1" dirty="0" smtClean="0"/>
              <a:t>«Почти детективная история…»   </a:t>
            </a:r>
            <a:br>
              <a:rPr lang="ru-RU" sz="1600" i="1" dirty="0" smtClean="0"/>
            </a:br>
            <a:r>
              <a:rPr lang="ru-RU" sz="1600" dirty="0" smtClean="0"/>
              <a:t>                                                                                                                 Декабрь 18…г. Петербург  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Донесение </a:t>
            </a:r>
            <a:br>
              <a:rPr lang="ru-RU" sz="1600" dirty="0" smtClean="0"/>
            </a:br>
            <a:r>
              <a:rPr lang="ru-RU" sz="1600" dirty="0" smtClean="0"/>
              <a:t>Дохожу до вашего сведения, что все солдатские оловянные пуговицы погибли на </a:t>
            </a:r>
          </a:p>
          <a:p>
            <a:r>
              <a:rPr lang="ru-RU" sz="1600" dirty="0" smtClean="0"/>
              <a:t>вашем складе военного обмундирования. Сначала слегка потемнели затем потеряли</a:t>
            </a:r>
            <a:br>
              <a:rPr lang="ru-RU" sz="1600" dirty="0" smtClean="0"/>
            </a:br>
            <a:r>
              <a:rPr lang="ru-RU" sz="1600" dirty="0" smtClean="0"/>
              <a:t>блеск, а через несколько дней рассыпались в порошок. Испорченные пуговицы заражали</a:t>
            </a:r>
            <a:br>
              <a:rPr lang="ru-RU" sz="1600" dirty="0" smtClean="0"/>
            </a:br>
            <a:r>
              <a:rPr lang="ru-RU" sz="1600" dirty="0" smtClean="0"/>
              <a:t>здоровых. Разрушение распространялась как чума. Виновник не ясен. Просим помощи в</a:t>
            </a:r>
            <a:br>
              <a:rPr lang="ru-RU" sz="1600" dirty="0" smtClean="0"/>
            </a:br>
            <a:r>
              <a:rPr lang="ru-RU" sz="1600" dirty="0" smtClean="0"/>
              <a:t>расследовании преступления.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                                                         Подпись и печать.  </a:t>
            </a:r>
            <a:br>
              <a:rPr lang="ru-RU" sz="1600" dirty="0" smtClean="0"/>
            </a:br>
            <a:r>
              <a:rPr lang="ru-RU" sz="1600" b="1" dirty="0" smtClean="0"/>
              <a:t>3.</a:t>
            </a:r>
            <a:r>
              <a:rPr lang="ru-RU" sz="1600" i="1" dirty="0" smtClean="0"/>
              <a:t>Металлы А и В принадлежат к одному периоду и группе. Соли металла А растворимы в </a:t>
            </a:r>
            <a:br>
              <a:rPr lang="ru-RU" sz="1600" i="1" dirty="0" smtClean="0"/>
            </a:br>
            <a:r>
              <a:rPr lang="ru-RU" sz="1600" i="1" dirty="0" smtClean="0"/>
              <a:t>воде. Растворы всех солей металла В  при добавлении к соляной кислоте образуют </a:t>
            </a:r>
            <a:br>
              <a:rPr lang="ru-RU" sz="1600" i="1" dirty="0" smtClean="0"/>
            </a:br>
            <a:r>
              <a:rPr lang="ru-RU" sz="1600" i="1" dirty="0" smtClean="0"/>
              <a:t>нерастворимый осадок . Пользуясь периодической системой хим. эл. Д.И. Менделеева</a:t>
            </a:r>
            <a:br>
              <a:rPr lang="ru-RU" sz="1600" i="1" dirty="0" smtClean="0"/>
            </a:br>
            <a:r>
              <a:rPr lang="ru-RU" sz="1600" i="1" dirty="0" smtClean="0"/>
              <a:t>назовите оба элемента.</a:t>
            </a:r>
          </a:p>
          <a:p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b="1" dirty="0" smtClean="0"/>
              <a:t>4.</a:t>
            </a:r>
            <a:r>
              <a:rPr lang="ru-RU" sz="1600" i="1" dirty="0" smtClean="0"/>
              <a:t>Химический способ распознавания полюсов источника постоянного тока заключается </a:t>
            </a:r>
            <a:br>
              <a:rPr lang="ru-RU" sz="1600" i="1" dirty="0" smtClean="0"/>
            </a:br>
            <a:r>
              <a:rPr lang="ru-RU" sz="1600" i="1" dirty="0" smtClean="0"/>
              <a:t>в том, что концы проводов прикладывают к фиолетовой лакмусовой бумажке,  смоченной</a:t>
            </a:r>
            <a:br>
              <a:rPr lang="ru-RU" sz="1600" i="1" dirty="0" smtClean="0"/>
            </a:br>
            <a:r>
              <a:rPr lang="ru-RU" sz="1600" i="1" dirty="0" smtClean="0"/>
              <a:t>раствором соли. Какие именно соли можно при этом взять? </a:t>
            </a:r>
            <a:br>
              <a:rPr lang="ru-RU" sz="1600" i="1" dirty="0" smtClean="0"/>
            </a:br>
            <a:r>
              <a:rPr lang="ru-RU" sz="1600" i="1" dirty="0" smtClean="0"/>
              <a:t>Как будет меняться цвет бумаги?</a:t>
            </a:r>
          </a:p>
          <a:p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b="1" dirty="0" smtClean="0"/>
              <a:t>5.</a:t>
            </a:r>
            <a:r>
              <a:rPr lang="ru-RU" sz="1600" i="1" dirty="0" smtClean="0"/>
              <a:t>Сколько платины в платините? </a:t>
            </a:r>
          </a:p>
          <a:p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b="1" dirty="0" smtClean="0"/>
              <a:t>6.</a:t>
            </a:r>
            <a:r>
              <a:rPr lang="ru-RU" sz="1600" i="1" dirty="0" smtClean="0"/>
              <a:t>Какому металлу можно поставить в вину искоренение целого племени? 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0410286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железо.gif"/>
          <p:cNvPicPr>
            <a:picLocks noChangeAspect="1"/>
          </p:cNvPicPr>
          <p:nvPr/>
        </p:nvPicPr>
        <p:blipFill>
          <a:blip r:embed="rId3" cstate="print"/>
          <a:srcRect t="15118" b="15658"/>
          <a:stretch>
            <a:fillRect/>
          </a:stretch>
        </p:blipFill>
        <p:spPr>
          <a:xfrm rot="1912108">
            <a:off x="5725302" y="4351746"/>
            <a:ext cx="2997758" cy="2252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1920" y="388982"/>
            <a:ext cx="34769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период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побочная подгруппа</a:t>
            </a:r>
          </a:p>
          <a:p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39752" y="2145050"/>
            <a:ext cx="4680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+26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 2ē , 8ē , 14ē , 2ē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956882"/>
            <a:ext cx="413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Характерные  степени  окисления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3528" y="3379639"/>
            <a:ext cx="1080120" cy="769441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+2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47664" y="3789040"/>
            <a:ext cx="327585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  -1                +2       -1 </a:t>
            </a:r>
            <a:endParaRPr kumimoji="0" lang="ru-RU" sz="7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FeCl</a:t>
            </a:r>
            <a:r>
              <a:rPr kumimoji="0" lang="en-US" sz="2800" b="1" i="1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Fe(OH)</a:t>
            </a:r>
            <a:r>
              <a:rPr kumimoji="0" lang="en-US" sz="2800" b="1" i="1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23528" y="4675783"/>
            <a:ext cx="1080120" cy="769441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+3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12168" y="5198422"/>
            <a:ext cx="334786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+3   -1              </a:t>
            </a:r>
            <a:r>
              <a:rPr kumimoji="0" lang="en-US" sz="18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+3       -1 </a:t>
            </a:r>
            <a:endParaRPr kumimoji="0" lang="ru-RU" sz="7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FeCl</a:t>
            </a:r>
            <a:r>
              <a:rPr kumimoji="0" lang="en-US" sz="2800" b="1" i="1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Fe(OH)</a:t>
            </a:r>
            <a:r>
              <a:rPr kumimoji="0" lang="en-US" sz="2800" b="1" i="1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0021-050-ZHelez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1771429" cy="1971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25" grpId="0"/>
      <p:bldP spid="7" grpId="0"/>
      <p:bldP spid="1027" grpId="0" animBg="1"/>
      <p:bldP spid="11" grpId="0" animBg="1"/>
      <p:bldP spid="10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6205" y="188640"/>
            <a:ext cx="5198283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Природные соединения железа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021-050-ZHelez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771429" cy="1971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99792" y="1556792"/>
            <a:ext cx="1905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магнетит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2257708"/>
            <a:ext cx="1684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гематит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2996952"/>
            <a:ext cx="1813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лимонит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3697868"/>
            <a:ext cx="1391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пирит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4636293"/>
            <a:ext cx="87849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 водах многих минеральных источников содержится гидрокарбонат железа Fe(HCO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некоторые другие соли железа.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7740352" y="6237312"/>
            <a:ext cx="818748" cy="4086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юю.gif"/>
          <p:cNvPicPr>
            <a:picLocks noChangeAspect="1"/>
          </p:cNvPicPr>
          <p:nvPr/>
        </p:nvPicPr>
        <p:blipFill>
          <a:blip r:embed="rId3" cstate="print"/>
          <a:srcRect l="6299" t="11969" r="6299" b="13228"/>
          <a:stretch>
            <a:fillRect/>
          </a:stretch>
        </p:blipFill>
        <p:spPr>
          <a:xfrm>
            <a:off x="6107541" y="4244949"/>
            <a:ext cx="3000963" cy="2568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116632"/>
            <a:ext cx="35736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Магнетит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(магнитный  железняк)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59832" y="1484784"/>
            <a:ext cx="3275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(Fe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· FeO)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2156663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 содержит  до  72%  железа;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-   важнейшие месторождения  в  России  – Южный Урал (Магнитогорск), Курская магнитная аномалия;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-   название – от  античного  города  Магнесия  в  Малой Азии. 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3629" y="116632"/>
            <a:ext cx="5594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Гематит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(красный  железняк, железный блеск)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51920" y="1484784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2156663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 содержит  до  65%  железа;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-   важнейшие месторождения  в  России  – Северный Урал, Восточное Забайкалье;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-   название – от  греческого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гема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кровь, по цвету минерала. 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зз.gif"/>
          <p:cNvPicPr>
            <a:picLocks noChangeAspect="1"/>
          </p:cNvPicPr>
          <p:nvPr/>
        </p:nvPicPr>
        <p:blipFill>
          <a:blip r:embed="rId3" cstate="print"/>
          <a:srcRect l="10709" t="13228" r="13228" b="11339"/>
          <a:stretch>
            <a:fillRect/>
          </a:stretch>
        </p:blipFill>
        <p:spPr>
          <a:xfrm>
            <a:off x="5940152" y="3717032"/>
            <a:ext cx="2977013" cy="2952328"/>
          </a:xfrm>
          <a:prstGeom prst="rect">
            <a:avLst/>
          </a:prstGeom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2878" y="116632"/>
            <a:ext cx="2855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Лимонит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(бурый  железняк)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2156663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 содержит  до 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 железа;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-   важнейшие месторождения в России –  Урал, Забайкалье, Крым;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-   название – от  греческого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луг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по  местонахождению  в сырых  местах. 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шш.gif"/>
          <p:cNvPicPr>
            <a:picLocks noChangeAspect="1"/>
          </p:cNvPicPr>
          <p:nvPr/>
        </p:nvPicPr>
        <p:blipFill>
          <a:blip r:embed="rId3" cstate="print"/>
          <a:srcRect l="8189" t="4409" r="22047" b="11969"/>
          <a:stretch>
            <a:fillRect/>
          </a:stretch>
        </p:blipFill>
        <p:spPr>
          <a:xfrm>
            <a:off x="6516216" y="3717032"/>
            <a:ext cx="2440120" cy="2924944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456384" y="1393612"/>
            <a:ext cx="2627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·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3781" y="116632"/>
            <a:ext cx="52137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Пирит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(железный  или  серный  колчедан)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2156663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 содержит  до 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 железа;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-   важнейшие месторождения  в России –  Урал;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-   название – от  греческого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камень, высекающий  огонь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323528" y="260648"/>
            <a:ext cx="1038037" cy="408623"/>
          </a:xfrm>
          <a:prstGeom prst="roundRect">
            <a:avLst/>
          </a:prstGeom>
          <a:ln w="38100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возврат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11960" y="1412776"/>
            <a:ext cx="1187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FeS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ыы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9504" y="3501008"/>
            <a:ext cx="3284984" cy="3284984"/>
          </a:xfrm>
          <a:prstGeom prst="rect">
            <a:avLst/>
          </a:prstGeom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3584" y="188640"/>
            <a:ext cx="3770904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Физические  свойства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021-050-ZHelez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771429" cy="1971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915816" y="1148551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серебристо-белый металл, быстро    тускнеющий (ржавеющий) на влажном воздухе или в воде, содержащей кислород;</a:t>
            </a:r>
            <a:endParaRPr lang="ru-RU" sz="24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2276872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 железо пластично, легко подвергается ковке и прокатке, температура плавления  - 1539°С;</a:t>
            </a:r>
            <a:endParaRPr lang="ru-RU" sz="24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3452807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  плотность железа -  7,87 г/см</a:t>
            </a:r>
            <a:r>
              <a:rPr lang="ru-RU" sz="2400" b="1" baseline="30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4028871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обладает  сильными магнитными  свойствами (ферромагнетик), хорошей тепло-   и  электропроводностью. </a:t>
            </a:r>
            <a:endParaRPr lang="ru-RU" sz="24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694</Words>
  <Application>Microsoft Office PowerPoint</Application>
  <PresentationFormat>Экран (4:3)</PresentationFormat>
  <Paragraphs>194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Железо</dc:title>
  <dc:creator>Windows User</dc:creator>
  <cp:lastModifiedBy>ученик8</cp:lastModifiedBy>
  <cp:revision>81</cp:revision>
  <dcterms:created xsi:type="dcterms:W3CDTF">2014-11-04T15:15:54Z</dcterms:created>
  <dcterms:modified xsi:type="dcterms:W3CDTF">2015-10-26T06:08:50Z</dcterms:modified>
</cp:coreProperties>
</file>