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9" r:id="rId3"/>
    <p:sldId id="270" r:id="rId4"/>
    <p:sldId id="257" r:id="rId5"/>
    <p:sldId id="258" r:id="rId6"/>
    <p:sldId id="259" r:id="rId7"/>
    <p:sldId id="264" r:id="rId8"/>
    <p:sldId id="268" r:id="rId9"/>
    <p:sldId id="260" r:id="rId10"/>
    <p:sldId id="265" r:id="rId11"/>
    <p:sldId id="266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A1941-EFAA-49A3-A45F-7E5A0CFC834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8897-61FA-4490-91D1-25087574C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2522EE-B59D-4D9B-A00E-BA1AF34B1BA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7E6BD8-37C7-445B-BFB3-EFAE57AFEA26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614F47-A5D9-4F28-BF6B-009486CF0B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3021C2-51FB-4417-A052-9135EA51894F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DDA4EA-D316-49EE-89A2-D6471BCCDA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D0622B9-6968-4BAE-9C81-F34A9CAA5913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4CFB561-547C-4E30-8A82-D8EEF3417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31A5F7-A034-45C9-AA88-F900E4CF297E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DC548-1FD0-4E4A-A979-4626099FF2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1A9878A-1A17-48C6-AFAF-59E17806CBEA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35DA5E55-023C-4B89-AC22-EFE529D8E9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C50C2C-01D3-49FD-909B-9DB0817E69DB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13AC95-7775-42C5-BF8C-DBE400D09C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1D3B9-50D0-4DC4-95F7-8685E8D71C32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88738-3D20-490A-B4BE-899F86082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E1149-3F42-4EB3-A363-4026E64C5B90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5AC34-4C71-48C9-AA39-6333498B85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603D659-2CD3-4AFF-9DA8-8044E75AFFD8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A86A5-7E31-4DF4-BB3E-5030E073DB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A69F49-9B9B-4CFC-A655-A298C47337DE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B371CE-BB46-4A46-83DB-F085BD9CA4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77C772-1852-4099-A98B-4930F1B920D3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8663CE-62E9-479A-A645-2CF06BFEDD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F0AED72-B9EE-45EB-81F5-DD4A4276E4B4}" type="datetimeFigureOut">
              <a:rPr lang="ru-RU" smtClean="0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6A44B3C-7889-4065-863F-8303195B33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newsflash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3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82;&#1086;&#1085;%20&#1089;&#1086;&#1093;&#1088;%20&#1084;&#1072;&#1089;&#1089;&#1099;.avi" TargetMode="External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hyperlink" Target="&#1050;&#1086;&#1087;&#1080;&#1103;%20&#1042;&#1077;&#1083;&#1080;&#1082;&#1080;&#1081;%20&#1089;&#1099;&#1085;%20&#8211;%20&#1074;&#1077;&#1083;&#1080;&#1082;&#1086;&#1075;&#1086;%20&#1085;&#1072;&#1088;&#1086;&#1076;&#1072;.ppt" TargetMode="External"/><Relationship Id="rId4" Type="http://schemas.openxmlformats.org/officeDocument/2006/relationships/hyperlink" Target="&#1085;&#1072;&#1075;&#1088;&#1077;&#1074;&#1072;&#1085;&#1080;&#1077;%20&#1084;&#1077;&#1076;&#1080;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1857375"/>
            <a:ext cx="7772400" cy="32146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«Истина — дочь времени, а не авторитета»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</a:t>
            </a:r>
            <a:r>
              <a:rPr lang="ru-RU" sz="3600" i="1" dirty="0" smtClean="0"/>
              <a:t>(Ф. Бекон).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0942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u="sng" smtClean="0"/>
              <a:t>Демонстрационный эксперимент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400" b="1" i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/>
              <a:t>Компетентность: разрешение проблем</a:t>
            </a: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i="1" smtClean="0"/>
              <a:t>Аспект: определение проблем, планирование деятельности, действия по решению проблемы.</a:t>
            </a: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smtClean="0"/>
              <a:t>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smtClean="0"/>
              <a:t>В течение тысячелетий люди верили в то, что вещество может бесследно исчезать, а также возникать из ничего. Это чисто житейское утверждение вам предстоит доказать или опровергнуть.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smtClean="0"/>
              <a:t>Чтобы ответить на вопрос, выполните задание, следуя инструкции.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b="1" smtClean="0"/>
              <a:t>Инструкция:</a:t>
            </a: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400" smtClean="0"/>
              <a:t>Возьмите стаканчик с раствором хлорида меди (</a:t>
            </a:r>
            <a:r>
              <a:rPr lang="en-US" sz="1400" smtClean="0">
                <a:latin typeface="Times New Roman" pitchFamily="18" charset="0"/>
              </a:rPr>
              <a:t>II)</a:t>
            </a:r>
            <a:r>
              <a:rPr lang="ru-RU" sz="1400" baseline="-25000" smtClean="0"/>
              <a:t> </a:t>
            </a:r>
            <a:r>
              <a:rPr lang="ru-RU" sz="1400" smtClean="0"/>
              <a:t>и стаканчик</a:t>
            </a:r>
            <a:r>
              <a:rPr lang="ru-RU" sz="1400" baseline="-25000" smtClean="0"/>
              <a:t>  </a:t>
            </a:r>
            <a:r>
              <a:rPr lang="ru-RU" sz="1400" smtClean="0"/>
              <a:t>с раствором   гидроксида натрия, составьте их на весы и запишите вес на доске, после этого слейте растворы и снова всё взвесьте. Что наблюдаете?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10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00113" y="3429000"/>
          <a:ext cx="7286625" cy="101155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2714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Реактивы (формула и название вещества)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Уравнение химической реакции 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Что наблюдали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</a:rPr>
                        <a:t>Вывод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6164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863600" cy="5762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/>
          <p:cNvGraphicFramePr>
            <a:graphicFrameLocks noGrp="1"/>
          </p:cNvGraphicFramePr>
          <p:nvPr/>
        </p:nvGraphicFramePr>
        <p:xfrm>
          <a:off x="214313" y="1571625"/>
          <a:ext cx="8466137" cy="2357438"/>
        </p:xfrm>
        <a:graphic>
          <a:graphicData uri="http://schemas.openxmlformats.org/drawingml/2006/table">
            <a:tbl>
              <a:tblPr/>
              <a:tblGrid>
                <a:gridCol w="2017712"/>
                <a:gridCol w="2947988"/>
                <a:gridCol w="1481137"/>
                <a:gridCol w="20193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Реактивы (формула и название вещества)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Уравнение химической реакции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наблюдали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CuCl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хлорид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(II)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и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Na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–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гидроксид натрия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 =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+ 2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NaOH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= Cu(OH)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↓+ 2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NaCl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Выпадение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синего осадка Масса =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 веществ до реакции равна массе веществ после реакции.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7187" name="Прямоугольник 4"/>
          <p:cNvSpPr>
            <a:spLocks noChangeArrowheads="1"/>
          </p:cNvSpPr>
          <p:nvPr/>
        </p:nvSpPr>
        <p:spPr bwMode="auto">
          <a:xfrm>
            <a:off x="6929438" y="6215063"/>
            <a:ext cx="950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hlinkClick r:id="" action="ppaction://noaction"/>
              </a:rPr>
              <a:t>НАЗАД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7188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27988" y="5949950"/>
            <a:ext cx="863600" cy="5762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smtClean="0"/>
              <a:t>Задания: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358188" cy="4840288"/>
          </a:xfrm>
        </p:spPr>
        <p:txBody>
          <a:bodyPr>
            <a:normAutofit fontScale="92500"/>
          </a:bodyPr>
          <a:lstStyle/>
          <a:p>
            <a:r>
              <a:rPr lang="ru-RU" sz="2100" smtClean="0"/>
              <a:t>Объясните, почему во время горения свечки ее масса постепенно уменьшается. Не противоречит ли это закону сохранения массы?</a:t>
            </a:r>
          </a:p>
          <a:p>
            <a:pPr algn="ctr">
              <a:buFont typeface="Arial" charset="0"/>
              <a:buNone/>
            </a:pPr>
            <a:r>
              <a:rPr lang="en-US" sz="2100" smtClean="0"/>
              <a:t>C</a:t>
            </a:r>
            <a:r>
              <a:rPr lang="en-US" sz="2100" baseline="-25000" smtClean="0"/>
              <a:t>17</a:t>
            </a:r>
            <a:r>
              <a:rPr lang="en-US" sz="2100" smtClean="0"/>
              <a:t>H</a:t>
            </a:r>
            <a:r>
              <a:rPr lang="en-US" sz="2100" baseline="-25000" smtClean="0"/>
              <a:t>36 </a:t>
            </a:r>
            <a:r>
              <a:rPr lang="en-US" sz="2100" smtClean="0"/>
              <a:t>+  26O</a:t>
            </a:r>
            <a:r>
              <a:rPr lang="en-US" sz="2100" baseline="-25000" smtClean="0"/>
              <a:t>2 </a:t>
            </a:r>
            <a:r>
              <a:rPr lang="en-US" sz="2100" smtClean="0"/>
              <a:t>= 17CO</a:t>
            </a:r>
            <a:r>
              <a:rPr lang="en-US" sz="2100" baseline="-25000" smtClean="0"/>
              <a:t>2</a:t>
            </a:r>
            <a:r>
              <a:rPr lang="en-US" sz="2100" smtClean="0"/>
              <a:t> + 18H</a:t>
            </a:r>
            <a:r>
              <a:rPr lang="en-US" sz="2100" baseline="-25000" smtClean="0"/>
              <a:t>2</a:t>
            </a:r>
            <a:r>
              <a:rPr lang="en-US" sz="2100" smtClean="0"/>
              <a:t>O</a:t>
            </a:r>
            <a:endParaRPr lang="ru-RU" sz="2100" smtClean="0"/>
          </a:p>
          <a:p>
            <a:r>
              <a:rPr lang="ru-RU" sz="2100" smtClean="0"/>
              <a:t>Определите массу натрий хлорида, который образовывается при взаимодействии натрия массой 10 г с хлором массой 14 г.</a:t>
            </a:r>
            <a:endParaRPr lang="en-US" sz="2100" smtClean="0"/>
          </a:p>
          <a:p>
            <a:pPr algn="ctr">
              <a:buFont typeface="Arial" charset="0"/>
              <a:buNone/>
            </a:pPr>
            <a:r>
              <a:rPr lang="en-US" sz="2100" smtClean="0"/>
              <a:t>2Na + Cl</a:t>
            </a:r>
            <a:r>
              <a:rPr lang="en-US" sz="2100" baseline="-25000" smtClean="0"/>
              <a:t>2</a:t>
            </a:r>
            <a:r>
              <a:rPr lang="en-US" sz="2100" smtClean="0"/>
              <a:t> = 2NaCl</a:t>
            </a:r>
            <a:endParaRPr lang="ru-RU" sz="2100" smtClean="0"/>
          </a:p>
          <a:p>
            <a:r>
              <a:rPr lang="ru-RU" sz="2100" smtClean="0"/>
              <a:t>Вследствие взаимодействия 8 г метана с 32 г кислорода образовалось 22 г углекислого газа и вода. Вычислите, какая масса воды выделилась в результате этой реакции.</a:t>
            </a:r>
            <a:endParaRPr lang="en-US" sz="2100" smtClean="0"/>
          </a:p>
          <a:p>
            <a:pPr algn="ctr">
              <a:buFont typeface="Arial" charset="0"/>
              <a:buNone/>
            </a:pPr>
            <a:r>
              <a:rPr lang="en-US" sz="2100" smtClean="0"/>
              <a:t>CH</a:t>
            </a:r>
            <a:r>
              <a:rPr lang="en-US" sz="2100" baseline="-25000" smtClean="0"/>
              <a:t>4</a:t>
            </a:r>
            <a:r>
              <a:rPr lang="en-US" sz="2100" smtClean="0"/>
              <a:t> + 2O</a:t>
            </a:r>
            <a:r>
              <a:rPr lang="en-US" sz="2100" baseline="-25000" smtClean="0"/>
              <a:t>2</a:t>
            </a:r>
            <a:r>
              <a:rPr lang="en-US" sz="2100" smtClean="0"/>
              <a:t> = CO</a:t>
            </a:r>
            <a:r>
              <a:rPr lang="en-US" sz="2100" baseline="-25000" smtClean="0"/>
              <a:t>2</a:t>
            </a:r>
            <a:r>
              <a:rPr lang="en-US" sz="2100" smtClean="0"/>
              <a:t> + 2H</a:t>
            </a:r>
            <a:r>
              <a:rPr lang="en-US" sz="2100" baseline="-25000" smtClean="0"/>
              <a:t>2</a:t>
            </a:r>
            <a:r>
              <a:rPr lang="en-US" sz="2100" smtClean="0"/>
              <a:t>O</a:t>
            </a:r>
            <a:endParaRPr lang="ru-RU" sz="2100" smtClean="0"/>
          </a:p>
          <a:p>
            <a:r>
              <a:rPr lang="ru-RU" sz="2100" smtClean="0"/>
              <a:t>В результате взаимодействия 16 г серы S с железом Fe образовалось 44 г ферум(</a:t>
            </a:r>
            <a:r>
              <a:rPr lang="en-US" sz="2100" smtClean="0"/>
              <a:t>II</a:t>
            </a:r>
            <a:r>
              <a:rPr lang="ru-RU" sz="2100" smtClean="0"/>
              <a:t>) сульфида. Вычислите мас</a:t>
            </a:r>
            <a:r>
              <a:rPr lang="en-US" sz="2100" smtClean="0"/>
              <a:t>c</a:t>
            </a:r>
            <a:r>
              <a:rPr lang="ru-RU" sz="2100" smtClean="0"/>
              <a:t>у использованного железа</a:t>
            </a:r>
            <a:r>
              <a:rPr lang="en-US" sz="2100" smtClean="0"/>
              <a:t>.</a:t>
            </a:r>
          </a:p>
          <a:p>
            <a:pPr algn="ctr">
              <a:buFont typeface="Arial" charset="0"/>
              <a:buNone/>
            </a:pPr>
            <a:r>
              <a:rPr lang="en-US" sz="2100" smtClean="0"/>
              <a:t>Fe + S = FeS</a:t>
            </a:r>
            <a:endParaRPr lang="ru-RU" sz="2100" smtClean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929562" cy="846138"/>
          </a:xfrm>
        </p:spPr>
        <p:txBody>
          <a:bodyPr/>
          <a:lstStyle/>
          <a:p>
            <a:r>
              <a:rPr lang="ru-RU" b="1" smtClean="0">
                <a:solidFill>
                  <a:srgbClr val="0070C0"/>
                </a:solidFill>
              </a:rPr>
              <a:t>Домашнее задание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§ </a:t>
            </a:r>
            <a:r>
              <a:rPr lang="ru-RU" dirty="0" smtClean="0"/>
              <a:t>19 </a:t>
            </a:r>
            <a:r>
              <a:rPr lang="ru-RU" dirty="0" smtClean="0"/>
              <a:t>УПР. 1.2.</a:t>
            </a:r>
          </a:p>
          <a:p>
            <a:r>
              <a:rPr lang="ru-RU" dirty="0" smtClean="0"/>
              <a:t>Найти </a:t>
            </a:r>
            <a:r>
              <a:rPr lang="ru-RU" dirty="0" smtClean="0"/>
              <a:t>интересную информацию из биографии М.В. Ломоносова и А. Лавуазье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валентность атомов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SiH</a:t>
            </a:r>
            <a:r>
              <a:rPr lang="pt-BR" baseline="-25000" dirty="0" smtClean="0"/>
              <a:t>4</a:t>
            </a:r>
            <a:r>
              <a:rPr lang="pt-BR" dirty="0" smtClean="0"/>
              <a:t>, CrO</a:t>
            </a:r>
            <a:r>
              <a:rPr lang="pt-BR" baseline="-25000" dirty="0" smtClean="0"/>
              <a:t>3</a:t>
            </a:r>
            <a:r>
              <a:rPr lang="pt-BR" dirty="0" smtClean="0"/>
              <a:t>, H</a:t>
            </a:r>
            <a:r>
              <a:rPr lang="pt-BR" baseline="-25000" dirty="0" smtClean="0"/>
              <a:t>2</a:t>
            </a:r>
            <a:r>
              <a:rPr lang="pt-BR" dirty="0" smtClean="0"/>
              <a:t>S, CO</a:t>
            </a:r>
            <a:r>
              <a:rPr lang="pt-BR" baseline="-25000" dirty="0" smtClean="0"/>
              <a:t>2</a:t>
            </a:r>
            <a:r>
              <a:rPr lang="pt-BR" dirty="0" smtClean="0"/>
              <a:t>, CO, SO</a:t>
            </a:r>
            <a:r>
              <a:rPr lang="pt-BR" baseline="-25000" dirty="0" smtClean="0"/>
              <a:t>3</a:t>
            </a:r>
            <a:r>
              <a:rPr lang="pt-BR" dirty="0" smtClean="0"/>
              <a:t>, SO</a:t>
            </a:r>
            <a:r>
              <a:rPr lang="pt-BR" baseline="-25000" dirty="0" smtClean="0"/>
              <a:t>2</a:t>
            </a:r>
            <a:r>
              <a:rPr lang="pt-BR" dirty="0" smtClean="0"/>
              <a:t>, Fe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, FeO, HCl, HBr, Cl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5</a:t>
            </a:r>
            <a:r>
              <a:rPr lang="pt-BR" dirty="0" smtClean="0"/>
              <a:t>, Cl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7</a:t>
            </a:r>
            <a:r>
              <a:rPr lang="pt-BR" dirty="0" smtClean="0"/>
              <a:t>, РН</a:t>
            </a:r>
            <a:r>
              <a:rPr lang="pt-BR" baseline="-25000" dirty="0" smtClean="0"/>
              <a:t>3</a:t>
            </a:r>
            <a:r>
              <a:rPr lang="pt-BR" dirty="0" smtClean="0"/>
              <a:t>,</a:t>
            </a:r>
            <a:endParaRPr lang="ru-RU" dirty="0" smtClean="0"/>
          </a:p>
          <a:p>
            <a:endParaRPr lang="ru-RU" dirty="0" smtClean="0"/>
          </a:p>
          <a:p>
            <a:r>
              <a:rPr lang="pt-BR" dirty="0" smtClean="0"/>
              <a:t> </a:t>
            </a:r>
            <a:r>
              <a:rPr lang="pt-BR" dirty="0" smtClean="0"/>
              <a:t>K</a:t>
            </a:r>
            <a:r>
              <a:rPr lang="pt-BR" baseline="-25000" dirty="0" smtClean="0"/>
              <a:t>2</a:t>
            </a:r>
            <a:r>
              <a:rPr lang="pt-BR" dirty="0" smtClean="0"/>
              <a:t>O, Al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, P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5</a:t>
            </a:r>
            <a:r>
              <a:rPr lang="pt-BR" dirty="0" smtClean="0"/>
              <a:t>, NO</a:t>
            </a:r>
            <a:r>
              <a:rPr lang="pt-BR" baseline="-25000" dirty="0" smtClean="0"/>
              <a:t>2</a:t>
            </a:r>
            <a:r>
              <a:rPr lang="pt-BR" dirty="0" smtClean="0"/>
              <a:t>, N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5</a:t>
            </a:r>
            <a:r>
              <a:rPr lang="pt-BR" dirty="0" smtClean="0"/>
              <a:t>, Cr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, SiO</a:t>
            </a:r>
            <a:r>
              <a:rPr lang="pt-BR" baseline="-25000" dirty="0" smtClean="0"/>
              <a:t>2</a:t>
            </a:r>
            <a:r>
              <a:rPr lang="pt-BR" dirty="0" smtClean="0"/>
              <a:t>, B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, SiH</a:t>
            </a:r>
            <a:r>
              <a:rPr lang="pt-BR" baseline="-25000" dirty="0" smtClean="0"/>
              <a:t>4</a:t>
            </a:r>
            <a:r>
              <a:rPr lang="pt-BR" dirty="0" smtClean="0"/>
              <a:t>, Mn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7</a:t>
            </a:r>
            <a:r>
              <a:rPr lang="pt-BR" dirty="0" smtClean="0"/>
              <a:t>, MnO, CuO, N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7858125" cy="55546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Определить химическую формулу соединения, имеющего состав: натрий – 27,06%; азот – 16,47 %; кислород – 57,47%. </a:t>
            </a:r>
            <a:r>
              <a:rPr lang="ru-RU" sz="2800" b="1" dirty="0" smtClean="0"/>
              <a:t>Ответ: </a:t>
            </a:r>
            <a:r>
              <a:rPr lang="ru-RU" sz="2800" b="1" dirty="0" smtClean="0"/>
              <a:t>NaNO</a:t>
            </a:r>
            <a:r>
              <a:rPr lang="ru-RU" sz="2800" b="1" baseline="-25000" dirty="0" smtClean="0"/>
              <a:t>3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929562" cy="8461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Вспомним: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357313"/>
            <a:ext cx="7858125" cy="47688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 такое химические и физические явления? Чем они отличаются?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Пересчитайте внешние эффекты химических реакций.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Какие признаки химических реакций наблюдаются: а) во время горения костра; б) во время ржавления железа; в) во время скисания пищи?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Приведите примеры физических явлений, при которых изменяется агрегатное состояние веществ.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Приведите примеры химических явлений, которые сопровождаются изменением агрегатного состояния веществ.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Приведите примеры химических реакций,  которые вы наблюдали в природе или быту.</a:t>
            </a: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1" cy="32575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81975"/>
                <a:gridCol w="5857026"/>
              </a:tblGrid>
              <a:tr h="325756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урока:</a:t>
                      </a:r>
                      <a:endParaRPr lang="ru-RU" dirty="0"/>
                    </a:p>
                  </a:txBody>
                  <a:tcPr marL="84236" marR="84236"/>
                </a:tc>
                <a:tc>
                  <a:txBody>
                    <a:bodyPr/>
                    <a:lstStyle/>
                    <a:p>
                      <a:r>
                        <a:rPr lang="uk-UA" sz="4800" kern="1200" dirty="0" smtClean="0"/>
                        <a:t>Закон </a:t>
                      </a:r>
                      <a:r>
                        <a:rPr lang="ru-RU" sz="4800" kern="1200" dirty="0" smtClean="0"/>
                        <a:t>сохранения массы вещества.</a:t>
                      </a:r>
                      <a:endParaRPr lang="ru-RU" sz="4800" dirty="0"/>
                    </a:p>
                  </a:txBody>
                  <a:tcPr marL="84236" marR="84236"/>
                </a:tc>
              </a:tr>
            </a:tbl>
          </a:graphicData>
        </a:graphic>
      </p:graphicFrame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929562" cy="846138"/>
          </a:xfrm>
        </p:spPr>
        <p:txBody>
          <a:bodyPr/>
          <a:lstStyle/>
          <a:p>
            <a:r>
              <a:rPr lang="ru-RU" b="1" i="1" smtClean="0">
                <a:solidFill>
                  <a:srgbClr val="C00000"/>
                </a:solidFill>
              </a:rPr>
              <a:t>Подумайте!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Остается ли неизменной масса веществ во время химических реакций?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А останется ли неизменным количество атомов?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Как можно проверить ваши гипотезы? Что необходимо сделать, что этого?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28690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chemeClr val="accent5">
                    <a:lumMod val="75000"/>
                  </a:schemeClr>
                </a:solidFill>
              </a:rPr>
              <a:t>Открытие закона сохранения массы</a:t>
            </a:r>
            <a:endParaRPr lang="ru-RU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492375"/>
            <a:ext cx="8229600" cy="3808413"/>
          </a:xfrm>
        </p:spPr>
        <p:txBody>
          <a:bodyPr>
            <a:normAutofit/>
          </a:bodyPr>
          <a:lstStyle/>
          <a:p>
            <a:pPr marL="1353502" lvl="3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3" pitchFamily="18" charset="2"/>
              <a:buNone/>
              <a:defRPr/>
            </a:pPr>
            <a:endParaRPr lang="ru-RU" dirty="0" smtClean="0"/>
          </a:p>
          <a:p>
            <a:pPr marL="1353502" lvl="3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4100" name="Picture 5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38" y="3714750"/>
            <a:ext cx="26447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27988" y="6021388"/>
            <a:ext cx="863600" cy="5762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" name="Picture 2" descr="E:\Documents and Settings\Администратор\Мои документы\Мои рисунки\180px-Robert_Boy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557338"/>
            <a:ext cx="3214687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Михаил Ломоносов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875" y="1773238"/>
            <a:ext cx="32146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Лавуазь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463" y="2060575"/>
            <a:ext cx="38576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011863" y="6308725"/>
            <a:ext cx="22685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3502" lvl="3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000" dirty="0"/>
              <a:t>1789г.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9750" y="5516563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Роберт Бойль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088" y="6021388"/>
            <a:ext cx="1081087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dirty="0"/>
              <a:t>1673г.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03575" y="6488113"/>
            <a:ext cx="8175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dirty="0"/>
              <a:t>1756г.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195513" y="6165850"/>
            <a:ext cx="2519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М. В. Ломоносов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572000" y="6381750"/>
            <a:ext cx="2447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Антуан Лавуазье</a:t>
            </a:r>
          </a:p>
        </p:txBody>
      </p:sp>
    </p:spTree>
  </p:cSld>
  <p:clrMapOvr>
    <a:masterClrMapping/>
  </p:clrMapOvr>
  <p:transition spd="slow">
    <p:newsflash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35732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kern="10" dirty="0" smtClean="0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Закон сохранения массы вещества</a:t>
            </a:r>
            <a:r>
              <a:rPr lang="ru-RU" sz="3200" kern="10" dirty="0" smtClean="0">
                <a:ln w="9525"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/>
            </a:r>
            <a:br>
              <a:rPr lang="ru-RU" sz="3200" kern="10" dirty="0" smtClean="0">
                <a:ln w="9525"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</a:br>
            <a:endParaRPr lang="ru-RU" sz="32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44675"/>
            <a:ext cx="6400800" cy="4105275"/>
          </a:xfrm>
        </p:spPr>
        <p:txBody>
          <a:bodyPr/>
          <a:lstStyle/>
          <a:p>
            <a:pPr algn="l" eaLnBrk="1" hangingPunct="1"/>
            <a:r>
              <a:rPr lang="ru-RU" b="1" i="1" smtClean="0"/>
              <a:t>1 </a:t>
            </a:r>
            <a:r>
              <a:rPr lang="ru-RU" b="1" i="1" smtClean="0">
                <a:hlinkClick r:id="rId3" action="ppaction://hlinkfile"/>
              </a:rPr>
              <a:t>Закон </a:t>
            </a:r>
            <a:r>
              <a:rPr lang="ru-RU" b="1" i="1" smtClean="0"/>
              <a:t>сохранения</a:t>
            </a:r>
            <a:endParaRPr lang="ru-RU" smtClean="0"/>
          </a:p>
          <a:p>
            <a:pPr algn="l" eaLnBrk="1" hangingPunct="1"/>
            <a:r>
              <a:rPr lang="ru-RU" b="1" i="1" smtClean="0"/>
              <a:t>2</a:t>
            </a:r>
            <a:r>
              <a:rPr lang="ru-RU" b="1" i="1" smtClean="0">
                <a:hlinkClick r:id="rId4" action="ppaction://hlinkfile"/>
              </a:rPr>
              <a:t>Прокаливание </a:t>
            </a:r>
            <a:r>
              <a:rPr lang="ru-RU" b="1" i="1" smtClean="0"/>
              <a:t>меди</a:t>
            </a:r>
            <a:endParaRPr lang="ru-RU" smtClean="0"/>
          </a:p>
          <a:p>
            <a:pPr algn="l" eaLnBrk="1" hangingPunct="1"/>
            <a:r>
              <a:rPr lang="ru-RU" b="1" i="1" smtClean="0"/>
              <a:t>3</a:t>
            </a:r>
            <a:r>
              <a:rPr lang="ru-RU" b="1" i="1" smtClean="0">
                <a:hlinkClick r:id="rId5" action="ppaction://hlinkpres?slideindex=1&amp;slidetitle="/>
              </a:rPr>
              <a:t>Великий</a:t>
            </a:r>
            <a:r>
              <a:rPr lang="ru-RU" b="1" i="1" smtClean="0"/>
              <a:t> сын – </a:t>
            </a:r>
            <a:endParaRPr lang="en-US" b="1" i="1" smtClean="0"/>
          </a:p>
          <a:p>
            <a:pPr algn="l" eaLnBrk="1" hangingPunct="1"/>
            <a:r>
              <a:rPr lang="ru-RU" b="1" i="1" smtClean="0"/>
              <a:t>великого народа </a:t>
            </a:r>
            <a:endParaRPr lang="ru-RU" smtClean="0"/>
          </a:p>
        </p:txBody>
      </p:sp>
      <p:pic>
        <p:nvPicPr>
          <p:cNvPr id="5124" name="Picture 9" descr="Ломоносов №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2332038"/>
            <a:ext cx="39957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8280400" y="6092825"/>
            <a:ext cx="863600" cy="5762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79295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Современная формулировка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закона сохранения массы </a:t>
            </a:r>
            <a:r>
              <a:rPr lang="ru-RU" b="1" dirty="0" smtClean="0">
                <a:solidFill>
                  <a:srgbClr val="00B050"/>
                </a:solidFill>
              </a:rPr>
              <a:t>такая: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42938" y="1785938"/>
            <a:ext cx="7858125" cy="4340225"/>
          </a:xfrm>
        </p:spPr>
        <p:txBody>
          <a:bodyPr/>
          <a:lstStyle/>
          <a:p>
            <a:endParaRPr lang="ru-RU" sz="3600" b="1" dirty="0" smtClean="0"/>
          </a:p>
          <a:p>
            <a:pPr>
              <a:buFont typeface="Arial" charset="0"/>
              <a:buNone/>
            </a:pPr>
            <a:r>
              <a:rPr lang="ru-RU" sz="3600" b="1" dirty="0" smtClean="0"/>
              <a:t>	масса веществ, которые вступили в химическую реакцию, равняется массе веществ, которые</a:t>
            </a:r>
            <a:br>
              <a:rPr lang="ru-RU" sz="3600" b="1" dirty="0" smtClean="0"/>
            </a:br>
            <a:r>
              <a:rPr lang="ru-RU" sz="3600" b="1" dirty="0" smtClean="0"/>
              <a:t> образовались в результате реакции.</a:t>
            </a:r>
            <a:endParaRPr lang="ru-RU" sz="3600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560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«Истина — дочь времени, а не авторитета»       (Ф. Бекон).   </vt:lpstr>
      <vt:lpstr>Определить валентность атомов</vt:lpstr>
      <vt:lpstr>Слайд 3</vt:lpstr>
      <vt:lpstr>Вспомним:</vt:lpstr>
      <vt:lpstr>Слайд 5</vt:lpstr>
      <vt:lpstr>Подумайте!</vt:lpstr>
      <vt:lpstr>Открытие закона сохранения массы</vt:lpstr>
      <vt:lpstr>Закон сохранения массы вещества </vt:lpstr>
      <vt:lpstr>Современная формулировка закона сохранения массы такая:</vt:lpstr>
      <vt:lpstr>Слайд 10</vt:lpstr>
      <vt:lpstr>Слайд 11</vt:lpstr>
      <vt:lpstr>Задания: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«Истина — дочь времени, а не авторитета»       (Ф. Бекон).</dc:title>
  <dc:creator>Алла</dc:creator>
  <cp:lastModifiedBy>Дениска-Любимка</cp:lastModifiedBy>
  <cp:revision>4</cp:revision>
  <dcterms:created xsi:type="dcterms:W3CDTF">2014-11-17T08:29:49Z</dcterms:created>
  <dcterms:modified xsi:type="dcterms:W3CDTF">2015-10-20T07:29:51Z</dcterms:modified>
</cp:coreProperties>
</file>