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491F5C6-AAF6-4082-A34D-AA4362CDD30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C39063B-55D8-4501-A4A7-0BAC291D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5C6-AAF6-4082-A34D-AA4362CDD30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63B-55D8-4501-A4A7-0BAC291D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5C6-AAF6-4082-A34D-AA4362CDD30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63B-55D8-4501-A4A7-0BAC291D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5C6-AAF6-4082-A34D-AA4362CDD30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63B-55D8-4501-A4A7-0BAC291D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5C6-AAF6-4082-A34D-AA4362CDD30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63B-55D8-4501-A4A7-0BAC291D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5C6-AAF6-4082-A34D-AA4362CDD30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63B-55D8-4501-A4A7-0BAC291D68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5C6-AAF6-4082-A34D-AA4362CDD30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63B-55D8-4501-A4A7-0BAC291D68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5C6-AAF6-4082-A34D-AA4362CDD30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63B-55D8-4501-A4A7-0BAC291D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5C6-AAF6-4082-A34D-AA4362CDD30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63B-55D8-4501-A4A7-0BAC291D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491F5C6-AAF6-4082-A34D-AA4362CDD30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C39063B-55D8-4501-A4A7-0BAC291D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491F5C6-AAF6-4082-A34D-AA4362CDD30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C39063B-55D8-4501-A4A7-0BAC291D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491F5C6-AAF6-4082-A34D-AA4362CDD30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C39063B-55D8-4501-A4A7-0BAC291D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ЖИЗНЬ И ВОРОТНИК</a:t>
            </a:r>
            <a:br>
              <a:rPr lang="ru-RU" dirty="0" smtClean="0"/>
            </a:br>
            <a:r>
              <a:rPr lang="ru-RU" dirty="0" smtClean="0"/>
              <a:t>                                                </a:t>
            </a:r>
            <a:r>
              <a:rPr lang="ru-RU" sz="2800" i="1" dirty="0" smtClean="0"/>
              <a:t>Н. А. </a:t>
            </a:r>
            <a:r>
              <a:rPr lang="ru-RU" sz="2800" i="1" dirty="0" err="1" smtClean="0"/>
              <a:t>Теффи</a:t>
            </a:r>
            <a:endParaRPr lang="ru-RU" sz="2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1357299"/>
            <a:ext cx="3270486" cy="4695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6268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89945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Собственное мнение</a:t>
            </a:r>
            <a:br>
              <a:rPr lang="ru-RU" sz="1800" dirty="0" smtClean="0"/>
            </a:br>
            <a:r>
              <a:rPr lang="ru-RU" sz="1800" dirty="0" smtClean="0"/>
              <a:t>Я полностью разделяю позицию автора: ведь и сегодня многие, надевая на себя скорлупу дорогих вещей, забывают о своем главном предназначении – быть человеком, а не «воротничковой дрянью».</a:t>
            </a:r>
            <a:br>
              <a:rPr lang="ru-RU" sz="1800" dirty="0" smtClean="0"/>
            </a:br>
            <a:r>
              <a:rPr lang="ru-RU" sz="1800" dirty="0" smtClean="0"/>
              <a:t>И, совершая необдуманные поступки, делают несчастными себя и своих близких.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3429000"/>
            <a:ext cx="4445686" cy="2496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3927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84366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                                                 Аргументы.</a:t>
            </a:r>
            <a:br>
              <a:rPr lang="ru-RU" sz="1800" dirty="0" smtClean="0"/>
            </a:br>
            <a:r>
              <a:rPr lang="ru-RU" sz="1800" dirty="0" smtClean="0"/>
              <a:t>   Рассказ очень напоминает произведение Н. В. Гоголя «Нос», в котором нос самовольно отделяется от человека и расхаживает по городу в мундире, причем люди не замечают  абсурдности ситуации, видя только чин и положение  особы. Но если у Гоголя нос действует обособленно, а хозяин пытается его вернуть, то воротник Олечки Розовой не пытается от нее отделяться, да и сама героиня причастна ко всем его злоключениям. Так или иначе, но человек в произведениях этих авторов предстает в виде слабого, безвольного существа, над которым могут беспредельно властвовать вещи. </a:t>
            </a:r>
            <a:br>
              <a:rPr lang="ru-RU" sz="1800" dirty="0" smtClean="0"/>
            </a:br>
            <a:r>
              <a:rPr lang="ru-RU" sz="1800" dirty="0" smtClean="0"/>
              <a:t>   Героиня рассказа  Олечка Розова молода, но своими поступками очень напоминает старуху из «Сказки о рыбаке и рыбке» А. С. Пушкина. Итог их необдуманных поступков – «кто хочет все, тот не получит ничего».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471513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04346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                                                   Вывод</a:t>
            </a:r>
            <a:br>
              <a:rPr lang="ru-RU" sz="1800" dirty="0" smtClean="0"/>
            </a:br>
            <a:r>
              <a:rPr lang="ru-RU" sz="1800" dirty="0" smtClean="0"/>
              <a:t>Несмотря на иронию и даже сарказм, автор сочувствует Олечке , пытается вытянуть ее из омута, верит в ее возвращение к честной жизни. Ведь она понимает свою вину.</a:t>
            </a:r>
            <a:br>
              <a:rPr lang="ru-RU" sz="1800" dirty="0" smtClean="0"/>
            </a:br>
            <a:r>
              <a:rPr lang="ru-RU" sz="1800" dirty="0" smtClean="0"/>
              <a:t>Ее «пример – другим наука»!</a:t>
            </a:r>
            <a:br>
              <a:rPr lang="ru-RU" sz="1800" dirty="0" smtClean="0"/>
            </a:br>
            <a:r>
              <a:rPr lang="ru-RU" sz="1800" dirty="0" smtClean="0"/>
              <a:t>Думая, как поступить, не забывайте о «звездном небе над нами» и, главное, помните о «нравственном законе внутри нас».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3456384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1008"/>
            <a:ext cx="3375159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5787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41161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Урок в 11 «В» классе</a:t>
            </a:r>
            <a:br>
              <a:rPr lang="ru-RU" sz="1800" dirty="0" smtClean="0"/>
            </a:br>
            <a:r>
              <a:rPr lang="ru-RU" sz="1800" dirty="0" smtClean="0"/>
              <a:t>Комплексный анализ художественного текста</a:t>
            </a:r>
            <a:br>
              <a:rPr lang="ru-RU" sz="1800" dirty="0" smtClean="0"/>
            </a:br>
            <a:r>
              <a:rPr lang="ru-RU" sz="1800" dirty="0" smtClean="0"/>
              <a:t>( ЕГЭ. Часть С: подготовка к эссе по рассказу </a:t>
            </a:r>
            <a:r>
              <a:rPr lang="ru-RU" sz="1800" dirty="0" err="1" smtClean="0"/>
              <a:t>Теффи</a:t>
            </a:r>
            <a:r>
              <a:rPr lang="ru-RU" sz="1800" dirty="0" smtClean="0"/>
              <a:t> Н. А. )               « Жизнь и воротник»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935690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642918"/>
            <a:ext cx="4416962" cy="275543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Две вещи меня поражают: звездное небо над нами и нравственный закон внутри нас.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Кант.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Кто хочет иметь все – не получит ничего.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Гёте.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3214686"/>
            <a:ext cx="3338082" cy="2503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286124"/>
            <a:ext cx="3411798" cy="2558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1000108"/>
            <a:ext cx="1326136" cy="19892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6057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7473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 жанре.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Эссе ( фр. яз. ) – критический этюд о каком – либо предмете или по какому – либо поводу. ( этюд – малая форма повествования )</a:t>
            </a:r>
            <a:br>
              <a:rPr lang="ru-RU" sz="1800" dirty="0" smtClean="0"/>
            </a:br>
            <a:r>
              <a:rPr lang="ru-RU" sz="1800" dirty="0" smtClean="0"/>
              <a:t>Эссеист  - прозаик, пишущий в жанре эссе.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571744"/>
            <a:ext cx="3136315" cy="3301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2357430"/>
            <a:ext cx="2525410" cy="3572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7384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035354"/>
          </a:xfrm>
        </p:spPr>
        <p:txBody>
          <a:bodyPr/>
          <a:lstStyle/>
          <a:p>
            <a:r>
              <a:rPr lang="ru-RU" dirty="0" smtClean="0"/>
              <a:t>Схема сочинения – рассуждения в жанре эссе.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2719212"/>
            <a:ext cx="4519974" cy="3358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1149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571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FF0000"/>
                </a:solidFill>
              </a:rPr>
              <a:t>Проблема </a:t>
            </a:r>
            <a:r>
              <a:rPr lang="ru-RU" sz="1800" dirty="0" smtClean="0"/>
              <a:t>( вопрос, задача )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Комментарий к проблеме </a:t>
            </a:r>
            <a:r>
              <a:rPr lang="ru-RU" sz="1800" dirty="0" smtClean="0"/>
              <a:t>( пояснение )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Позиция автора </a:t>
            </a:r>
            <a:r>
              <a:rPr lang="ru-RU" sz="1800" dirty="0" smtClean="0"/>
              <a:t>( его ответ на вопрос )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rgbClr val="FF0000"/>
                </a:solidFill>
              </a:rPr>
              <a:t>С</a:t>
            </a:r>
            <a:r>
              <a:rPr lang="ru-RU" sz="1800" dirty="0" smtClean="0">
                <a:solidFill>
                  <a:srgbClr val="FF0000"/>
                </a:solidFill>
              </a:rPr>
              <a:t>обственное мнение  </a:t>
            </a:r>
            <a:r>
              <a:rPr lang="ru-RU" sz="1800" dirty="0" smtClean="0"/>
              <a:t>( +, - )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Аргументация  </a:t>
            </a:r>
            <a:r>
              <a:rPr lang="ru-RU" sz="1800" dirty="0" smtClean="0"/>
              <a:t>( 2 )</a:t>
            </a:r>
            <a:br>
              <a:rPr lang="ru-RU" sz="1800" dirty="0" smtClean="0"/>
            </a:br>
            <a:r>
              <a:rPr lang="ru-RU" sz="1800" dirty="0" smtClean="0"/>
              <a:t>1. Из художественной литературы.</a:t>
            </a:r>
            <a:br>
              <a:rPr lang="ru-RU" sz="1800" dirty="0" smtClean="0"/>
            </a:br>
            <a:r>
              <a:rPr lang="ru-RU" sz="1800" dirty="0" smtClean="0"/>
              <a:t>2. Из жизни.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Вывод</a:t>
            </a:r>
            <a:r>
              <a:rPr lang="ru-RU" sz="1800" dirty="0" smtClean="0"/>
              <a:t> ( подтверждение ответа на проблему )</a:t>
            </a:r>
            <a:endParaRPr lang="ru-RU" sz="18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475656" y="126876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691680" y="213285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479213" y="292494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91680" y="37890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495971" y="508518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50" y="1428736"/>
            <a:ext cx="2919087" cy="4095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6890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781" y="592212"/>
            <a:ext cx="6965245" cy="3600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>                                  </a:t>
            </a:r>
            <a:r>
              <a:rPr lang="ru-RU" sz="2400" dirty="0" smtClean="0"/>
              <a:t>Художественная мастерская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</a:t>
            </a:r>
            <a:r>
              <a:rPr lang="ru-RU" sz="2200" dirty="0" smtClean="0"/>
              <a:t>( литературно – стилистические средства )</a:t>
            </a:r>
            <a:br>
              <a:rPr lang="ru-RU" sz="2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• </a:t>
            </a:r>
            <a:r>
              <a:rPr lang="ru-RU" sz="2000" dirty="0" err="1" smtClean="0"/>
              <a:t>цветопись</a:t>
            </a:r>
            <a:r>
              <a:rPr lang="ru-RU" sz="2000" dirty="0" smtClean="0"/>
              <a:t> – употребление символичных красок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• градация – слова в порядке повышения или понижения их смысловой или эмоциональной значимости</a:t>
            </a:r>
            <a:br>
              <a:rPr lang="ru-RU" sz="2000" dirty="0" smtClean="0"/>
            </a:br>
            <a:r>
              <a:rPr lang="ru-RU" sz="2000" dirty="0" smtClean="0"/>
              <a:t>• синтаксис – обилие односоставных предложений</a:t>
            </a:r>
            <a:br>
              <a:rPr lang="ru-RU" sz="2000" dirty="0" smtClean="0"/>
            </a:br>
            <a:r>
              <a:rPr lang="ru-RU" sz="2000" dirty="0" smtClean="0"/>
              <a:t>• метонимия – замена по смежности</a:t>
            </a:r>
            <a:br>
              <a:rPr lang="ru-RU" sz="2000" dirty="0" smtClean="0"/>
            </a:br>
            <a:r>
              <a:rPr lang="ru-RU" sz="2000" dirty="0" smtClean="0"/>
              <a:t>• звукопись – аллитерация и ассонанс</a:t>
            </a:r>
            <a:br>
              <a:rPr lang="ru-RU" sz="2000" dirty="0" smtClean="0"/>
            </a:br>
            <a:r>
              <a:rPr lang="ru-RU" sz="2000" dirty="0" smtClean="0"/>
              <a:t>• оксюморон – соединение противоположных по смыслу  слов</a:t>
            </a:r>
            <a:br>
              <a:rPr lang="ru-RU" sz="2000" dirty="0" smtClean="0"/>
            </a:br>
            <a:r>
              <a:rPr lang="ru-RU" sz="2000" dirty="0" smtClean="0"/>
              <a:t>• гипербола – преувеличение</a:t>
            </a:r>
            <a:br>
              <a:rPr lang="ru-RU" sz="2000" dirty="0" smtClean="0"/>
            </a:br>
            <a:r>
              <a:rPr lang="ru-RU" sz="2000" dirty="0" smtClean="0"/>
              <a:t>• антитеза – противопоставление, контраст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4143380"/>
            <a:ext cx="2666576" cy="1999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7117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98768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                                        Проблемы текста</a:t>
            </a:r>
            <a:br>
              <a:rPr lang="ru-RU" sz="1800" dirty="0" smtClean="0"/>
            </a:br>
            <a:r>
              <a:rPr lang="ru-RU" sz="1800" dirty="0" smtClean="0"/>
              <a:t>• проблема выбора жизненной позиции: может  ли «воротничковая дрянь» одержать верх над жизнью и повернуть ее в свое русло, или наоборот – жизнь подняться над «желтой удавкой»?</a:t>
            </a:r>
            <a:br>
              <a:rPr lang="ru-RU" sz="1800" dirty="0" smtClean="0"/>
            </a:br>
            <a:r>
              <a:rPr lang="ru-RU" sz="1800" dirty="0" smtClean="0"/>
              <a:t>• проблема таланта и бездарности ( ума и глупости ). </a:t>
            </a:r>
            <a:r>
              <a:rPr lang="ru-RU" sz="1800" dirty="0"/>
              <a:t>Ч</a:t>
            </a:r>
            <a:r>
              <a:rPr lang="ru-RU" sz="1800" dirty="0" smtClean="0"/>
              <a:t>то более ценно:  форма или содержание? Красивая внешность или богатый внутренний мир?</a:t>
            </a:r>
            <a:br>
              <a:rPr lang="ru-RU" sz="1800" dirty="0" smtClean="0"/>
            </a:br>
            <a:r>
              <a:rPr lang="ru-RU" sz="1800" dirty="0" smtClean="0"/>
              <a:t>• проблема утраты нравственных ценностей. Почему «наглость» и «безобразие» побеждают «скромность» и «приличие»?</a:t>
            </a:r>
            <a:br>
              <a:rPr lang="ru-RU" sz="1800" dirty="0" smtClean="0"/>
            </a:br>
            <a:r>
              <a:rPr lang="ru-RU" sz="1800" dirty="0" smtClean="0"/>
              <a:t>• проблема семейных ценностей. Важны ли любовь и взаимопонимание между супругами?</a:t>
            </a:r>
            <a:br>
              <a:rPr lang="ru-RU" sz="1800" dirty="0" smtClean="0"/>
            </a:br>
            <a:r>
              <a:rPr lang="ru-RU" sz="1800" dirty="0" smtClean="0"/>
              <a:t>•</a:t>
            </a:r>
            <a:r>
              <a:rPr lang="ru-RU" sz="1800" dirty="0" smtClean="0">
                <a:solidFill>
                  <a:srgbClr val="FF0000"/>
                </a:solidFill>
              </a:rPr>
              <a:t> проблема ответственности человека за свои поступки. Так ли уж силен человек, так ли уж властен над предметами, ситуациями, над самим собой, или все – таки может «самая невзрачная вещица» втереться в жизнь, закрутить и перевернуть ее?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776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04346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История жизни Олечки Розовой – художественное доказательство </a:t>
            </a:r>
            <a:r>
              <a:rPr lang="ru-RU" sz="1800" dirty="0" smtClean="0">
                <a:solidFill>
                  <a:srgbClr val="FF0000"/>
                </a:solidFill>
              </a:rPr>
              <a:t>позиции </a:t>
            </a:r>
            <a:r>
              <a:rPr lang="ru-RU" sz="1800" dirty="0" smtClean="0"/>
              <a:t>автора.</a:t>
            </a:r>
            <a:br>
              <a:rPr lang="ru-RU" sz="1800" dirty="0" smtClean="0"/>
            </a:br>
            <a:r>
              <a:rPr lang="ru-RU" sz="1800" dirty="0" smtClean="0"/>
              <a:t>Иногда человек оказывается слишком слаб, чтобы противостоять судьбе, течению моды, собственным соблазнам. Но противостоять надо! Иначе жизнь закрутит, пережуёт  и выбросит.</a:t>
            </a:r>
            <a:br>
              <a:rPr lang="ru-RU" sz="1800" dirty="0" smtClean="0"/>
            </a:br>
            <a:r>
              <a:rPr lang="ru-RU" sz="1800" dirty="0" smtClean="0"/>
              <a:t>«Прививка» от «воротничковой болезни» – сила воли, ответственность человека за свои поступки.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3429000"/>
            <a:ext cx="2457962" cy="2491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0535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157</TotalTime>
  <Words>65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ЖИЗНЬ И ВОРОТНИК                                                 Н. А. Теффи</vt:lpstr>
      <vt:lpstr>Урок в 11 «В» классе Комплексный анализ художественного текста ( ЕГЭ. Часть С: подготовка к эссе по рассказу Теффи Н. А. )               « Жизнь и воротник»</vt:lpstr>
      <vt:lpstr>Две вещи меня поражают: звездное небо над нами и нравственный закон внутри нас.                                                                 Кант.  Кто хочет иметь все – не получит ничего.                                                                  Гёте.</vt:lpstr>
      <vt:lpstr>О жанре. Эссе ( фр. яз. ) – критический этюд о каком – либо предмете или по какому – либо поводу. ( этюд – малая форма повествования ) Эссеист  - прозаик, пишущий в жанре эссе. </vt:lpstr>
      <vt:lpstr>Схема сочинения – рассуждения в жанре эссе.</vt:lpstr>
      <vt:lpstr>Проблема ( вопрос, задача )   Комментарий к проблеме ( пояснение )   Позиция автора ( его ответ на вопрос )   Собственное мнение  ( +, - )   Аргументация  ( 2 ) 1. Из художественной литературы. 2. Из жизни.   Вывод ( подтверждение ответа на проблему )</vt:lpstr>
      <vt:lpstr>                                  Художественная мастерская                       ( литературно – стилистические средства )  • цветопись – употребление символичных красок • градация – слова в порядке повышения или понижения их смысловой или эмоциональной значимости • синтаксис – обилие односоставных предложений • метонимия – замена по смежности • звукопись – аллитерация и ассонанс • оксюморон – соединение противоположных по смыслу  слов • гипербола – преувеличение • антитеза – противопоставление, контраст</vt:lpstr>
      <vt:lpstr>                                        Проблемы текста • проблема выбора жизненной позиции: может  ли «воротничковая дрянь» одержать верх над жизнью и повернуть ее в свое русло, или наоборот – жизнь подняться над «желтой удавкой»? • проблема таланта и бездарности ( ума и глупости ). Что более ценно:  форма или содержание? Красивая внешность или богатый внутренний мир? • проблема утраты нравственных ценностей. Почему «наглость» и «безобразие» побеждают «скромность» и «приличие»? • проблема семейных ценностей. Важны ли любовь и взаимопонимание между супругами? • проблема ответственности человека за свои поступки. Так ли уж силен человек, так ли уж властен над предметами, ситуациями, над самим собой, или все – таки может «самая невзрачная вещица» втереться в жизнь, закрутить и перевернуть ее?</vt:lpstr>
      <vt:lpstr>История жизни Олечки Розовой – художественное доказательство позиции автора. Иногда человек оказывается слишком слаб, чтобы противостоять судьбе, течению моды, собственным соблазнам. Но противостоять надо! Иначе жизнь закрутит, пережуёт  и выбросит. «Прививка» от «воротничковой болезни» – сила воли, ответственность человека за свои поступки. </vt:lpstr>
      <vt:lpstr>Собственное мнение Я полностью разделяю позицию автора: ведь и сегодня многие, надевая на себя скорлупу дорогих вещей, забывают о своем главном предназначении – быть человеком, а не «воротничковой дрянью». И, совершая необдуманные поступки, делают несчастными себя и своих близких.</vt:lpstr>
      <vt:lpstr>                                                 Аргументы.    Рассказ очень напоминает произведение Н. В. Гоголя «Нос», в котором нос самовольно отделяется от человека и расхаживает по городу в мундире, причем люди не замечают  абсурдности ситуации, видя только чин и положение  особы. Но если у Гоголя нос действует обособленно, а хозяин пытается его вернуть, то воротник Олечки Розовой не пытается от нее отделяться, да и сама героиня причастна ко всем его злоключениям. Так или иначе, но человек в произведениях этих авторов предстает в виде слабого, безвольного существа, над которым могут беспредельно властвовать вещи.     Героиня рассказа  Олечка Розова молода, но своими поступками очень напоминает старуху из «Сказки о рыбаке и рыбке» А. С. Пушкина. Итог их необдуманных поступков – «кто хочет все, тот не получит ничего».</vt:lpstr>
      <vt:lpstr>                                                   Вывод Несмотря на иронию и даже сарказм, автор сочувствует Олечке , пытается вытянуть ее из омута, верит в ее возвращение к честной жизни. Ведь она понимает свою вину. Ее «пример – другим наука»! Думая, как поступить, не забывайте о «звездном небе над нами» и, главное, помните о «нравственном законе внутри нас».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ВОРОТНИК                                                 Н. А. Теффи</dc:title>
  <dc:creator>Admin</dc:creator>
  <cp:lastModifiedBy>Школа</cp:lastModifiedBy>
  <cp:revision>18</cp:revision>
  <dcterms:created xsi:type="dcterms:W3CDTF">2013-01-11T07:56:17Z</dcterms:created>
  <dcterms:modified xsi:type="dcterms:W3CDTF">2015-10-20T10:46:01Z</dcterms:modified>
</cp:coreProperties>
</file>