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Default Extension="sldx" ContentType="application/vnd.openxmlformats-officedocument.presentationml.slide"/>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Lst>
  <p:sldIdLst>
    <p:sldId id="258" r:id="rId7"/>
    <p:sldId id="256" r:id="rId8"/>
    <p:sldId id="257" r:id="rId9"/>
    <p:sldId id="259" r:id="rId10"/>
    <p:sldId id="262" r:id="rId11"/>
    <p:sldId id="260" r:id="rId12"/>
    <p:sldId id="266" r:id="rId13"/>
    <p:sldId id="261" r:id="rId14"/>
    <p:sldId id="263" r:id="rId15"/>
    <p:sldId id="267" r:id="rId16"/>
    <p:sldId id="264" r:id="rId17"/>
    <p:sldId id="26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6D6E0EA8-C301-41AB-AE24-7F3D458DBE04}" type="datetimeFigureOut">
              <a:rPr lang="ru-RU" smtClean="0"/>
              <a:pPr/>
              <a:t>01.11.2015</a:t>
            </a:fld>
            <a:endParaRPr lang="ru-RU"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C03B6F3-6211-4211-994A-27EE671A5802}" type="slidenum">
              <a:rPr lang="ru-RU" smtClean="0"/>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6D6E0EA8-C301-41AB-AE24-7F3D458DBE04}" type="datetimeFigureOut">
              <a:rPr lang="ru-RU" smtClean="0"/>
              <a:pPr/>
              <a:t>01.11.2015</a:t>
            </a:fld>
            <a:endParaRPr lang="ru-RU" dirty="0"/>
          </a:p>
        </p:txBody>
      </p:sp>
      <p:sp>
        <p:nvSpPr>
          <p:cNvPr id="27" name="Номер слайда 26"/>
          <p:cNvSpPr>
            <a:spLocks noGrp="1"/>
          </p:cNvSpPr>
          <p:nvPr>
            <p:ph type="sldNum" sz="quarter" idx="11"/>
          </p:nvPr>
        </p:nvSpPr>
        <p:spPr/>
        <p:txBody>
          <a:bodyPr rtlCol="0"/>
          <a:lstStyle/>
          <a:p>
            <a:fld id="{EC03B6F3-6211-4211-994A-27EE671A5802}" type="slidenum">
              <a:rPr lang="ru-RU" smtClean="0"/>
              <a:pPr/>
              <a:t>‹#›</a:t>
            </a:fld>
            <a:endParaRPr lang="ru-RU" dirty="0"/>
          </a:p>
        </p:txBody>
      </p:sp>
      <p:sp>
        <p:nvSpPr>
          <p:cNvPr id="28" name="Нижний колонтитул 27"/>
          <p:cNvSpPr>
            <a:spLocks noGrp="1"/>
          </p:cNvSpPr>
          <p:nvPr>
            <p:ph type="ftr" sz="quarter" idx="12"/>
          </p:nvPr>
        </p:nvSpPr>
        <p:spPr/>
        <p:txBody>
          <a:bodyPr rtlCol="0"/>
          <a:lstStyle/>
          <a:p>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6D6E0EA8-C301-41AB-AE24-7F3D458DBE04}" type="datetimeFigureOut">
              <a:rPr lang="ru-RU" smtClean="0"/>
              <a:pPr/>
              <a:t>01.11.2015</a:t>
            </a:fld>
            <a:endParaRPr lang="ru-RU"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dirty="0"/>
          </a:p>
        </p:txBody>
      </p:sp>
      <p:sp>
        <p:nvSpPr>
          <p:cNvPr id="5" name="Номер слайда 4"/>
          <p:cNvSpPr>
            <a:spLocks noGrp="1"/>
          </p:cNvSpPr>
          <p:nvPr>
            <p:ph type="sldNum" sz="quarter" idx="12"/>
          </p:nvPr>
        </p:nvSpPr>
        <p:spPr>
          <a:xfrm>
            <a:off x="8174736" y="2272"/>
            <a:ext cx="762000" cy="365760"/>
          </a:xfrm>
        </p:spPr>
        <p:txBody>
          <a:bodyPr/>
          <a:lstStyle/>
          <a:p>
            <a:fld id="{EC03B6F3-6211-4211-994A-27EE671A5802}" type="slidenum">
              <a:rPr lang="ru-RU" smtClean="0"/>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D6E0EA8-C301-41AB-AE24-7F3D458DBE04}" type="datetimeFigureOut">
              <a:rPr lang="ru-RU" smtClean="0"/>
              <a:pPr/>
              <a:t>01.11.2015</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EC03B6F3-6211-4211-994A-27EE671A5802}" type="slidenum">
              <a:rPr lang="ru-RU" smtClean="0"/>
              <a:pPr/>
              <a:t>‹#›</a:t>
            </a:fld>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EC03B6F3-6211-4211-994A-27EE671A5802}" type="slidenum">
              <a:rPr lang="ru-RU" smtClean="0"/>
              <a:pPr/>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EC03B6F3-6211-4211-994A-27EE671A5802}" type="slidenum">
              <a:rPr lang="ru-RU" smtClean="0"/>
              <a:pPr/>
              <a:t>‹#›</a:t>
            </a:fld>
            <a:endParaRPr lang="ru-RU" dirty="0"/>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EC03B6F3-6211-4211-994A-27EE671A5802}" type="slidenum">
              <a:rPr lang="ru-RU" smtClean="0"/>
              <a:pPr/>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EC03B6F3-6211-4211-994A-27EE671A5802}"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EC03B6F3-6211-4211-994A-27EE671A5802}" type="slidenum">
              <a:rPr lang="ru-RU" smtClean="0"/>
              <a:pPr/>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EC03B6F3-6211-4211-994A-27EE671A5802}"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EC03B6F3-6211-4211-994A-27EE671A5802}"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EC03B6F3-6211-4211-994A-27EE671A5802}" type="slidenum">
              <a:rPr lang="ru-RU" smtClean="0"/>
              <a:pPr/>
              <a:t>‹#›</a:t>
            </a:fld>
            <a:endParaRPr lang="ru-RU"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EC03B6F3-6211-4211-994A-27EE671A5802}" type="slidenum">
              <a:rPr lang="ru-RU" smtClean="0"/>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EC03B6F3-6211-4211-994A-27EE671A5802}" type="slidenum">
              <a:rPr lang="ru-RU" smtClean="0"/>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D6E0EA8-C301-41AB-AE24-7F3D458DBE04}" type="datetimeFigureOut">
              <a:rPr lang="ru-RU" smtClean="0"/>
              <a:pPr/>
              <a:t>01.11.2015</a:t>
            </a:fld>
            <a:endParaRPr lang="ru-RU" dirty="0"/>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EC03B6F3-6211-4211-994A-27EE671A5802}"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D6E0EA8-C301-41AB-AE24-7F3D458DBE04}" type="datetimeFigureOut">
              <a:rPr lang="ru-RU" smtClean="0"/>
              <a:pPr/>
              <a:t>01.11.2015</a:t>
            </a:fld>
            <a:endParaRPr lang="ru-RU" dirty="0"/>
          </a:p>
        </p:txBody>
      </p:sp>
      <p:sp>
        <p:nvSpPr>
          <p:cNvPr id="9" name="Номер слайда 8"/>
          <p:cNvSpPr>
            <a:spLocks noGrp="1"/>
          </p:cNvSpPr>
          <p:nvPr>
            <p:ph type="sldNum" sz="quarter" idx="15"/>
          </p:nvPr>
        </p:nvSpPr>
        <p:spPr/>
        <p:txBody>
          <a:bodyPr rtlCol="0"/>
          <a:lstStyle/>
          <a:p>
            <a:fld id="{EC03B6F3-6211-4211-994A-27EE671A5802}" type="slidenum">
              <a:rPr lang="ru-RU" smtClean="0"/>
              <a:pPr/>
              <a:t>‹#›</a:t>
            </a:fld>
            <a:endParaRPr lang="ru-RU" dirty="0"/>
          </a:p>
        </p:txBody>
      </p:sp>
      <p:sp>
        <p:nvSpPr>
          <p:cNvPr id="10" name="Нижний колонтитул 9"/>
          <p:cNvSpPr>
            <a:spLocks noGrp="1"/>
          </p:cNvSpPr>
          <p:nvPr>
            <p:ph type="ftr" sz="quarter" idx="16"/>
          </p:nvPr>
        </p:nvSpPr>
        <p:spPr/>
        <p:txBody>
          <a:bodyPr rtlCol="0"/>
          <a:lstStyle/>
          <a:p>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EC03B6F3-6211-4211-994A-27EE671A5802}"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C03B6F3-6211-4211-994A-27EE671A5802}" type="slidenum">
              <a:rPr lang="ru-RU" smtClean="0"/>
              <a:pPr/>
              <a:t>‹#›</a:t>
            </a:fld>
            <a:endParaRPr lang="ru-RU" dirty="0"/>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C03B6F3-6211-4211-994A-27EE671A5802}" type="slidenum">
              <a:rPr lang="ru-RU" smtClean="0"/>
              <a:pPr/>
              <a:t>‹#›</a:t>
            </a:fld>
            <a:endParaRPr lang="ru-RU" dirty="0"/>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D6E0EA8-C301-41AB-AE24-7F3D458DBE04}" type="datetimeFigureOut">
              <a:rPr lang="ru-RU" smtClean="0"/>
              <a:pPr/>
              <a:t>01.11.2015</a:t>
            </a:fld>
            <a:endParaRPr lang="ru-RU" dirty="0"/>
          </a:p>
        </p:txBody>
      </p:sp>
      <p:sp>
        <p:nvSpPr>
          <p:cNvPr id="7" name="Номер слайда 6"/>
          <p:cNvSpPr>
            <a:spLocks noGrp="1"/>
          </p:cNvSpPr>
          <p:nvPr>
            <p:ph type="sldNum" sz="quarter" idx="11"/>
          </p:nvPr>
        </p:nvSpPr>
        <p:spPr/>
        <p:txBody>
          <a:bodyPr rtlCol="0"/>
          <a:lstStyle/>
          <a:p>
            <a:fld id="{EC03B6F3-6211-4211-994A-27EE671A5802}" type="slidenum">
              <a:rPr lang="ru-RU" smtClean="0"/>
              <a:pPr/>
              <a:t>‹#›</a:t>
            </a:fld>
            <a:endParaRPr lang="ru-RU" dirty="0"/>
          </a:p>
        </p:txBody>
      </p:sp>
      <p:sp>
        <p:nvSpPr>
          <p:cNvPr id="8" name="Нижний колонтитул 7"/>
          <p:cNvSpPr>
            <a:spLocks noGrp="1"/>
          </p:cNvSpPr>
          <p:nvPr>
            <p:ph type="ftr" sz="quarter" idx="12"/>
          </p:nvPr>
        </p:nvSpPr>
        <p:spPr/>
        <p:txBody>
          <a:bodyPr rtlCol="0"/>
          <a:lstStyle/>
          <a:p>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D6E0EA8-C301-41AB-AE24-7F3D458DBE04}" type="datetimeFigureOut">
              <a:rPr lang="ru-RU" smtClean="0"/>
              <a:pPr/>
              <a:t>01.11.2015</a:t>
            </a:fld>
            <a:endParaRPr lang="ru-RU" dirty="0"/>
          </a:p>
        </p:txBody>
      </p:sp>
      <p:sp>
        <p:nvSpPr>
          <p:cNvPr id="22" name="Номер слайда 21"/>
          <p:cNvSpPr>
            <a:spLocks noGrp="1"/>
          </p:cNvSpPr>
          <p:nvPr>
            <p:ph type="sldNum" sz="quarter" idx="15"/>
          </p:nvPr>
        </p:nvSpPr>
        <p:spPr/>
        <p:txBody>
          <a:bodyPr rtlCol="0"/>
          <a:lstStyle/>
          <a:p>
            <a:fld id="{EC03B6F3-6211-4211-994A-27EE671A5802}" type="slidenum">
              <a:rPr lang="ru-RU" smtClean="0"/>
              <a:pPr/>
              <a:t>‹#›</a:t>
            </a:fld>
            <a:endParaRPr lang="ru-RU" dirty="0"/>
          </a:p>
        </p:txBody>
      </p:sp>
      <p:sp>
        <p:nvSpPr>
          <p:cNvPr id="23" name="Нижний колонтитул 22"/>
          <p:cNvSpPr>
            <a:spLocks noGrp="1"/>
          </p:cNvSpPr>
          <p:nvPr>
            <p:ph type="ftr" sz="quarter" idx="16"/>
          </p:nvPr>
        </p:nvSpPr>
        <p:spPr/>
        <p:txBody>
          <a:bodyPr rtlCol="0"/>
          <a:lstStyle/>
          <a:p>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6D6E0EA8-C301-41AB-AE24-7F3D458DBE04}" type="datetimeFigureOut">
              <a:rPr lang="ru-RU" smtClean="0"/>
              <a:pPr/>
              <a:t>01.11.2015</a:t>
            </a:fld>
            <a:endParaRPr lang="ru-RU" dirty="0"/>
          </a:p>
        </p:txBody>
      </p:sp>
      <p:sp>
        <p:nvSpPr>
          <p:cNvPr id="18" name="Номер слайда 17"/>
          <p:cNvSpPr>
            <a:spLocks noGrp="1"/>
          </p:cNvSpPr>
          <p:nvPr>
            <p:ph type="sldNum" sz="quarter" idx="11"/>
          </p:nvPr>
        </p:nvSpPr>
        <p:spPr/>
        <p:txBody>
          <a:bodyPr rtlCol="0"/>
          <a:lstStyle/>
          <a:p>
            <a:fld id="{EC03B6F3-6211-4211-994A-27EE671A5802}" type="slidenum">
              <a:rPr lang="ru-RU" smtClean="0"/>
              <a:pPr/>
              <a:t>‹#›</a:t>
            </a:fld>
            <a:endParaRPr lang="ru-RU" dirty="0"/>
          </a:p>
        </p:txBody>
      </p:sp>
      <p:sp>
        <p:nvSpPr>
          <p:cNvPr id="21" name="Нижний колонтитул 20"/>
          <p:cNvSpPr>
            <a:spLocks noGrp="1"/>
          </p:cNvSpPr>
          <p:nvPr>
            <p:ph type="ftr" sz="quarter" idx="12"/>
          </p:nvPr>
        </p:nvSpPr>
        <p:spPr/>
        <p:txBody>
          <a:bodyPr rtlCol="0"/>
          <a:lstStyle/>
          <a:p>
            <a:endParaRPr lang="ru-RU"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D6E0EA8-C301-41AB-AE24-7F3D458DBE04}" type="datetimeFigureOut">
              <a:rPr lang="ru-RU" smtClean="0"/>
              <a:pPr/>
              <a:t>01.11.2015</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C03B6F3-6211-4211-994A-27EE671A5802}"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EC03B6F3-6211-4211-994A-27EE671A5802}" type="slidenum">
              <a:rPr lang="ru-RU" smtClean="0"/>
              <a:pPr/>
              <a:t>‹#›</a:t>
            </a:fld>
            <a:endParaRPr lang="ru-RU"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EC03B6F3-6211-4211-994A-27EE671A5802}"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EC03B6F3-6211-4211-994A-27EE671A5802}" type="slidenum">
              <a:rPr lang="ru-RU" smtClean="0"/>
              <a:pPr/>
              <a:t>‹#›</a:t>
            </a:fld>
            <a:endParaRPr lang="ru-RU"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EC03B6F3-6211-4211-994A-27EE671A5802}"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EC03B6F3-6211-4211-994A-27EE671A5802}" type="slidenum">
              <a:rPr lang="ru-RU" smtClean="0"/>
              <a:pPr/>
              <a:t>‹#›</a:t>
            </a:fld>
            <a:endParaRPr lang="ru-RU"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6D6E0EA8-C301-41AB-AE24-7F3D458DBE04}" type="datetimeFigureOut">
              <a:rPr lang="ru-RU" smtClean="0"/>
              <a:pPr/>
              <a:t>01.11.2015</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EC03B6F3-6211-4211-994A-27EE671A5802}" type="slidenum">
              <a:rPr lang="ru-RU" smtClean="0"/>
              <a:pPr/>
              <a:t>‹#›</a:t>
            </a:fld>
            <a:endParaRPr lang="ru-RU"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EC03B6F3-6211-4211-994A-27EE671A5802}" type="slidenum">
              <a:rPr lang="ru-RU" smtClean="0"/>
              <a:pPr/>
              <a:t>‹#›</a:t>
            </a:fld>
            <a:endParaRPr lang="ru-RU"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EC03B6F3-6211-4211-994A-27EE671A5802}"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EC03B6F3-6211-4211-994A-27EE671A5802}" type="slidenum">
              <a:rPr lang="ru-RU" smtClean="0"/>
              <a:pPr/>
              <a:t>‹#›</a:t>
            </a:fld>
            <a:endParaRPr lang="ru-RU"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C03B6F3-6211-4211-994A-27EE671A5802}" type="slidenum">
              <a:rPr lang="ru-RU" smtClean="0"/>
              <a:pPr/>
              <a:t>‹#›</a:t>
            </a:fld>
            <a:endParaRPr lang="ru-RU"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EC03B6F3-6211-4211-994A-27EE671A5802}" type="slidenum">
              <a:rPr lang="ru-RU" smtClean="0"/>
              <a:pPr/>
              <a:t>‹#›</a:t>
            </a:fld>
            <a:endParaRPr lang="ru-RU"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EC03B6F3-6211-4211-994A-27EE671A5802}" type="slidenum">
              <a:rPr lang="ru-RU" smtClean="0"/>
              <a:pPr/>
              <a:t>‹#›</a:t>
            </a:fld>
            <a:endParaRPr lang="ru-RU"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EC03B6F3-6211-4211-994A-27EE671A5802}"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EC03B6F3-6211-4211-994A-27EE671A5802}"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EC03B6F3-6211-4211-994A-27EE671A5802}"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6E0EA8-C301-41AB-AE24-7F3D458DBE04}" type="datetimeFigureOut">
              <a:rPr lang="ru-RU" smtClean="0"/>
              <a:pPr/>
              <a:t>01.11.2015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C03B6F3-6211-4211-994A-27EE671A5802}"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E0EA8-C301-41AB-AE24-7F3D458DBE04}" type="datetimeFigureOut">
              <a:rPr lang="ru-RU" smtClean="0"/>
              <a:pPr/>
              <a:t>01.11.2015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3B6F3-6211-4211-994A-27EE671A5802}"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D6E0EA8-C301-41AB-AE24-7F3D458DBE04}" type="datetimeFigureOut">
              <a:rPr lang="ru-RU" smtClean="0"/>
              <a:pPr/>
              <a:t>01.11.2015</a:t>
            </a:fld>
            <a:endParaRPr lang="ru-RU"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C03B6F3-6211-4211-994A-27EE671A5802}"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D6E0EA8-C301-41AB-AE24-7F3D458DBE04}" type="datetimeFigureOut">
              <a:rPr lang="ru-RU" smtClean="0"/>
              <a:pPr/>
              <a:t>01.11.2015</a:t>
            </a:fld>
            <a:endParaRPr lang="ru-RU"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C03B6F3-6211-4211-994A-27EE671A5802}"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D6E0EA8-C301-41AB-AE24-7F3D458DBE04}" type="datetimeFigureOut">
              <a:rPr lang="ru-RU" smtClean="0"/>
              <a:pPr/>
              <a:t>01.11.2015</a:t>
            </a:fld>
            <a:endParaRPr lang="ru-RU" dirty="0"/>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C03B6F3-6211-4211-994A-27EE671A5802}"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D6E0EA8-C301-41AB-AE24-7F3D458DBE04}" type="datetimeFigureOut">
              <a:rPr lang="ru-RU" smtClean="0"/>
              <a:pPr/>
              <a:t>01.11.2015</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C03B6F3-6211-4211-994A-27EE671A5802}"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D6E0EA8-C301-41AB-AE24-7F3D458DBE04}" type="datetimeFigureOut">
              <a:rPr lang="ru-RU" smtClean="0"/>
              <a:pPr/>
              <a:t>01.11.2015</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C03B6F3-6211-4211-994A-27EE671A5802}"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package" Target="../embeddings/______Microsoft_Office_PowerPoint1.sldx"/><Relationship Id="rId2" Type="http://schemas.openxmlformats.org/officeDocument/2006/relationships/slideLayout" Target="../slideLayouts/slideLayout24.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154362"/>
          </a:xfrm>
        </p:spPr>
        <p:txBody>
          <a:bodyPr>
            <a:normAutofit/>
          </a:bodyPr>
          <a:lstStyle/>
          <a:p>
            <a:pPr algn="ctr"/>
            <a:r>
              <a:rPr lang="ru-RU" sz="3200" b="1" dirty="0" smtClean="0">
                <a:latin typeface="Times New Roman" pitchFamily="18" charset="0"/>
                <a:cs typeface="Times New Roman" pitchFamily="18" charset="0"/>
              </a:rPr>
              <a:t>СОЗДАНИЕ СПЕЦИАЛЬНЫХ ИНДИВИДУАЛИЗИРОВАННЫХ УСЛОВИЙ ОРГАНИЗАЦИИ УЧЕБНО-ВОПИТАТЕЛЬНОГО ПРОЦЕССА:</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ПРОБЛЕМЫ, ПОИСКИ, ПУТИ РЕШЕНИЯ</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4365104"/>
            <a:ext cx="8229600" cy="1761059"/>
          </a:xfrm>
        </p:spPr>
        <p:txBody>
          <a:bodyPr/>
          <a:lstStyle/>
          <a:p>
            <a:pPr>
              <a:buNone/>
            </a:pPr>
            <a:r>
              <a:rPr lang="ru-RU" dirty="0" smtClean="0"/>
              <a:t>          Выступление на педагогическом совете</a:t>
            </a:r>
          </a:p>
          <a:p>
            <a:pPr algn="r">
              <a:buNone/>
            </a:pPr>
            <a:r>
              <a:rPr lang="ru-RU" sz="2400" dirty="0"/>
              <a:t>У</a:t>
            </a:r>
            <a:r>
              <a:rPr lang="ru-RU" sz="2400" dirty="0" smtClean="0"/>
              <a:t>читель социально-бытовой ориентировки </a:t>
            </a:r>
            <a:r>
              <a:rPr lang="ru-RU" sz="2400" dirty="0" err="1" smtClean="0"/>
              <a:t>Е.Н.Бажина</a:t>
            </a:r>
            <a:endParaRPr lang="ru-RU" sz="2400" dirty="0" smtClean="0"/>
          </a:p>
          <a:p>
            <a:pPr algn="r">
              <a:buNone/>
            </a:pPr>
            <a:r>
              <a:rPr lang="ru-RU" sz="2400" dirty="0" smtClean="0"/>
              <a:t>.</a:t>
            </a:r>
            <a:endParaRPr lang="ru-RU" sz="2400" dirty="0"/>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lstStyle/>
          <a:p>
            <a:pPr>
              <a:buNone/>
            </a:pPr>
            <a:endParaRPr lang="ru-RU" dirty="0"/>
          </a:p>
        </p:txBody>
      </p:sp>
      <p:sp>
        <p:nvSpPr>
          <p:cNvPr id="2" name="Заголовок 1"/>
          <p:cNvSpPr>
            <a:spLocks noGrp="1"/>
          </p:cNvSpPr>
          <p:nvPr>
            <p:ph type="title"/>
          </p:nvPr>
        </p:nvSpPr>
        <p:spPr/>
        <p:txBody>
          <a:bodyPr>
            <a:normAutofit/>
          </a:bodyPr>
          <a:lstStyle/>
          <a:p>
            <a:pPr algn="ctr"/>
            <a:r>
              <a:rPr lang="ru-RU" sz="3200" b="1" dirty="0" smtClean="0"/>
              <a:t>Составь </a:t>
            </a:r>
            <a:r>
              <a:rPr lang="ru-RU" sz="3200" b="1" dirty="0" smtClean="0"/>
              <a:t>пословицу </a:t>
            </a:r>
            <a:r>
              <a:rPr lang="ru-RU" sz="2400" b="1" dirty="0" smtClean="0"/>
              <a:t>(</a:t>
            </a:r>
            <a:r>
              <a:rPr lang="ru-RU" sz="2400" dirty="0" smtClean="0"/>
              <a:t>с</a:t>
            </a:r>
            <a:r>
              <a:rPr lang="ru-RU" sz="2400" b="1" dirty="0" smtClean="0"/>
              <a:t> использованием ИКТ)</a:t>
            </a:r>
            <a:endParaRPr lang="ru-RU" sz="2400" b="1"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5" name="Object 1"/>
          <p:cNvGraphicFramePr>
            <a:graphicFrameLocks noChangeAspect="1"/>
          </p:cNvGraphicFramePr>
          <p:nvPr/>
        </p:nvGraphicFramePr>
        <p:xfrm>
          <a:off x="1048246" y="1484784"/>
          <a:ext cx="7514218" cy="4608512"/>
        </p:xfrm>
        <a:graphic>
          <a:graphicData uri="http://schemas.openxmlformats.org/presentationml/2006/ole">
            <p:oleObj spid="_x0000_s1028" name="Слайд" r:id="rId3" imgW="4570530" imgH="3427400" progId="PowerPoint.Slide.12">
              <p:embed/>
            </p:oleObj>
          </a:graphicData>
        </a:graphic>
      </p:graphicFrame>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Содержимое 2"/>
          <p:cNvSpPr>
            <a:spLocks noGrp="1"/>
          </p:cNvSpPr>
          <p:nvPr>
            <p:ph idx="1"/>
          </p:nvPr>
        </p:nvSpPr>
        <p:spPr>
          <a:xfrm>
            <a:off x="457200" y="404664"/>
            <a:ext cx="8229600" cy="5721499"/>
          </a:xfrm>
        </p:spPr>
        <p:txBody>
          <a:bodyPr>
            <a:normAutofit/>
          </a:bodyPr>
          <a:lstStyle/>
          <a:p>
            <a:pPr lvl="0"/>
            <a:r>
              <a:rPr lang="ru-RU" sz="3600" b="1" dirty="0" smtClean="0">
                <a:solidFill>
                  <a:srgbClr val="C00000"/>
                </a:solidFill>
              </a:rPr>
              <a:t> Буквенное задание</a:t>
            </a:r>
            <a:r>
              <a:rPr lang="ru-RU" sz="3600" dirty="0" smtClean="0">
                <a:solidFill>
                  <a:srgbClr val="C00000"/>
                </a:solidFill>
              </a:rPr>
              <a:t>.  </a:t>
            </a:r>
          </a:p>
          <a:p>
            <a:pPr lvl="0"/>
            <a:r>
              <a:rPr lang="ru-RU" dirty="0" smtClean="0"/>
              <a:t>Запиши последовательность ухода за кожаной обувью. Из выделенных букв получится слово, обозначающее средство по уходу за кожаной обувью.</a:t>
            </a:r>
          </a:p>
          <a:p>
            <a:pPr lvl="0"/>
            <a:r>
              <a:rPr lang="ru-RU" b="1" dirty="0" smtClean="0"/>
              <a:t>Е</a:t>
            </a:r>
            <a:r>
              <a:rPr lang="ru-RU" dirty="0" smtClean="0"/>
              <a:t> – почистить обувь щеткой</a:t>
            </a:r>
          </a:p>
          <a:p>
            <a:pPr lvl="0"/>
            <a:r>
              <a:rPr lang="ru-RU" b="1" dirty="0" smtClean="0"/>
              <a:t>К</a:t>
            </a:r>
            <a:r>
              <a:rPr lang="ru-RU" dirty="0" smtClean="0"/>
              <a:t> – очистить обувь от грязи и пыли</a:t>
            </a:r>
          </a:p>
          <a:p>
            <a:pPr lvl="0"/>
            <a:r>
              <a:rPr lang="ru-RU" b="1" dirty="0" smtClean="0"/>
              <a:t>М</a:t>
            </a:r>
            <a:r>
              <a:rPr lang="ru-RU" dirty="0" smtClean="0"/>
              <a:t> – отполировать бархоткой</a:t>
            </a:r>
          </a:p>
          <a:p>
            <a:pPr lvl="0"/>
            <a:r>
              <a:rPr lang="ru-RU" b="1" dirty="0" smtClean="0"/>
              <a:t>Р</a:t>
            </a:r>
            <a:r>
              <a:rPr lang="ru-RU" dirty="0" smtClean="0"/>
              <a:t> – нанести крем</a:t>
            </a:r>
          </a:p>
          <a:p>
            <a:pPr>
              <a:buNone/>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32656"/>
            <a:ext cx="8686800" cy="962744"/>
          </a:xfrm>
        </p:spPr>
        <p:txBody>
          <a:bodyPr>
            <a:normAutofit fontScale="90000"/>
          </a:bodyPr>
          <a:lstStyle/>
          <a:p>
            <a:r>
              <a:rPr lang="ru-RU" dirty="0"/>
              <a:t>Формы причесок (</a:t>
            </a:r>
            <a:r>
              <a:rPr lang="ru-RU" dirty="0">
                <a:solidFill>
                  <a:srgbClr val="C00000"/>
                </a:solidFill>
              </a:rPr>
              <a:t>выполнено с помощью программы </a:t>
            </a:r>
            <a:r>
              <a:rPr lang="en-US" dirty="0">
                <a:solidFill>
                  <a:srgbClr val="C00000"/>
                </a:solidFill>
              </a:rPr>
              <a:t>Paint</a:t>
            </a:r>
            <a:r>
              <a:rPr lang="ru-RU" dirty="0">
                <a:solidFill>
                  <a:srgbClr val="C00000"/>
                </a:solidFill>
              </a:rPr>
              <a:t>)</a:t>
            </a:r>
            <a:br>
              <a:rPr lang="ru-RU" dirty="0">
                <a:solidFill>
                  <a:srgbClr val="C00000"/>
                </a:solidFill>
              </a:rPr>
            </a:br>
            <a:endParaRPr lang="ru-RU" dirty="0"/>
          </a:p>
        </p:txBody>
      </p:sp>
      <p:sp>
        <p:nvSpPr>
          <p:cNvPr id="3" name="Содержимое 2"/>
          <p:cNvSpPr>
            <a:spLocks noGrp="1"/>
          </p:cNvSpPr>
          <p:nvPr>
            <p:ph idx="1"/>
          </p:nvPr>
        </p:nvSpPr>
        <p:spPr>
          <a:xfrm>
            <a:off x="457200" y="1484784"/>
            <a:ext cx="8229600" cy="4641379"/>
          </a:xfrm>
        </p:spPr>
        <p:txBody>
          <a:bodyPr/>
          <a:lstStyle/>
          <a:p>
            <a:r>
              <a:rPr lang="ru-RU" dirty="0" smtClean="0"/>
              <a:t>Задание: </a:t>
            </a:r>
            <a:r>
              <a:rPr lang="ru-RU" sz="2800" dirty="0" smtClean="0"/>
              <a:t>Подобрать прическу к различным формам лица (круглому, овальному, прямоугольному, треугольному типу лица).</a:t>
            </a:r>
            <a:endParaRPr lang="ru-RU" sz="2800" dirty="0"/>
          </a:p>
        </p:txBody>
      </p:sp>
      <p:pic>
        <p:nvPicPr>
          <p:cNvPr id="4" name="Рисунок 3" descr="G:\Экс. площадка\Подбери прическу.bmp"/>
          <p:cNvPicPr/>
          <p:nvPr/>
        </p:nvPicPr>
        <p:blipFill>
          <a:blip r:embed="rId2" cstate="print"/>
          <a:srcRect/>
          <a:stretch>
            <a:fillRect/>
          </a:stretch>
        </p:blipFill>
        <p:spPr bwMode="auto">
          <a:xfrm>
            <a:off x="971600" y="2780928"/>
            <a:ext cx="6408712" cy="3816423"/>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43407"/>
            <a:ext cx="7772400" cy="720079"/>
          </a:xfrm>
        </p:spPr>
        <p:txBody>
          <a:bodyPr>
            <a:normAutofit/>
          </a:bodyPr>
          <a:lstStyle/>
          <a:p>
            <a:r>
              <a:rPr lang="ru-RU" sz="2000" b="1" dirty="0" smtClean="0"/>
              <a:t>ОБЩЕДИДАКТИЧЕСКИЕ ТРЕБОВАНИЯ К УРОКУ</a:t>
            </a:r>
            <a:endParaRPr lang="ru-RU" sz="2000" b="1" dirty="0"/>
          </a:p>
        </p:txBody>
      </p:sp>
      <p:sp>
        <p:nvSpPr>
          <p:cNvPr id="3" name="Подзаголовок 2"/>
          <p:cNvSpPr>
            <a:spLocks noGrp="1"/>
          </p:cNvSpPr>
          <p:nvPr>
            <p:ph type="subTitle" idx="1"/>
          </p:nvPr>
        </p:nvSpPr>
        <p:spPr>
          <a:xfrm>
            <a:off x="395536" y="332656"/>
            <a:ext cx="8352928" cy="6264696"/>
          </a:xfrm>
        </p:spPr>
        <p:txBody>
          <a:bodyPr>
            <a:normAutofit fontScale="25000" lnSpcReduction="20000"/>
          </a:bodyPr>
          <a:lstStyle/>
          <a:p>
            <a:r>
              <a:rPr lang="ru-RU" dirty="0"/>
              <a:t> </a:t>
            </a:r>
          </a:p>
          <a:p>
            <a:pPr algn="l"/>
            <a:r>
              <a:rPr lang="ru-RU" sz="7200" b="1" dirty="0">
                <a:solidFill>
                  <a:schemeClr val="tx1"/>
                </a:solidFill>
                <a:latin typeface="Times New Roman" pitchFamily="18" charset="0"/>
                <a:cs typeface="Times New Roman" pitchFamily="18" charset="0"/>
              </a:rPr>
              <a:t>1.   Учитель должен владеть учебным предметом, методами обучения.</a:t>
            </a:r>
          </a:p>
          <a:p>
            <a:pPr algn="l"/>
            <a:r>
              <a:rPr lang="ru-RU" sz="7200" b="1" dirty="0">
                <a:solidFill>
                  <a:schemeClr val="tx1"/>
                </a:solidFill>
                <a:latin typeface="Times New Roman" pitchFamily="18" charset="0"/>
                <a:cs typeface="Times New Roman" pitchFamily="18" charset="0"/>
              </a:rPr>
              <a:t>2.   Урок должен быть воспитывающим и развивающим.</a:t>
            </a:r>
          </a:p>
          <a:p>
            <a:pPr algn="l"/>
            <a:r>
              <a:rPr lang="ru-RU" sz="7200" b="1" dirty="0">
                <a:solidFill>
                  <a:schemeClr val="tx1"/>
                </a:solidFill>
                <a:latin typeface="Times New Roman" pitchFamily="18" charset="0"/>
                <a:cs typeface="Times New Roman" pitchFamily="18" charset="0"/>
              </a:rPr>
              <a:t>3.   На каждом уроке должна вестись коррекционно-развивающая работа.</a:t>
            </a:r>
          </a:p>
          <a:p>
            <a:pPr algn="l"/>
            <a:r>
              <a:rPr lang="ru-RU" sz="7200" b="1" dirty="0">
                <a:solidFill>
                  <a:schemeClr val="tx1"/>
                </a:solidFill>
                <a:latin typeface="Times New Roman" pitchFamily="18" charset="0"/>
                <a:cs typeface="Times New Roman" pitchFamily="18" charset="0"/>
              </a:rPr>
              <a:t>4.   Излагаемый материал должен быть научным, достоверным, доступным, должен быть связан с жизнью и опираться на прошлый опыт детей.</a:t>
            </a:r>
          </a:p>
          <a:p>
            <a:pPr algn="l"/>
            <a:r>
              <a:rPr lang="ru-RU" sz="7200" b="1" dirty="0">
                <a:solidFill>
                  <a:schemeClr val="tx1"/>
                </a:solidFill>
                <a:latin typeface="Times New Roman" pitchFamily="18" charset="0"/>
                <a:cs typeface="Times New Roman" pitchFamily="18" charset="0"/>
              </a:rPr>
              <a:t>5.   На каждом уроке должен осуществляться индивидуально- дифференцированный подход к учащимся.</a:t>
            </a:r>
          </a:p>
          <a:p>
            <a:pPr algn="l"/>
            <a:r>
              <a:rPr lang="ru-RU" sz="7200" b="1" dirty="0">
                <a:solidFill>
                  <a:schemeClr val="tx1"/>
                </a:solidFill>
                <a:latin typeface="Times New Roman" pitchFamily="18" charset="0"/>
                <a:cs typeface="Times New Roman" pitchFamily="18" charset="0"/>
              </a:rPr>
              <a:t>6.   На уроке должны осуществляться </a:t>
            </a:r>
            <a:r>
              <a:rPr lang="ru-RU" sz="7200" b="1" dirty="0" err="1">
                <a:solidFill>
                  <a:schemeClr val="tx1"/>
                </a:solidFill>
                <a:latin typeface="Times New Roman" pitchFamily="18" charset="0"/>
                <a:cs typeface="Times New Roman" pitchFamily="18" charset="0"/>
              </a:rPr>
              <a:t>межпредметные</a:t>
            </a:r>
            <a:r>
              <a:rPr lang="ru-RU" sz="7200" b="1" dirty="0">
                <a:solidFill>
                  <a:schemeClr val="tx1"/>
                </a:solidFill>
                <a:latin typeface="Times New Roman" pitchFamily="18" charset="0"/>
                <a:cs typeface="Times New Roman" pitchFamily="18" charset="0"/>
              </a:rPr>
              <a:t> связи.</a:t>
            </a:r>
          </a:p>
          <a:p>
            <a:pPr algn="l"/>
            <a:r>
              <a:rPr lang="ru-RU" sz="7200" b="1" dirty="0">
                <a:solidFill>
                  <a:schemeClr val="tx1"/>
                </a:solidFill>
                <a:latin typeface="Times New Roman" pitchFamily="18" charset="0"/>
                <a:cs typeface="Times New Roman" pitchFamily="18" charset="0"/>
              </a:rPr>
              <a:t>7.   Урок должен быть оснащен:</a:t>
            </a:r>
          </a:p>
          <a:p>
            <a:pPr algn="l"/>
            <a:r>
              <a:rPr lang="ru-RU" sz="7200" b="1" dirty="0">
                <a:solidFill>
                  <a:schemeClr val="tx1"/>
                </a:solidFill>
                <a:latin typeface="Times New Roman" pitchFamily="18" charset="0"/>
                <a:cs typeface="Times New Roman" pitchFamily="18" charset="0"/>
              </a:rPr>
              <a:t>техническими средствами обучения</a:t>
            </a:r>
            <a:r>
              <a:rPr lang="ru-RU" sz="7200" b="1" dirty="0" smtClean="0">
                <a:solidFill>
                  <a:schemeClr val="tx1"/>
                </a:solidFill>
                <a:latin typeface="Times New Roman" pitchFamily="18" charset="0"/>
                <a:cs typeface="Times New Roman" pitchFamily="18" charset="0"/>
              </a:rPr>
              <a:t>; дидактическим </a:t>
            </a:r>
            <a:r>
              <a:rPr lang="ru-RU" sz="7200" b="1" dirty="0">
                <a:solidFill>
                  <a:schemeClr val="tx1"/>
                </a:solidFill>
                <a:latin typeface="Times New Roman" pitchFamily="18" charset="0"/>
                <a:cs typeface="Times New Roman" pitchFamily="18" charset="0"/>
              </a:rPr>
              <a:t>материалом (таблицы, карты, иллюстрации, тесты, схемы, и т.п.);</a:t>
            </a:r>
          </a:p>
          <a:p>
            <a:pPr algn="l"/>
            <a:r>
              <a:rPr lang="ru-RU" sz="7200" b="1" dirty="0">
                <a:solidFill>
                  <a:schemeClr val="tx1"/>
                </a:solidFill>
                <a:latin typeface="Times New Roman" pitchFamily="18" charset="0"/>
                <a:cs typeface="Times New Roman" pitchFamily="18" charset="0"/>
              </a:rPr>
              <a:t>весь материал должен соотноситься с уровнем развития ребенка, связываться с логикой урока.</a:t>
            </a:r>
          </a:p>
          <a:p>
            <a:pPr algn="l"/>
            <a:r>
              <a:rPr lang="ru-RU" sz="7200" b="1" dirty="0">
                <a:solidFill>
                  <a:schemeClr val="tx1"/>
                </a:solidFill>
                <a:latin typeface="Times New Roman" pitchFamily="18" charset="0"/>
                <a:cs typeface="Times New Roman" pitchFamily="18" charset="0"/>
              </a:rPr>
              <a:t>8.   На уроке должны осуществляться инновационные процессы.</a:t>
            </a:r>
          </a:p>
          <a:p>
            <a:pPr algn="l"/>
            <a:r>
              <a:rPr lang="ru-RU" sz="7200" b="1" dirty="0">
                <a:solidFill>
                  <a:schemeClr val="tx1"/>
                </a:solidFill>
                <a:latin typeface="Times New Roman" pitchFamily="18" charset="0"/>
                <a:cs typeface="Times New Roman" pitchFamily="18" charset="0"/>
              </a:rPr>
              <a:t>9.   Необходимо введение в обучение компьютеров.</a:t>
            </a:r>
          </a:p>
          <a:p>
            <a:pPr algn="l"/>
            <a:r>
              <a:rPr lang="ru-RU" sz="7200" b="1" dirty="0">
                <a:solidFill>
                  <a:schemeClr val="tx1"/>
                </a:solidFill>
                <a:latin typeface="Times New Roman" pitchFamily="18" charset="0"/>
                <a:cs typeface="Times New Roman" pitchFamily="18" charset="0"/>
              </a:rPr>
              <a:t>10. На уроке должен строго соблюдаться охранительный режим:</a:t>
            </a:r>
          </a:p>
          <a:p>
            <a:pPr algn="l"/>
            <a:r>
              <a:rPr lang="ru-RU" sz="7200" b="1" dirty="0" smtClean="0">
                <a:solidFill>
                  <a:schemeClr val="tx1"/>
                </a:solidFill>
                <a:latin typeface="Times New Roman" pitchFamily="18" charset="0"/>
                <a:cs typeface="Times New Roman" pitchFamily="18" charset="0"/>
              </a:rPr>
              <a:t>соответствие </a:t>
            </a:r>
            <a:r>
              <a:rPr lang="ru-RU" sz="7200" b="1" dirty="0">
                <a:solidFill>
                  <a:schemeClr val="tx1"/>
                </a:solidFill>
                <a:latin typeface="Times New Roman" pitchFamily="18" charset="0"/>
                <a:cs typeface="Times New Roman" pitchFamily="18" charset="0"/>
              </a:rPr>
              <a:t>мебели возрасту детей;</a:t>
            </a:r>
          </a:p>
          <a:p>
            <a:pPr algn="l"/>
            <a:r>
              <a:rPr lang="ru-RU" sz="7200" b="1" dirty="0">
                <a:solidFill>
                  <a:schemeClr val="tx1"/>
                </a:solidFill>
                <a:latin typeface="Times New Roman" pitchFamily="18" charset="0"/>
                <a:cs typeface="Times New Roman" pitchFamily="18" charset="0"/>
              </a:rPr>
              <a:t>соответствие дидактического материала по размеру и цвету;</a:t>
            </a:r>
          </a:p>
          <a:p>
            <a:pPr algn="l"/>
            <a:r>
              <a:rPr lang="ru-RU" sz="7200" b="1" dirty="0">
                <a:solidFill>
                  <a:schemeClr val="tx1"/>
                </a:solidFill>
                <a:latin typeface="Times New Roman" pitchFamily="18" charset="0"/>
                <a:cs typeface="Times New Roman" pitchFamily="18" charset="0"/>
              </a:rPr>
              <a:t>соответствие учебной нагрузки возрасту ребенка;</a:t>
            </a:r>
          </a:p>
          <a:p>
            <a:pPr algn="l"/>
            <a:r>
              <a:rPr lang="ru-RU" sz="7200" b="1" dirty="0">
                <a:solidFill>
                  <a:schemeClr val="tx1"/>
                </a:solidFill>
                <a:latin typeface="Times New Roman" pitchFamily="18" charset="0"/>
                <a:cs typeface="Times New Roman" pitchFamily="18" charset="0"/>
              </a:rPr>
              <a:t>соблюдение санитарно-гигиенических требований.</a:t>
            </a:r>
          </a:p>
          <a:p>
            <a:pPr algn="l"/>
            <a:r>
              <a:rPr lang="ru-RU" sz="7200" b="1" dirty="0">
                <a:solidFill>
                  <a:schemeClr val="tx1"/>
                </a:solidFill>
                <a:latin typeface="Times New Roman" pitchFamily="18" charset="0"/>
                <a:cs typeface="Times New Roman" pitchFamily="18" charset="0"/>
              </a:rPr>
              <a:t>11. Урок должен способствовать решению основных задач, стоящих перед </a:t>
            </a:r>
            <a:r>
              <a:rPr lang="ru-RU" sz="7200" b="1" dirty="0" smtClean="0">
                <a:solidFill>
                  <a:schemeClr val="tx1"/>
                </a:solidFill>
                <a:latin typeface="Times New Roman" pitchFamily="18" charset="0"/>
                <a:cs typeface="Times New Roman" pitchFamily="18" charset="0"/>
              </a:rPr>
              <a:t>школой; способствовать </a:t>
            </a:r>
            <a:r>
              <a:rPr lang="ru-RU" sz="7200" b="1" dirty="0">
                <a:solidFill>
                  <a:schemeClr val="tx1"/>
                </a:solidFill>
                <a:latin typeface="Times New Roman" pitchFamily="18" charset="0"/>
                <a:cs typeface="Times New Roman" pitchFamily="18" charset="0"/>
              </a:rPr>
              <a:t>социальной адаптации аномально развивающегося ребенка</a:t>
            </a:r>
            <a:r>
              <a:rPr lang="ru-RU" sz="6400" b="1" dirty="0" smtClean="0">
                <a:solidFill>
                  <a:schemeClr val="tx1"/>
                </a:solidFill>
                <a:latin typeface="Times New Roman" pitchFamily="18" charset="0"/>
                <a:cs typeface="Times New Roman" pitchFamily="18" charset="0"/>
              </a:rPr>
              <a:t>.</a:t>
            </a:r>
            <a:endParaRPr lang="ru-RU" sz="6400" b="1" dirty="0">
              <a:solidFill>
                <a:schemeClr val="tx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400" b="1" dirty="0" smtClean="0"/>
              <a:t>С</a:t>
            </a:r>
            <a:r>
              <a:rPr lang="ru-RU" sz="2400" b="1" dirty="0" smtClean="0"/>
              <a:t>пециальные </a:t>
            </a:r>
            <a:r>
              <a:rPr lang="ru-RU" sz="2400" b="1" dirty="0" smtClean="0"/>
              <a:t>требования к организации урока:</a:t>
            </a:r>
            <a:endParaRPr lang="ru-RU" sz="2400" b="1" dirty="0"/>
          </a:p>
        </p:txBody>
      </p:sp>
      <p:sp>
        <p:nvSpPr>
          <p:cNvPr id="3" name="Содержимое 2"/>
          <p:cNvSpPr>
            <a:spLocks noGrp="1"/>
          </p:cNvSpPr>
          <p:nvPr>
            <p:ph idx="1"/>
          </p:nvPr>
        </p:nvSpPr>
        <p:spPr>
          <a:xfrm>
            <a:off x="457200" y="908720"/>
            <a:ext cx="8435280" cy="5688632"/>
          </a:xfrm>
        </p:spPr>
        <p:txBody>
          <a:bodyPr>
            <a:normAutofit/>
          </a:bodyPr>
          <a:lstStyle/>
          <a:p>
            <a:pPr lvl="0"/>
            <a:r>
              <a:rPr lang="ru-RU" sz="2000" dirty="0" smtClean="0"/>
              <a:t>Замедленность </a:t>
            </a:r>
            <a:r>
              <a:rPr lang="ru-RU" sz="2000" dirty="0"/>
              <a:t>темпа обучения, что соответствует замедленности протекания психических процессов;</a:t>
            </a:r>
          </a:p>
          <a:p>
            <a:pPr lvl="0"/>
            <a:r>
              <a:rPr lang="ru-RU" sz="2000" dirty="0"/>
              <a:t>Упрощение структуры ЗУН в соответствии с психофизическими возможностями ученика;</a:t>
            </a:r>
          </a:p>
          <a:p>
            <a:pPr lvl="0"/>
            <a:r>
              <a:rPr lang="ru-RU" sz="2000" dirty="0"/>
              <a:t>Осуществление повторности при обучении на всех этапах и звеньях урока;</a:t>
            </a:r>
          </a:p>
          <a:p>
            <a:pPr lvl="0"/>
            <a:r>
              <a:rPr lang="ru-RU" sz="2000" dirty="0"/>
              <a:t>Максимальная опора на чувственный опыт ребенка, что обусловлено конкретностью мышления ребенка;</a:t>
            </a:r>
          </a:p>
          <a:p>
            <a:pPr lvl="0"/>
            <a:r>
              <a:rPr lang="ru-RU" sz="2000" dirty="0"/>
              <a:t>Максимальная опора на практическую деятельность и опыт ученика;</a:t>
            </a:r>
          </a:p>
          <a:p>
            <a:pPr lvl="0"/>
            <a:r>
              <a:rPr lang="ru-RU" sz="2000" dirty="0"/>
              <a:t>Опора на более развитые способности ребенка;</a:t>
            </a:r>
          </a:p>
          <a:p>
            <a:pPr lvl="0"/>
            <a:r>
              <a:rPr lang="ru-RU" sz="2000" dirty="0"/>
              <a:t>Осуществление дифференцированного руководства учебной деятельностью ребенка, предусматривающего проектирование, направление и регулирование, а вместе с тем и исправление действий учащихся членением целостной  деятельности на отдельные части, операции и др.</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68760"/>
            <a:ext cx="8229600" cy="5184576"/>
          </a:xfrm>
        </p:spPr>
        <p:txBody>
          <a:bodyPr>
            <a:normAutofit fontScale="92500" lnSpcReduction="20000"/>
          </a:bodyPr>
          <a:lstStyle/>
          <a:p>
            <a:pPr algn="ctr"/>
            <a:r>
              <a:rPr lang="ru-RU" dirty="0"/>
              <a:t>Сущность принципа индивидуального подхода состоит в учете </a:t>
            </a:r>
            <a:r>
              <a:rPr lang="ru-RU" b="1" dirty="0"/>
              <a:t>индивидуальных особенностей учащихся </a:t>
            </a:r>
            <a:r>
              <a:rPr lang="ru-RU" dirty="0"/>
              <a:t>в учебно-воспитательном процессе с целью активного управления ходом развития их умственных и физических возможностей. Индивидуальный подход предполагает всестороннее изучение обучающихся, воспитанников и разработку соответствующих мер педагогического воздействия с учетом выявленных особенностей. </a:t>
            </a:r>
            <a:br>
              <a:rPr lang="ru-RU" dirty="0"/>
            </a:br>
            <a:r>
              <a:rPr lang="ru-RU" b="1" dirty="0"/>
              <a:t>В коррекционной школе индивидуальный подход имеет особенно важное значение</a:t>
            </a:r>
            <a:r>
              <a:rPr lang="ru-RU" dirty="0"/>
              <a:t>, так как по восприимчивости к обучению </a:t>
            </a:r>
            <a:r>
              <a:rPr lang="ru-RU" dirty="0" smtClean="0"/>
              <a:t>дети </a:t>
            </a:r>
            <a:r>
              <a:rPr lang="ru-RU" dirty="0"/>
              <a:t>с </a:t>
            </a:r>
            <a:r>
              <a:rPr lang="ru-RU" dirty="0" smtClean="0"/>
              <a:t>интеллектуальной недостаточностью </a:t>
            </a:r>
            <a:r>
              <a:rPr lang="ru-RU" dirty="0"/>
              <a:t>различаются между собой значительно больше, чем дети с нормальным интеллектом.</a:t>
            </a:r>
          </a:p>
        </p:txBody>
      </p:sp>
      <p:sp>
        <p:nvSpPr>
          <p:cNvPr id="2" name="Заголовок 1"/>
          <p:cNvSpPr>
            <a:spLocks noGrp="1"/>
          </p:cNvSpPr>
          <p:nvPr>
            <p:ph type="title"/>
          </p:nvPr>
        </p:nvSpPr>
        <p:spPr/>
        <p:txBody>
          <a:bodyPr>
            <a:normAutofit/>
          </a:bodyPr>
          <a:lstStyle/>
          <a:p>
            <a:pPr algn="ctr"/>
            <a:r>
              <a:rPr lang="ru-RU" sz="3200" b="1" dirty="0" smtClean="0">
                <a:solidFill>
                  <a:srgbClr val="FF0000"/>
                </a:solidFill>
              </a:rPr>
              <a:t>Индивидуальный подход</a:t>
            </a:r>
            <a:endParaRPr lang="ru-RU" sz="32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88640"/>
            <a:ext cx="8229600" cy="85998"/>
          </a:xfrm>
        </p:spPr>
        <p:txBody>
          <a:bodyPr>
            <a:normAutofit fontScale="90000"/>
          </a:bodyPr>
          <a:lstStyle/>
          <a:p>
            <a:endParaRPr lang="ru-RU" dirty="0"/>
          </a:p>
        </p:txBody>
      </p:sp>
      <p:sp>
        <p:nvSpPr>
          <p:cNvPr id="3" name="Содержимое 2"/>
          <p:cNvSpPr>
            <a:spLocks noGrp="1"/>
          </p:cNvSpPr>
          <p:nvPr>
            <p:ph sz="quarter" idx="1"/>
          </p:nvPr>
        </p:nvSpPr>
        <p:spPr>
          <a:xfrm>
            <a:off x="457200" y="620688"/>
            <a:ext cx="8229600" cy="5505475"/>
          </a:xfrm>
        </p:spPr>
        <p:txBody>
          <a:bodyPr/>
          <a:lstStyle/>
          <a:p>
            <a:pPr algn="ctr">
              <a:buNone/>
            </a:pPr>
            <a:r>
              <a:rPr lang="ru-RU" sz="4000" b="1" dirty="0" smtClean="0">
                <a:solidFill>
                  <a:srgbClr val="FF0000"/>
                </a:solidFill>
                <a:latin typeface="Times New Roman" pitchFamily="18" charset="0"/>
                <a:cs typeface="Times New Roman" pitchFamily="18" charset="0"/>
              </a:rPr>
              <a:t>Дифференцированный </a:t>
            </a:r>
            <a:r>
              <a:rPr lang="ru-RU" sz="4000" b="1" dirty="0" smtClean="0">
                <a:solidFill>
                  <a:srgbClr val="FF0000"/>
                </a:solidFill>
                <a:latin typeface="Times New Roman" pitchFamily="18" charset="0"/>
                <a:cs typeface="Times New Roman" pitchFamily="18" charset="0"/>
              </a:rPr>
              <a:t>подход</a:t>
            </a:r>
            <a:r>
              <a:rPr lang="ru-RU" sz="4000" b="1" dirty="0" smtClean="0">
                <a:latin typeface="Times New Roman" pitchFamily="18" charset="0"/>
                <a:cs typeface="Times New Roman" pitchFamily="18" charset="0"/>
              </a:rPr>
              <a:t>-</a:t>
            </a:r>
          </a:p>
          <a:p>
            <a:pPr algn="ctr">
              <a:buNone/>
            </a:pPr>
            <a:r>
              <a:rPr lang="ru-RU" sz="3600" b="1" dirty="0" smtClean="0">
                <a:latin typeface="Times New Roman" pitchFamily="18" charset="0"/>
                <a:cs typeface="Times New Roman" pitchFamily="18" charset="0"/>
              </a:rPr>
              <a:t>это </a:t>
            </a:r>
            <a:r>
              <a:rPr lang="ru-RU" sz="3600" b="1" dirty="0" smtClean="0">
                <a:latin typeface="Times New Roman" pitchFamily="18" charset="0"/>
                <a:cs typeface="Times New Roman" pitchFamily="18" charset="0"/>
              </a:rPr>
              <a:t>работа с группами учащихся</a:t>
            </a:r>
            <a:r>
              <a:rPr lang="ru-RU" dirty="0" smtClean="0"/>
              <a:t>, </a:t>
            </a:r>
            <a:r>
              <a:rPr lang="ru-RU" sz="3600" dirty="0" smtClean="0"/>
              <a:t>у которых при освоении учебного материала, выполнении практических работ возникают однородные трудности, в основе которых лежат одинаковые или близкие причины.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Autofit/>
          </a:bodyPr>
          <a:lstStyle/>
          <a:p>
            <a:pPr algn="ctr"/>
            <a:r>
              <a:rPr lang="ru-RU" sz="1800" b="1" dirty="0" smtClean="0"/>
              <a:t>Заполни таблицу, используя слова для </a:t>
            </a:r>
            <a:r>
              <a:rPr lang="ru-RU" sz="1800" b="1" dirty="0" smtClean="0"/>
              <a:t>справок</a:t>
            </a:r>
            <a:r>
              <a:rPr lang="en-US" sz="1800" b="1" dirty="0" smtClean="0"/>
              <a:t> (</a:t>
            </a:r>
            <a:r>
              <a:rPr lang="ru-RU" sz="1800" b="1" dirty="0" smtClean="0"/>
              <a:t>стрелки):</a:t>
            </a:r>
            <a:endParaRPr lang="ru-RU" sz="1800" dirty="0"/>
          </a:p>
        </p:txBody>
      </p:sp>
      <p:sp>
        <p:nvSpPr>
          <p:cNvPr id="3" name="Содержимое 2"/>
          <p:cNvSpPr>
            <a:spLocks noGrp="1"/>
          </p:cNvSpPr>
          <p:nvPr>
            <p:ph sz="quarter" idx="1"/>
          </p:nvPr>
        </p:nvSpPr>
        <p:spPr>
          <a:xfrm>
            <a:off x="457200" y="548680"/>
            <a:ext cx="8229600" cy="5976664"/>
          </a:xfrm>
        </p:spPr>
        <p:txBody>
          <a:bodyPr>
            <a:normAutofit fontScale="92500" lnSpcReduction="10000"/>
          </a:bodyPr>
          <a:lstStyle/>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r>
              <a:rPr lang="ru-RU" sz="1200" b="1" dirty="0" smtClean="0"/>
              <a:t>  </a:t>
            </a:r>
          </a:p>
          <a:p>
            <a:endParaRPr lang="ru-RU" sz="1200" b="1" dirty="0" smtClean="0"/>
          </a:p>
          <a:p>
            <a:endParaRPr lang="ru-RU" sz="1200" b="1" dirty="0" smtClean="0"/>
          </a:p>
          <a:p>
            <a:endParaRPr lang="ru-RU" sz="1200" b="1" dirty="0" smtClean="0"/>
          </a:p>
          <a:p>
            <a:endParaRPr lang="ru-RU" sz="1200" b="1" dirty="0" smtClean="0"/>
          </a:p>
          <a:p>
            <a:endParaRPr lang="ru-RU" sz="1200" b="1" dirty="0" smtClean="0"/>
          </a:p>
          <a:p>
            <a:endParaRPr lang="ru-RU" sz="1200" b="1" dirty="0" smtClean="0"/>
          </a:p>
          <a:p>
            <a:endParaRPr lang="ru-RU" sz="1200" b="1" dirty="0" smtClean="0"/>
          </a:p>
          <a:p>
            <a:endParaRPr lang="ru-RU" sz="1200" b="1" dirty="0" smtClean="0"/>
          </a:p>
          <a:p>
            <a:endParaRPr lang="ru-RU" sz="1200" b="1" dirty="0" smtClean="0"/>
          </a:p>
          <a:p>
            <a:endParaRPr lang="ru-RU" sz="1200" b="1" dirty="0" smtClean="0"/>
          </a:p>
          <a:p>
            <a:endParaRPr lang="ru-RU" sz="1200" b="1" dirty="0" smtClean="0"/>
          </a:p>
          <a:p>
            <a:endParaRPr lang="ru-RU" sz="1200" b="1" dirty="0" smtClean="0"/>
          </a:p>
          <a:p>
            <a:r>
              <a:rPr lang="ru-RU" sz="1200" b="1" dirty="0" smtClean="0"/>
              <a:t>Слова для справок:</a:t>
            </a:r>
            <a:endParaRPr lang="ru-RU" sz="1200" dirty="0" smtClean="0"/>
          </a:p>
          <a:p>
            <a:r>
              <a:rPr lang="ru-RU" sz="1200" dirty="0" smtClean="0"/>
              <a:t>-для повседневной носки</a:t>
            </a:r>
          </a:p>
          <a:p>
            <a:r>
              <a:rPr lang="ru-RU" sz="1200" dirty="0" smtClean="0"/>
              <a:t> - для дома</a:t>
            </a:r>
          </a:p>
          <a:p>
            <a:r>
              <a:rPr lang="ru-RU" sz="1200" dirty="0" smtClean="0"/>
              <a:t> - для занятия спортом</a:t>
            </a:r>
          </a:p>
          <a:p>
            <a:r>
              <a:rPr lang="ru-RU" sz="1200" dirty="0" smtClean="0"/>
              <a:t> - для праздников</a:t>
            </a:r>
            <a:endParaRPr lang="ru-RU" sz="1200" dirty="0"/>
          </a:p>
        </p:txBody>
      </p:sp>
      <p:graphicFrame>
        <p:nvGraphicFramePr>
          <p:cNvPr id="5" name="Таблица 4"/>
          <p:cNvGraphicFramePr>
            <a:graphicFrameLocks noGrp="1"/>
          </p:cNvGraphicFramePr>
          <p:nvPr/>
        </p:nvGraphicFramePr>
        <p:xfrm>
          <a:off x="1187623" y="764704"/>
          <a:ext cx="6048672" cy="3960440"/>
        </p:xfrm>
        <a:graphic>
          <a:graphicData uri="http://schemas.openxmlformats.org/drawingml/2006/table">
            <a:tbl>
              <a:tblPr firstRow="1" bandRow="1">
                <a:tableStyleId>{5C22544A-7EE6-4342-B048-85BDC9FD1C3A}</a:tableStyleId>
              </a:tblPr>
              <a:tblGrid>
                <a:gridCol w="2016224"/>
                <a:gridCol w="2016224"/>
                <a:gridCol w="2016224"/>
              </a:tblGrid>
              <a:tr h="990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Повседневная</a:t>
                      </a:r>
                    </a:p>
                    <a:p>
                      <a:endParaRPr lang="ru-RU" dirty="0"/>
                    </a:p>
                  </a:txBody>
                  <a:tcPr/>
                </a:tc>
                <a:tc>
                  <a:txBody>
                    <a:bodyPr/>
                    <a:lstStyle/>
                    <a:p>
                      <a:endParaRPr lang="ru-RU" dirty="0" smtClean="0"/>
                    </a:p>
                    <a:p>
                      <a:endParaRPr lang="ru-RU" dirty="0" smtClean="0"/>
                    </a:p>
                    <a:p>
                      <a:endParaRPr lang="ru-RU" dirty="0"/>
                    </a:p>
                  </a:txBody>
                  <a:tcPr/>
                </a:tc>
                <a:tc>
                  <a:txBody>
                    <a:bodyPr/>
                    <a:lstStyle/>
                    <a:p>
                      <a:endParaRPr lang="ru-RU" dirty="0"/>
                    </a:p>
                  </a:txBody>
                  <a:tcPr/>
                </a:tc>
              </a:tr>
              <a:tr h="990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Домашняя</a:t>
                      </a:r>
                    </a:p>
                    <a:p>
                      <a:endParaRPr lang="ru-RU" dirty="0"/>
                    </a:p>
                  </a:txBody>
                  <a:tcPr/>
                </a:tc>
                <a:tc>
                  <a:txBody>
                    <a:bodyPr/>
                    <a:lstStyle/>
                    <a:p>
                      <a:endParaRPr lang="ru-RU" dirty="0" smtClean="0"/>
                    </a:p>
                    <a:p>
                      <a:endParaRPr lang="ru-RU" dirty="0" smtClean="0"/>
                    </a:p>
                    <a:p>
                      <a:endParaRPr lang="ru-RU" dirty="0"/>
                    </a:p>
                  </a:txBody>
                  <a:tcPr/>
                </a:tc>
                <a:tc>
                  <a:txBody>
                    <a:bodyPr/>
                    <a:lstStyle/>
                    <a:p>
                      <a:endParaRPr lang="ru-RU" dirty="0"/>
                    </a:p>
                  </a:txBody>
                  <a:tcPr/>
                </a:tc>
              </a:tr>
              <a:tr h="990110">
                <a:tc>
                  <a:txBody>
                    <a:bodyPr/>
                    <a:lstStyle/>
                    <a:p>
                      <a:r>
                        <a:rPr lang="ru-RU" dirty="0" smtClean="0"/>
                        <a:t>Спортивная</a:t>
                      </a:r>
                    </a:p>
                    <a:p>
                      <a:endParaRPr lang="ru-RU" dirty="0" smtClean="0"/>
                    </a:p>
                    <a:p>
                      <a:endParaRPr lang="ru-RU" dirty="0"/>
                    </a:p>
                  </a:txBody>
                  <a:tcPr/>
                </a:tc>
                <a:tc>
                  <a:txBody>
                    <a:bodyPr/>
                    <a:lstStyle/>
                    <a:p>
                      <a:endParaRPr lang="ru-RU"/>
                    </a:p>
                  </a:txBody>
                  <a:tcPr/>
                </a:tc>
                <a:tc>
                  <a:txBody>
                    <a:bodyPr/>
                    <a:lstStyle/>
                    <a:p>
                      <a:endParaRPr lang="ru-RU" dirty="0"/>
                    </a:p>
                  </a:txBody>
                  <a:tcPr/>
                </a:tc>
              </a:tr>
              <a:tr h="990110">
                <a:tc>
                  <a:txBody>
                    <a:bodyPr/>
                    <a:lstStyle/>
                    <a:p>
                      <a:r>
                        <a:rPr lang="ru-RU" dirty="0" smtClean="0"/>
                        <a:t>Праздничная</a:t>
                      </a:r>
                    </a:p>
                    <a:p>
                      <a:endParaRPr lang="ru-RU" dirty="0" smtClean="0"/>
                    </a:p>
                    <a:p>
                      <a:endParaRPr lang="ru-RU" dirty="0"/>
                    </a:p>
                  </a:txBody>
                  <a:tcPr/>
                </a:tc>
                <a:tc>
                  <a:txBody>
                    <a:bodyPr/>
                    <a:lstStyle/>
                    <a:p>
                      <a:endParaRPr lang="ru-RU" dirty="0"/>
                    </a:p>
                  </a:txBody>
                  <a:tcPr/>
                </a:tc>
                <a:tc>
                  <a:txBody>
                    <a:bodyPr/>
                    <a:lstStyle/>
                    <a:p>
                      <a:endParaRPr lang="ru-RU" dirty="0"/>
                    </a:p>
                  </a:txBody>
                  <a:tcPr/>
                </a:tc>
              </a:tr>
            </a:tbl>
          </a:graphicData>
        </a:graphic>
      </p:graphicFrame>
      <p:pic>
        <p:nvPicPr>
          <p:cNvPr id="6" name="Рисунок 5" descr="http://im4-tub-ru.yandex.net/i?id=118652923-66-72&amp;n=21"/>
          <p:cNvPicPr/>
          <p:nvPr/>
        </p:nvPicPr>
        <p:blipFill>
          <a:blip r:embed="rId2" cstate="print"/>
          <a:srcRect/>
          <a:stretch>
            <a:fillRect/>
          </a:stretch>
        </p:blipFill>
        <p:spPr bwMode="auto">
          <a:xfrm>
            <a:off x="6084168" y="4365104"/>
            <a:ext cx="1080120" cy="792088"/>
          </a:xfrm>
          <a:prstGeom prst="rect">
            <a:avLst/>
          </a:prstGeom>
          <a:noFill/>
          <a:ln w="9525">
            <a:noFill/>
            <a:miter lim="800000"/>
            <a:headEnd/>
            <a:tailEnd/>
          </a:ln>
        </p:spPr>
      </p:pic>
      <p:pic>
        <p:nvPicPr>
          <p:cNvPr id="7" name="Рисунок 6" descr="http://im7-tub-ru.yandex.net/i?id=254400242-33-72&amp;n=21"/>
          <p:cNvPicPr/>
          <p:nvPr/>
        </p:nvPicPr>
        <p:blipFill>
          <a:blip r:embed="rId3" cstate="print"/>
          <a:srcRect/>
          <a:stretch>
            <a:fillRect/>
          </a:stretch>
        </p:blipFill>
        <p:spPr bwMode="auto">
          <a:xfrm>
            <a:off x="5868144" y="836712"/>
            <a:ext cx="1224136" cy="864096"/>
          </a:xfrm>
          <a:prstGeom prst="rect">
            <a:avLst/>
          </a:prstGeom>
          <a:noFill/>
          <a:ln w="9525">
            <a:noFill/>
            <a:miter lim="800000"/>
            <a:headEnd/>
            <a:tailEnd/>
          </a:ln>
        </p:spPr>
      </p:pic>
      <p:pic>
        <p:nvPicPr>
          <p:cNvPr id="8" name="Рисунок 7" descr="http://im5-tub-ru.yandex.net/i?id=32981507-33-72&amp;n=21"/>
          <p:cNvPicPr/>
          <p:nvPr/>
        </p:nvPicPr>
        <p:blipFill>
          <a:blip r:embed="rId4" cstate="print"/>
          <a:srcRect/>
          <a:stretch>
            <a:fillRect/>
          </a:stretch>
        </p:blipFill>
        <p:spPr bwMode="auto">
          <a:xfrm>
            <a:off x="5940152" y="1772816"/>
            <a:ext cx="1203573" cy="1024148"/>
          </a:xfrm>
          <a:prstGeom prst="rect">
            <a:avLst/>
          </a:prstGeom>
          <a:noFill/>
          <a:ln w="9525">
            <a:noFill/>
            <a:miter lim="800000"/>
            <a:headEnd/>
            <a:tailEnd/>
          </a:ln>
        </p:spPr>
      </p:pic>
      <p:pic>
        <p:nvPicPr>
          <p:cNvPr id="9" name="Рисунок 8" descr="http://im0-tub-ru.yandex.net/i?id=5833743-47-72&amp;n=21"/>
          <p:cNvPicPr/>
          <p:nvPr/>
        </p:nvPicPr>
        <p:blipFill>
          <a:blip r:embed="rId5" cstate="print"/>
          <a:srcRect/>
          <a:stretch>
            <a:fillRect/>
          </a:stretch>
        </p:blipFill>
        <p:spPr bwMode="auto">
          <a:xfrm>
            <a:off x="6084168" y="2780928"/>
            <a:ext cx="1070223" cy="926207"/>
          </a:xfrm>
          <a:prstGeom prst="rect">
            <a:avLst/>
          </a:prstGeom>
          <a:noFill/>
          <a:ln w="9525">
            <a:noFill/>
            <a:miter lim="800000"/>
            <a:headEnd/>
            <a:tailEnd/>
          </a:ln>
        </p:spPr>
      </p:pic>
      <p:cxnSp>
        <p:nvCxnSpPr>
          <p:cNvPr id="11" name="Прямая со стрелкой 10"/>
          <p:cNvCxnSpPr/>
          <p:nvPr/>
        </p:nvCxnSpPr>
        <p:spPr>
          <a:xfrm flipV="1">
            <a:off x="3275856" y="2132856"/>
            <a:ext cx="2592288"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001419"/>
          </a:xfrm>
        </p:spPr>
        <p:txBody>
          <a:bodyPr>
            <a:normAutofit/>
          </a:bodyPr>
          <a:lstStyle/>
          <a:p>
            <a:pPr>
              <a:buNone/>
            </a:pPr>
            <a:endParaRPr lang="ru-RU" dirty="0"/>
          </a:p>
        </p:txBody>
      </p:sp>
      <p:sp>
        <p:nvSpPr>
          <p:cNvPr id="2" name="Заголовок 1"/>
          <p:cNvSpPr>
            <a:spLocks noGrp="1"/>
          </p:cNvSpPr>
          <p:nvPr>
            <p:ph type="title"/>
          </p:nvPr>
        </p:nvSpPr>
        <p:spPr/>
        <p:txBody>
          <a:bodyPr>
            <a:normAutofit fontScale="90000"/>
          </a:bodyPr>
          <a:lstStyle/>
          <a:p>
            <a:pPr algn="ctr"/>
            <a:r>
              <a:rPr lang="ru-RU" sz="2400" dirty="0" smtClean="0"/>
              <a:t>2. Индивидуальные задания. </a:t>
            </a:r>
            <a:r>
              <a:rPr lang="ru-RU" sz="2400" dirty="0" smtClean="0"/>
              <a:t>Поставь стрелки соответствия «сезон-название-вид обуви</a:t>
            </a:r>
            <a:r>
              <a:rPr lang="ru-RU" sz="2400" dirty="0" smtClean="0">
                <a:solidFill>
                  <a:srgbClr val="C00000"/>
                </a:solidFill>
              </a:rPr>
              <a:t>». Для </a:t>
            </a:r>
            <a:r>
              <a:rPr lang="ru-RU" sz="2400" dirty="0" smtClean="0">
                <a:solidFill>
                  <a:srgbClr val="C00000"/>
                </a:solidFill>
              </a:rPr>
              <a:t>тех, кто любит рисовать. Заполнить 4-ую </a:t>
            </a:r>
            <a:r>
              <a:rPr lang="ru-RU" sz="2400" dirty="0" smtClean="0">
                <a:solidFill>
                  <a:srgbClr val="C00000"/>
                </a:solidFill>
              </a:rPr>
              <a:t>колонку.</a:t>
            </a:r>
            <a:r>
              <a:rPr lang="ru-RU" sz="2400" dirty="0" smtClean="0"/>
              <a:t/>
            </a:r>
            <a:br>
              <a:rPr lang="ru-RU" sz="2400" dirty="0" smtClean="0"/>
            </a:br>
            <a:endParaRPr lang="ru-RU" sz="2400" dirty="0"/>
          </a:p>
        </p:txBody>
      </p:sp>
      <p:graphicFrame>
        <p:nvGraphicFramePr>
          <p:cNvPr id="4" name="Таблица 3"/>
          <p:cNvGraphicFramePr>
            <a:graphicFrameLocks noGrp="1"/>
          </p:cNvGraphicFramePr>
          <p:nvPr/>
        </p:nvGraphicFramePr>
        <p:xfrm>
          <a:off x="467543" y="1484783"/>
          <a:ext cx="7992890" cy="4988711"/>
        </p:xfrm>
        <a:graphic>
          <a:graphicData uri="http://schemas.openxmlformats.org/drawingml/2006/table">
            <a:tbl>
              <a:tblPr firstRow="1" bandRow="1">
                <a:tableStyleId>{5C22544A-7EE6-4342-B048-85BDC9FD1C3A}</a:tableStyleId>
              </a:tblPr>
              <a:tblGrid>
                <a:gridCol w="1568698"/>
                <a:gridCol w="1942197"/>
                <a:gridCol w="2539796"/>
                <a:gridCol w="1942199"/>
              </a:tblGrid>
              <a:tr h="658657">
                <a:tc>
                  <a:txBody>
                    <a:bodyPr/>
                    <a:lstStyle/>
                    <a:p>
                      <a:pPr algn="ctr">
                        <a:lnSpc>
                          <a:spcPct val="115000"/>
                        </a:lnSpc>
                        <a:spcBef>
                          <a:spcPts val="1095"/>
                        </a:spcBef>
                        <a:spcAft>
                          <a:spcPts val="0"/>
                        </a:spcAft>
                      </a:pPr>
                      <a:r>
                        <a:rPr lang="ru-RU" sz="2000" b="1" dirty="0">
                          <a:solidFill>
                            <a:srgbClr val="000000"/>
                          </a:solidFill>
                          <a:latin typeface="Times New Roman"/>
                          <a:ea typeface="Times New Roman"/>
                          <a:cs typeface="Times New Roman"/>
                        </a:rPr>
                        <a:t>Время года</a:t>
                      </a:r>
                      <a:endParaRPr lang="ru-RU" sz="2000" dirty="0">
                        <a:latin typeface="Calibri"/>
                        <a:ea typeface="Calibri"/>
                        <a:cs typeface="Times New Roman"/>
                      </a:endParaRPr>
                    </a:p>
                  </a:txBody>
                  <a:tcPr marL="68580" marR="68580" marT="0" marB="0"/>
                </a:tc>
                <a:tc>
                  <a:txBody>
                    <a:bodyPr/>
                    <a:lstStyle/>
                    <a:p>
                      <a:pPr algn="ctr">
                        <a:lnSpc>
                          <a:spcPct val="115000"/>
                        </a:lnSpc>
                        <a:spcBef>
                          <a:spcPts val="1095"/>
                        </a:spcBef>
                        <a:spcAft>
                          <a:spcPts val="0"/>
                        </a:spcAft>
                      </a:pPr>
                      <a:r>
                        <a:rPr lang="ru-RU" sz="2000" b="1" dirty="0">
                          <a:solidFill>
                            <a:srgbClr val="000000"/>
                          </a:solidFill>
                          <a:latin typeface="Times New Roman"/>
                          <a:ea typeface="Times New Roman"/>
                          <a:cs typeface="Times New Roman"/>
                        </a:rPr>
                        <a:t>Виды  обуви по сезону</a:t>
                      </a:r>
                      <a:endParaRPr lang="ru-RU" sz="2000" dirty="0">
                        <a:latin typeface="Calibri"/>
                        <a:ea typeface="Calibri"/>
                        <a:cs typeface="Times New Roman"/>
                      </a:endParaRPr>
                    </a:p>
                  </a:txBody>
                  <a:tcPr marL="68580" marR="68580" marT="0" marB="0"/>
                </a:tc>
                <a:tc>
                  <a:txBody>
                    <a:bodyPr/>
                    <a:lstStyle/>
                    <a:p>
                      <a:pPr algn="ctr">
                        <a:lnSpc>
                          <a:spcPct val="115000"/>
                        </a:lnSpc>
                        <a:spcBef>
                          <a:spcPts val="1095"/>
                        </a:spcBef>
                        <a:spcAft>
                          <a:spcPts val="0"/>
                        </a:spcAft>
                      </a:pPr>
                      <a:r>
                        <a:rPr lang="ru-RU" sz="2000" b="1">
                          <a:solidFill>
                            <a:srgbClr val="000000"/>
                          </a:solidFill>
                          <a:latin typeface="Times New Roman"/>
                          <a:ea typeface="Times New Roman"/>
                          <a:cs typeface="Times New Roman"/>
                        </a:rPr>
                        <a:t>Название</a:t>
                      </a:r>
                      <a:endParaRPr lang="ru-RU" sz="2000">
                        <a:latin typeface="Calibri"/>
                        <a:ea typeface="Calibri"/>
                        <a:cs typeface="Times New Roman"/>
                      </a:endParaRPr>
                    </a:p>
                  </a:txBody>
                  <a:tcPr marL="68580" marR="68580" marT="0" marB="0"/>
                </a:tc>
                <a:tc>
                  <a:txBody>
                    <a:bodyPr/>
                    <a:lstStyle/>
                    <a:p>
                      <a:pPr algn="ctr">
                        <a:lnSpc>
                          <a:spcPct val="115000"/>
                        </a:lnSpc>
                        <a:spcBef>
                          <a:spcPts val="1095"/>
                        </a:spcBef>
                        <a:spcAft>
                          <a:spcPts val="0"/>
                        </a:spcAft>
                      </a:pPr>
                      <a:r>
                        <a:rPr lang="ru-RU" sz="2000" b="1">
                          <a:solidFill>
                            <a:srgbClr val="000000"/>
                          </a:solidFill>
                          <a:latin typeface="Times New Roman"/>
                          <a:ea typeface="Times New Roman"/>
                          <a:cs typeface="Times New Roman"/>
                        </a:rPr>
                        <a:t>Рисунок</a:t>
                      </a:r>
                      <a:endParaRPr lang="ru-RU" sz="2000">
                        <a:latin typeface="Calibri"/>
                        <a:ea typeface="Calibri"/>
                        <a:cs typeface="Times New Roman"/>
                      </a:endParaRPr>
                    </a:p>
                  </a:txBody>
                  <a:tcPr marL="68580" marR="68580" marT="0" marB="0"/>
                </a:tc>
              </a:tr>
              <a:tr h="1436632">
                <a:tc>
                  <a:txBody>
                    <a:bodyPr/>
                    <a:lstStyle/>
                    <a:p>
                      <a:pPr>
                        <a:lnSpc>
                          <a:spcPct val="115000"/>
                        </a:lnSpc>
                        <a:spcBef>
                          <a:spcPts val="1095"/>
                        </a:spcBef>
                        <a:spcAft>
                          <a:spcPts val="0"/>
                        </a:spcAft>
                      </a:pPr>
                      <a:r>
                        <a:rPr lang="ru-RU" sz="2000" dirty="0">
                          <a:solidFill>
                            <a:srgbClr val="000000"/>
                          </a:solidFill>
                          <a:latin typeface="Times New Roman"/>
                          <a:ea typeface="Times New Roman"/>
                          <a:cs typeface="Times New Roman"/>
                        </a:rPr>
                        <a:t>Зима</a:t>
                      </a:r>
                      <a:endParaRPr lang="ru-RU" sz="2000" dirty="0">
                        <a:latin typeface="Calibri"/>
                        <a:ea typeface="Calibri"/>
                        <a:cs typeface="Times New Roman"/>
                      </a:endParaRPr>
                    </a:p>
                  </a:txBody>
                  <a:tcPr marL="68580" marR="68580" marT="0" marB="0"/>
                </a:tc>
                <a:tc>
                  <a:txBody>
                    <a:bodyPr/>
                    <a:lstStyle/>
                    <a:p>
                      <a:pPr>
                        <a:lnSpc>
                          <a:spcPct val="115000"/>
                        </a:lnSpc>
                        <a:spcBef>
                          <a:spcPts val="1095"/>
                        </a:spcBef>
                        <a:spcAft>
                          <a:spcPts val="0"/>
                        </a:spcAft>
                      </a:pPr>
                      <a:r>
                        <a:rPr lang="ru-RU" sz="2000" dirty="0" smtClean="0">
                          <a:solidFill>
                            <a:srgbClr val="000000"/>
                          </a:solidFill>
                          <a:latin typeface="Times New Roman"/>
                          <a:ea typeface="Calibri"/>
                          <a:cs typeface="Times New Roman"/>
                        </a:rPr>
                        <a:t>летняя</a:t>
                      </a:r>
                      <a:endParaRPr lang="ru-RU" sz="2000" dirty="0">
                        <a:latin typeface="Calibri"/>
                        <a:ea typeface="Calibri"/>
                        <a:cs typeface="Times New Roman"/>
                      </a:endParaRPr>
                    </a:p>
                  </a:txBody>
                  <a:tcPr marL="68580" marR="68580" marT="0" marB="0"/>
                </a:tc>
                <a:tc>
                  <a:txBody>
                    <a:bodyPr/>
                    <a:lstStyle/>
                    <a:p>
                      <a:pPr>
                        <a:lnSpc>
                          <a:spcPct val="115000"/>
                        </a:lnSpc>
                        <a:spcBef>
                          <a:spcPts val="1095"/>
                        </a:spcBef>
                        <a:spcAft>
                          <a:spcPts val="0"/>
                        </a:spcAft>
                      </a:pPr>
                      <a:r>
                        <a:rPr lang="ru-RU" sz="2000" dirty="0" smtClean="0">
                          <a:solidFill>
                            <a:srgbClr val="000000"/>
                          </a:solidFill>
                          <a:latin typeface="Times New Roman"/>
                          <a:ea typeface="Times New Roman"/>
                          <a:cs typeface="Times New Roman"/>
                        </a:rPr>
                        <a:t>Босоножки, туфли, сандалии, сланцы</a:t>
                      </a:r>
                      <a:endParaRPr lang="ru-RU" sz="2000" dirty="0">
                        <a:latin typeface="Calibri"/>
                        <a:ea typeface="Calibri"/>
                        <a:cs typeface="Times New Roman"/>
                      </a:endParaRPr>
                    </a:p>
                  </a:txBody>
                  <a:tcPr marL="68580" marR="68580" marT="0" marB="0"/>
                </a:tc>
                <a:tc>
                  <a:txBody>
                    <a:bodyPr/>
                    <a:lstStyle/>
                    <a:p>
                      <a:pPr algn="ctr">
                        <a:lnSpc>
                          <a:spcPct val="115000"/>
                        </a:lnSpc>
                        <a:spcBef>
                          <a:spcPts val="1095"/>
                        </a:spcBef>
                        <a:spcAft>
                          <a:spcPts val="0"/>
                        </a:spcAft>
                      </a:pPr>
                      <a:r>
                        <a:rPr lang="ru-RU" sz="2000" dirty="0">
                          <a:solidFill>
                            <a:srgbClr val="000000"/>
                          </a:solidFill>
                          <a:latin typeface="Times New Roman"/>
                          <a:ea typeface="Times New Roman"/>
                          <a:cs typeface="Times New Roman"/>
                        </a:rPr>
                        <a:t> </a:t>
                      </a:r>
                      <a:endParaRPr lang="ru-RU" sz="2000" dirty="0">
                        <a:latin typeface="Calibri"/>
                        <a:ea typeface="Calibri"/>
                        <a:cs typeface="Times New Roman"/>
                      </a:endParaRPr>
                    </a:p>
                  </a:txBody>
                  <a:tcPr marL="68580" marR="68580" marT="0" marB="0"/>
                </a:tc>
              </a:tr>
              <a:tr h="1436632">
                <a:tc>
                  <a:txBody>
                    <a:bodyPr/>
                    <a:lstStyle/>
                    <a:p>
                      <a:pPr>
                        <a:lnSpc>
                          <a:spcPct val="115000"/>
                        </a:lnSpc>
                        <a:spcBef>
                          <a:spcPts val="1095"/>
                        </a:spcBef>
                        <a:spcAft>
                          <a:spcPts val="0"/>
                        </a:spcAft>
                      </a:pPr>
                      <a:r>
                        <a:rPr lang="ru-RU" sz="2000" dirty="0">
                          <a:solidFill>
                            <a:srgbClr val="000000"/>
                          </a:solidFill>
                          <a:latin typeface="Times New Roman"/>
                          <a:ea typeface="Times New Roman"/>
                          <a:cs typeface="Times New Roman"/>
                        </a:rPr>
                        <a:t>Лето</a:t>
                      </a:r>
                      <a:endParaRPr lang="ru-RU" sz="2000" dirty="0">
                        <a:latin typeface="Calibri"/>
                        <a:ea typeface="Calibri"/>
                        <a:cs typeface="Times New Roman"/>
                      </a:endParaRPr>
                    </a:p>
                  </a:txBody>
                  <a:tcPr marL="68580" marR="68580" marT="0" marB="0"/>
                </a:tc>
                <a:tc>
                  <a:txBody>
                    <a:bodyPr/>
                    <a:lstStyle/>
                    <a:p>
                      <a:pPr>
                        <a:lnSpc>
                          <a:spcPct val="115000"/>
                        </a:lnSpc>
                        <a:spcBef>
                          <a:spcPts val="1095"/>
                        </a:spcBef>
                        <a:spcAft>
                          <a:spcPts val="0"/>
                        </a:spcAft>
                      </a:pPr>
                      <a:r>
                        <a:rPr lang="ru-RU" sz="2000" dirty="0" smtClean="0">
                          <a:latin typeface="Calibri"/>
                          <a:ea typeface="Calibri"/>
                          <a:cs typeface="Times New Roman"/>
                        </a:rPr>
                        <a:t>зимняя</a:t>
                      </a:r>
                      <a:endParaRPr lang="ru-RU" sz="2000" dirty="0">
                        <a:latin typeface="Calibri"/>
                        <a:ea typeface="Calibri"/>
                        <a:cs typeface="Times New Roman"/>
                      </a:endParaRPr>
                    </a:p>
                  </a:txBody>
                  <a:tcPr marL="68580" marR="68580" marT="0" marB="0"/>
                </a:tc>
                <a:tc>
                  <a:txBody>
                    <a:bodyPr/>
                    <a:lstStyle/>
                    <a:p>
                      <a:pPr>
                        <a:lnSpc>
                          <a:spcPct val="115000"/>
                        </a:lnSpc>
                        <a:spcBef>
                          <a:spcPts val="1095"/>
                        </a:spcBef>
                        <a:spcAft>
                          <a:spcPts val="0"/>
                        </a:spcAft>
                      </a:pPr>
                      <a:r>
                        <a:rPr lang="ru-RU" sz="2000" dirty="0" smtClean="0">
                          <a:solidFill>
                            <a:srgbClr val="000000"/>
                          </a:solidFill>
                          <a:latin typeface="Times New Roman"/>
                          <a:ea typeface="Times New Roman"/>
                          <a:cs typeface="Times New Roman"/>
                        </a:rPr>
                        <a:t> Валенки, пимы, тёплые сапоги, ботинки</a:t>
                      </a:r>
                      <a:endParaRPr lang="ru-RU" sz="2000" dirty="0">
                        <a:latin typeface="Calibri"/>
                        <a:ea typeface="Calibri"/>
                        <a:cs typeface="Times New Roman"/>
                      </a:endParaRPr>
                    </a:p>
                  </a:txBody>
                  <a:tcPr marL="68580" marR="68580" marT="0" marB="0"/>
                </a:tc>
                <a:tc>
                  <a:txBody>
                    <a:bodyPr/>
                    <a:lstStyle/>
                    <a:p>
                      <a:pPr algn="ctr">
                        <a:lnSpc>
                          <a:spcPct val="115000"/>
                        </a:lnSpc>
                        <a:spcBef>
                          <a:spcPts val="1095"/>
                        </a:spcBef>
                        <a:spcAft>
                          <a:spcPts val="0"/>
                        </a:spcAft>
                      </a:pPr>
                      <a:r>
                        <a:rPr lang="ru-RU" sz="2000" dirty="0">
                          <a:solidFill>
                            <a:srgbClr val="000000"/>
                          </a:solidFill>
                          <a:latin typeface="Times New Roman"/>
                          <a:ea typeface="Times New Roman"/>
                          <a:cs typeface="Times New Roman"/>
                        </a:rPr>
                        <a:t> </a:t>
                      </a:r>
                      <a:endParaRPr lang="ru-RU" sz="2000" dirty="0">
                        <a:latin typeface="Calibri"/>
                        <a:ea typeface="Calibri"/>
                        <a:cs typeface="Times New Roman"/>
                      </a:endParaRPr>
                    </a:p>
                  </a:txBody>
                  <a:tcPr marL="68580" marR="68580" marT="0" marB="0"/>
                </a:tc>
              </a:tr>
              <a:tr h="1436632">
                <a:tc>
                  <a:txBody>
                    <a:bodyPr/>
                    <a:lstStyle/>
                    <a:p>
                      <a:pPr>
                        <a:lnSpc>
                          <a:spcPct val="115000"/>
                        </a:lnSpc>
                        <a:spcBef>
                          <a:spcPts val="1095"/>
                        </a:spcBef>
                        <a:spcAft>
                          <a:spcPts val="0"/>
                        </a:spcAft>
                      </a:pPr>
                      <a:r>
                        <a:rPr lang="ru-RU" sz="2000" dirty="0">
                          <a:solidFill>
                            <a:srgbClr val="000000"/>
                          </a:solidFill>
                          <a:latin typeface="Times New Roman"/>
                          <a:ea typeface="Times New Roman"/>
                          <a:cs typeface="Times New Roman"/>
                        </a:rPr>
                        <a:t>Осень, весна</a:t>
                      </a:r>
                      <a:endParaRPr lang="ru-RU" sz="2000" dirty="0">
                        <a:latin typeface="Calibri"/>
                        <a:ea typeface="Calibri"/>
                        <a:cs typeface="Times New Roman"/>
                      </a:endParaRPr>
                    </a:p>
                  </a:txBody>
                  <a:tcPr marL="68580" marR="68580" marT="0" marB="0"/>
                </a:tc>
                <a:tc>
                  <a:txBody>
                    <a:bodyPr/>
                    <a:lstStyle/>
                    <a:p>
                      <a:pPr>
                        <a:lnSpc>
                          <a:spcPct val="115000"/>
                        </a:lnSpc>
                        <a:spcBef>
                          <a:spcPts val="1095"/>
                        </a:spcBef>
                        <a:spcAft>
                          <a:spcPts val="0"/>
                        </a:spcAft>
                      </a:pPr>
                      <a:r>
                        <a:rPr lang="ru-RU" sz="2000" dirty="0" smtClean="0">
                          <a:solidFill>
                            <a:srgbClr val="000000"/>
                          </a:solidFill>
                          <a:latin typeface="Times New Roman"/>
                          <a:ea typeface="Times New Roman"/>
                          <a:cs typeface="Times New Roman"/>
                        </a:rPr>
                        <a:t>демисезонная</a:t>
                      </a:r>
                      <a:endParaRPr lang="ru-RU" sz="2000" dirty="0">
                        <a:latin typeface="Calibri"/>
                        <a:ea typeface="Calibri"/>
                        <a:cs typeface="Times New Roman"/>
                      </a:endParaRPr>
                    </a:p>
                  </a:txBody>
                  <a:tcPr marL="68580" marR="68580" marT="0" marB="0"/>
                </a:tc>
                <a:tc>
                  <a:txBody>
                    <a:bodyPr/>
                    <a:lstStyle/>
                    <a:p>
                      <a:pPr>
                        <a:lnSpc>
                          <a:spcPct val="115000"/>
                        </a:lnSpc>
                        <a:spcBef>
                          <a:spcPts val="1095"/>
                        </a:spcBef>
                        <a:spcAft>
                          <a:spcPts val="0"/>
                        </a:spcAft>
                      </a:pPr>
                      <a:r>
                        <a:rPr lang="ru-RU" sz="2000" dirty="0">
                          <a:solidFill>
                            <a:srgbClr val="000000"/>
                          </a:solidFill>
                          <a:latin typeface="Times New Roman"/>
                          <a:ea typeface="Times New Roman"/>
                          <a:cs typeface="Times New Roman"/>
                        </a:rPr>
                        <a:t>Сапоги, ботинки, резиновые </a:t>
                      </a:r>
                      <a:r>
                        <a:rPr lang="ru-RU" sz="2000" dirty="0" smtClean="0">
                          <a:solidFill>
                            <a:srgbClr val="000000"/>
                          </a:solidFill>
                          <a:latin typeface="Times New Roman"/>
                          <a:ea typeface="Times New Roman"/>
                          <a:cs typeface="Times New Roman"/>
                        </a:rPr>
                        <a:t>сапоги</a:t>
                      </a:r>
                      <a:endParaRPr lang="ru-RU" sz="2000" dirty="0">
                        <a:latin typeface="Calibri"/>
                        <a:ea typeface="Calibri"/>
                        <a:cs typeface="Times New Roman"/>
                      </a:endParaRPr>
                    </a:p>
                  </a:txBody>
                  <a:tcPr marL="68580" marR="68580" marT="0" marB="0"/>
                </a:tc>
                <a:tc>
                  <a:txBody>
                    <a:bodyPr/>
                    <a:lstStyle/>
                    <a:p>
                      <a:pPr algn="ctr">
                        <a:lnSpc>
                          <a:spcPct val="115000"/>
                        </a:lnSpc>
                        <a:spcBef>
                          <a:spcPts val="1095"/>
                        </a:spcBef>
                        <a:spcAft>
                          <a:spcPts val="0"/>
                        </a:spcAft>
                      </a:pPr>
                      <a:r>
                        <a:rPr lang="ru-RU" sz="2000" dirty="0">
                          <a:solidFill>
                            <a:srgbClr val="000000"/>
                          </a:solidFill>
                          <a:latin typeface="Times New Roman"/>
                          <a:ea typeface="Times New Roman"/>
                          <a:cs typeface="Times New Roman"/>
                        </a:rPr>
                        <a:t> </a:t>
                      </a:r>
                      <a:endParaRPr lang="ru-RU" sz="2000" dirty="0">
                        <a:latin typeface="Calibri"/>
                        <a:ea typeface="Calibri"/>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latin typeface="Times New Roman" pitchFamily="18" charset="0"/>
                <a:cs typeface="Times New Roman" pitchFamily="18" charset="0"/>
              </a:rPr>
              <a:t>Какие из этих вещей можно постирать </a:t>
            </a:r>
            <a:r>
              <a:rPr lang="ru-RU" sz="2400" b="1" smtClean="0">
                <a:latin typeface="Times New Roman" pitchFamily="18" charset="0"/>
                <a:cs typeface="Times New Roman" pitchFamily="18" charset="0"/>
              </a:rPr>
              <a:t>вместе? Разложите </a:t>
            </a:r>
            <a:r>
              <a:rPr lang="ru-RU" sz="2400" b="1" dirty="0" smtClean="0">
                <a:latin typeface="Times New Roman" pitchFamily="18" charset="0"/>
                <a:cs typeface="Times New Roman" pitchFamily="18" charset="0"/>
              </a:rPr>
              <a:t>эти вещи в стопки.</a:t>
            </a:r>
            <a:endParaRPr lang="ru-RU" sz="2400" b="1" dirty="0">
              <a:latin typeface="Times New Roman" pitchFamily="18" charset="0"/>
              <a:cs typeface="Times New Roman" pitchFamily="18" charset="0"/>
            </a:endParaRPr>
          </a:p>
        </p:txBody>
      </p:sp>
      <p:pic>
        <p:nvPicPr>
          <p:cNvPr id="7" name="Содержимое 6" descr="http://im3-tub-ru.yandex.net/i?id=17237522-37-72&amp;n=21"/>
          <p:cNvPicPr>
            <a:picLocks noGrp="1"/>
          </p:cNvPicPr>
          <p:nvPr>
            <p:ph idx="1"/>
          </p:nvPr>
        </p:nvPicPr>
        <p:blipFill>
          <a:blip r:embed="rId2" cstate="print"/>
          <a:srcRect l="35799"/>
          <a:stretch>
            <a:fillRect/>
          </a:stretch>
        </p:blipFill>
        <p:spPr bwMode="auto">
          <a:xfrm>
            <a:off x="2843808" y="2636912"/>
            <a:ext cx="2160240" cy="1860798"/>
          </a:xfrm>
          <a:prstGeom prst="rect">
            <a:avLst/>
          </a:prstGeom>
          <a:noFill/>
          <a:ln w="9525">
            <a:noFill/>
            <a:miter lim="800000"/>
            <a:headEnd/>
            <a:tailEnd/>
          </a:ln>
        </p:spPr>
      </p:pic>
      <p:pic>
        <p:nvPicPr>
          <p:cNvPr id="8" name="Рисунок 7" descr="http://im7-tub-ru.yandex.net/i?id=187460004-68-72&amp;n=21"/>
          <p:cNvPicPr/>
          <p:nvPr/>
        </p:nvPicPr>
        <p:blipFill>
          <a:blip r:embed="rId3" cstate="print"/>
          <a:srcRect/>
          <a:stretch>
            <a:fillRect/>
          </a:stretch>
        </p:blipFill>
        <p:spPr bwMode="auto">
          <a:xfrm>
            <a:off x="683568" y="1916832"/>
            <a:ext cx="2160240" cy="2088232"/>
          </a:xfrm>
          <a:prstGeom prst="rect">
            <a:avLst/>
          </a:prstGeom>
          <a:noFill/>
          <a:ln w="9525">
            <a:noFill/>
            <a:miter lim="800000"/>
            <a:headEnd/>
            <a:tailEnd/>
          </a:ln>
        </p:spPr>
      </p:pic>
      <p:pic>
        <p:nvPicPr>
          <p:cNvPr id="9" name="Рисунок 8" descr="http://im2-tub-ru.yandex.net/i?id=3359782-35-72&amp;n=21"/>
          <p:cNvPicPr/>
          <p:nvPr/>
        </p:nvPicPr>
        <p:blipFill>
          <a:blip r:embed="rId4" cstate="print"/>
          <a:srcRect/>
          <a:stretch>
            <a:fillRect/>
          </a:stretch>
        </p:blipFill>
        <p:spPr bwMode="auto">
          <a:xfrm>
            <a:off x="6300192" y="2132856"/>
            <a:ext cx="2009899" cy="1855718"/>
          </a:xfrm>
          <a:prstGeom prst="rect">
            <a:avLst/>
          </a:prstGeom>
          <a:noFill/>
          <a:ln w="9525">
            <a:noFill/>
            <a:miter lim="800000"/>
            <a:headEnd/>
            <a:tailEnd/>
          </a:ln>
        </p:spPr>
      </p:pic>
      <p:pic>
        <p:nvPicPr>
          <p:cNvPr id="11" name="Рисунок 10" descr="http://im4-tub-ru.yandex.net/i?id=235341390-20-72&amp;n=21"/>
          <p:cNvPicPr/>
          <p:nvPr/>
        </p:nvPicPr>
        <p:blipFill>
          <a:blip r:embed="rId5" cstate="print"/>
          <a:srcRect/>
          <a:stretch>
            <a:fillRect/>
          </a:stretch>
        </p:blipFill>
        <p:spPr bwMode="auto">
          <a:xfrm>
            <a:off x="3419872" y="4653136"/>
            <a:ext cx="2448272" cy="1800200"/>
          </a:xfrm>
          <a:prstGeom prst="rect">
            <a:avLst/>
          </a:prstGeom>
          <a:noFill/>
          <a:ln w="9525">
            <a:noFill/>
            <a:miter lim="800000"/>
            <a:headEnd/>
            <a:tailEnd/>
          </a:ln>
        </p:spPr>
      </p:pic>
      <p:pic>
        <p:nvPicPr>
          <p:cNvPr id="12" name="Рисунок 11" descr="http://im6-tub-ru.yandex.net/i?id=192188965-42-72&amp;n=21"/>
          <p:cNvPicPr/>
          <p:nvPr/>
        </p:nvPicPr>
        <p:blipFill>
          <a:blip r:embed="rId6" cstate="print"/>
          <a:srcRect/>
          <a:stretch>
            <a:fillRect/>
          </a:stretch>
        </p:blipFill>
        <p:spPr bwMode="auto">
          <a:xfrm>
            <a:off x="611560" y="4725144"/>
            <a:ext cx="2402071" cy="1656184"/>
          </a:xfrm>
          <a:prstGeom prst="rect">
            <a:avLst/>
          </a:prstGeom>
          <a:noFill/>
          <a:ln w="9525">
            <a:noFill/>
            <a:miter lim="800000"/>
            <a:headEnd/>
            <a:tailEnd/>
          </a:ln>
        </p:spPr>
      </p:pic>
      <p:pic>
        <p:nvPicPr>
          <p:cNvPr id="20482" name="Picture 2" descr="http://im2-tub-ru.yandex.net/i?id=136630215-47-72&amp;n=21"/>
          <p:cNvPicPr>
            <a:picLocks noChangeAspect="1" noChangeArrowheads="1"/>
          </p:cNvPicPr>
          <p:nvPr/>
        </p:nvPicPr>
        <p:blipFill>
          <a:blip r:embed="rId7" cstate="print"/>
          <a:srcRect/>
          <a:stretch>
            <a:fillRect/>
          </a:stretch>
        </p:blipFill>
        <p:spPr bwMode="auto">
          <a:xfrm>
            <a:off x="6300192" y="4365104"/>
            <a:ext cx="2592288" cy="2016224"/>
          </a:xfrm>
          <a:prstGeom prst="rect">
            <a:avLst/>
          </a:prstGeom>
          <a:noFill/>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noAutofit/>
          </a:bodyPr>
          <a:lstStyle/>
          <a:p>
            <a:pPr lvl="0"/>
            <a:r>
              <a:rPr lang="ru-RU" sz="1600" b="1" dirty="0" smtClean="0"/>
              <a:t/>
            </a:r>
            <a:br>
              <a:rPr lang="ru-RU" sz="1600" b="1" dirty="0" smtClean="0"/>
            </a:br>
            <a:r>
              <a:rPr lang="ru-RU" sz="1600" b="1" dirty="0" smtClean="0"/>
              <a:t>Выделение фрагментов текста.</a:t>
            </a:r>
            <a:r>
              <a:rPr lang="ru-RU" sz="1600" dirty="0" smtClean="0"/>
              <a:t/>
            </a:r>
            <a:br>
              <a:rPr lang="ru-RU" sz="1600" dirty="0" smtClean="0"/>
            </a:br>
            <a:r>
              <a:rPr lang="ru-RU" sz="1600" dirty="0" smtClean="0"/>
              <a:t>Выдели левой кнопкой  мыши нужное предложение.  Для этого наведи курсор на  нужный фрагмент, нажми левую клавишу мыши и, не отпуская её, проведи по предложению.</a:t>
            </a:r>
            <a:br>
              <a:rPr lang="ru-RU" sz="1600" dirty="0" smtClean="0"/>
            </a:br>
            <a:r>
              <a:rPr lang="ru-RU" sz="1600" dirty="0" smtClean="0"/>
              <a:t>Отпусти клавишу мыши. </a:t>
            </a:r>
            <a:br>
              <a:rPr lang="ru-RU" sz="1600" dirty="0" smtClean="0"/>
            </a:br>
            <a:r>
              <a:rPr lang="ru-RU" sz="1600" dirty="0" smtClean="0"/>
              <a:t>На панели инструментов найди значок «Цвет выделенного текста», нажми на желтый квадрат.</a:t>
            </a:r>
            <a:br>
              <a:rPr lang="ru-RU" sz="1600" dirty="0" smtClean="0"/>
            </a:br>
            <a:r>
              <a:rPr lang="ru-RU" sz="1600" dirty="0" smtClean="0"/>
              <a:t>Если ты хочешь выделить буквы, воспользуйся окошком «Цвет текста».</a:t>
            </a:r>
            <a:br>
              <a:rPr lang="ru-RU" sz="1600" dirty="0" smtClean="0"/>
            </a:br>
            <a:endParaRPr lang="ru-RU" sz="1600" dirty="0"/>
          </a:p>
        </p:txBody>
      </p:sp>
      <p:graphicFrame>
        <p:nvGraphicFramePr>
          <p:cNvPr id="4" name="Содержимое 3"/>
          <p:cNvGraphicFramePr>
            <a:graphicFrameLocks noGrp="1"/>
          </p:cNvGraphicFramePr>
          <p:nvPr>
            <p:ph idx="1"/>
          </p:nvPr>
        </p:nvGraphicFramePr>
        <p:xfrm>
          <a:off x="395536" y="2003054"/>
          <a:ext cx="8568956" cy="4854946"/>
        </p:xfrm>
        <a:graphic>
          <a:graphicData uri="http://schemas.openxmlformats.org/drawingml/2006/table">
            <a:tbl>
              <a:tblPr/>
              <a:tblGrid>
                <a:gridCol w="2142239"/>
                <a:gridCol w="2142239"/>
                <a:gridCol w="2142239"/>
                <a:gridCol w="2142239"/>
              </a:tblGrid>
              <a:tr h="373457">
                <a:tc rowSpan="2">
                  <a:txBody>
                    <a:bodyPr/>
                    <a:lstStyle/>
                    <a:p>
                      <a:pPr algn="ctr">
                        <a:lnSpc>
                          <a:spcPct val="115000"/>
                        </a:lnSpc>
                        <a:spcAft>
                          <a:spcPts val="0"/>
                        </a:spcAft>
                      </a:pPr>
                      <a:r>
                        <a:rPr lang="ru-RU" sz="1800" b="1" dirty="0">
                          <a:latin typeface="Times New Roman"/>
                          <a:ea typeface="Calibri"/>
                          <a:cs typeface="Times New Roman"/>
                        </a:rPr>
                        <a:t>Виды обуви</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800" b="1">
                          <a:latin typeface="Times New Roman"/>
                          <a:ea typeface="Calibri"/>
                          <a:cs typeface="Times New Roman"/>
                        </a:rPr>
                        <a:t>Уход</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800" b="1">
                          <a:latin typeface="Times New Roman"/>
                          <a:ea typeface="Calibri"/>
                          <a:cs typeface="Times New Roman"/>
                        </a:rPr>
                        <a:t>Предметы ухода</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7345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800" b="1">
                          <a:latin typeface="Times New Roman"/>
                          <a:ea typeface="Calibri"/>
                          <a:cs typeface="Times New Roman"/>
                        </a:rPr>
                        <a:t>средства</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Times New Roman"/>
                          <a:ea typeface="Calibri"/>
                          <a:cs typeface="Times New Roman"/>
                        </a:rPr>
                        <a:t>приспособления</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915">
                <a:tc>
                  <a:txBody>
                    <a:bodyPr/>
                    <a:lstStyle/>
                    <a:p>
                      <a:pPr algn="ctr">
                        <a:lnSpc>
                          <a:spcPct val="115000"/>
                        </a:lnSpc>
                        <a:spcAft>
                          <a:spcPts val="0"/>
                        </a:spcAft>
                      </a:pPr>
                      <a:r>
                        <a:rPr lang="ru-RU" sz="1800" b="1" dirty="0">
                          <a:latin typeface="Times New Roman"/>
                          <a:ea typeface="Calibri"/>
                          <a:cs typeface="Times New Roman"/>
                        </a:rPr>
                        <a:t>Валяная</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a:ea typeface="Calibri"/>
                          <a:cs typeface="Times New Roman"/>
                        </a:rPr>
                        <a:t>Сушка</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latin typeface="Times New Roman"/>
                          <a:ea typeface="Calibri"/>
                          <a:cs typeface="Times New Roman"/>
                        </a:rPr>
                        <a:t>Отопительный прибор</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latin typeface="Times New Roman"/>
                          <a:ea typeface="Calibri"/>
                          <a:cs typeface="Times New Roman"/>
                        </a:rPr>
                        <a:t>Обувная щетка</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915">
                <a:tc>
                  <a:txBody>
                    <a:bodyPr/>
                    <a:lstStyle/>
                    <a:p>
                      <a:pPr algn="ctr">
                        <a:lnSpc>
                          <a:spcPct val="115000"/>
                        </a:lnSpc>
                        <a:spcAft>
                          <a:spcPts val="0"/>
                        </a:spcAft>
                      </a:pPr>
                      <a:r>
                        <a:rPr lang="ru-RU" sz="1800" b="1">
                          <a:highlight>
                            <a:srgbClr val="FFFF00"/>
                          </a:highlight>
                          <a:latin typeface="Times New Roman"/>
                          <a:ea typeface="Calibri"/>
                          <a:cs typeface="Times New Roman"/>
                        </a:rPr>
                        <a:t>Кожаная</a:t>
                      </a:r>
                      <a:endParaRPr lang="ru-RU" sz="1800">
                        <a:latin typeface="Calibri"/>
                        <a:ea typeface="Calibri"/>
                        <a:cs typeface="Times New Roman"/>
                      </a:endParaRPr>
                    </a:p>
                    <a:p>
                      <a:pPr algn="ctr">
                        <a:lnSpc>
                          <a:spcPct val="115000"/>
                        </a:lnSpc>
                        <a:spcAft>
                          <a:spcPts val="0"/>
                        </a:spcAft>
                      </a:pPr>
                      <a:r>
                        <a:rPr lang="ru-RU" sz="1800" b="1">
                          <a:highlight>
                            <a:srgbClr val="FFFF00"/>
                          </a:highlight>
                          <a:latin typeface="Times New Roman"/>
                          <a:ea typeface="Calibri"/>
                          <a:cs typeface="Times New Roman"/>
                        </a:rPr>
                        <a:t>натуральная</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highlight>
                            <a:srgbClr val="FFFF00"/>
                          </a:highlight>
                          <a:latin typeface="Times New Roman"/>
                          <a:ea typeface="Calibri"/>
                          <a:cs typeface="Times New Roman"/>
                        </a:rPr>
                        <a:t>Чистка</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highlight>
                            <a:srgbClr val="FFFF00"/>
                          </a:highlight>
                          <a:latin typeface="Times New Roman"/>
                          <a:ea typeface="Calibri"/>
                          <a:cs typeface="Times New Roman"/>
                        </a:rPr>
                        <a:t>Крем</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highlight>
                            <a:srgbClr val="FFFF00"/>
                          </a:highlight>
                          <a:latin typeface="Times New Roman"/>
                          <a:ea typeface="Calibri"/>
                          <a:cs typeface="Times New Roman"/>
                        </a:rPr>
                        <a:t>Бархотка, обувная щетка</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915">
                <a:tc>
                  <a:txBody>
                    <a:bodyPr/>
                    <a:lstStyle/>
                    <a:p>
                      <a:pPr algn="ctr">
                        <a:lnSpc>
                          <a:spcPct val="115000"/>
                        </a:lnSpc>
                        <a:spcAft>
                          <a:spcPts val="0"/>
                        </a:spcAft>
                      </a:pPr>
                      <a:r>
                        <a:rPr lang="ru-RU" sz="1800" b="1">
                          <a:highlight>
                            <a:srgbClr val="FFFF00"/>
                          </a:highlight>
                          <a:latin typeface="Times New Roman"/>
                          <a:ea typeface="Calibri"/>
                          <a:cs typeface="Times New Roman"/>
                        </a:rPr>
                        <a:t>Из кожзаменителя</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highlight>
                            <a:srgbClr val="FFFF00"/>
                          </a:highlight>
                          <a:latin typeface="Times New Roman"/>
                          <a:ea typeface="Calibri"/>
                          <a:cs typeface="Times New Roman"/>
                        </a:rPr>
                        <a:t>Мытье водой</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dirty="0">
                        <a:highlight>
                          <a:srgbClr val="FFFF00"/>
                        </a:highligh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highlight>
                            <a:srgbClr val="FFFF00"/>
                          </a:highlight>
                          <a:latin typeface="Times New Roman"/>
                          <a:ea typeface="Calibri"/>
                          <a:cs typeface="Times New Roman"/>
                        </a:rPr>
                        <a:t>Сухая и влажная тряпка</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457">
                <a:tc>
                  <a:txBody>
                    <a:bodyPr/>
                    <a:lstStyle/>
                    <a:p>
                      <a:pPr algn="ctr">
                        <a:lnSpc>
                          <a:spcPct val="115000"/>
                        </a:lnSpc>
                        <a:spcAft>
                          <a:spcPts val="0"/>
                        </a:spcAft>
                      </a:pPr>
                      <a:r>
                        <a:rPr lang="ru-RU" sz="1800" b="1">
                          <a:latin typeface="Times New Roman"/>
                          <a:ea typeface="Calibri"/>
                          <a:cs typeface="Times New Roman"/>
                        </a:rPr>
                        <a:t>Резиновая</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latin typeface="Times New Roman"/>
                          <a:ea typeface="Calibri"/>
                          <a:cs typeface="Times New Roman"/>
                        </a:rPr>
                        <a:t>Мытье водой</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a:ea typeface="Calibri"/>
                          <a:cs typeface="Times New Roman"/>
                        </a:rPr>
                        <a:t>Мыло</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a:ea typeface="Calibri"/>
                          <a:cs typeface="Times New Roman"/>
                        </a:rPr>
                        <a:t>Тряпка</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915">
                <a:tc>
                  <a:txBody>
                    <a:bodyPr/>
                    <a:lstStyle/>
                    <a:p>
                      <a:pPr algn="ctr">
                        <a:lnSpc>
                          <a:spcPct val="115000"/>
                        </a:lnSpc>
                        <a:spcAft>
                          <a:spcPts val="0"/>
                        </a:spcAft>
                      </a:pPr>
                      <a:r>
                        <a:rPr lang="ru-RU" sz="1800" b="1">
                          <a:latin typeface="Times New Roman"/>
                          <a:ea typeface="Calibri"/>
                          <a:cs typeface="Times New Roman"/>
                        </a:rPr>
                        <a:t>Текстильная</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latin typeface="Times New Roman"/>
                          <a:ea typeface="Calibri"/>
                          <a:cs typeface="Times New Roman"/>
                        </a:rPr>
                        <a:t>Сухая чистка,</a:t>
                      </a:r>
                      <a:endParaRPr lang="ru-RU" sz="1800">
                        <a:latin typeface="Calibri"/>
                        <a:ea typeface="Calibri"/>
                        <a:cs typeface="Times New Roman"/>
                      </a:endParaRPr>
                    </a:p>
                    <a:p>
                      <a:pPr algn="ctr">
                        <a:lnSpc>
                          <a:spcPct val="115000"/>
                        </a:lnSpc>
                        <a:spcAft>
                          <a:spcPts val="0"/>
                        </a:spcAft>
                      </a:pPr>
                      <a:r>
                        <a:rPr lang="ru-RU" sz="1800">
                          <a:latin typeface="Times New Roman"/>
                          <a:ea typeface="Calibri"/>
                          <a:cs typeface="Times New Roman"/>
                        </a:rPr>
                        <a:t>стирка</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latin typeface="Times New Roman"/>
                          <a:ea typeface="Calibri"/>
                          <a:cs typeface="Times New Roman"/>
                        </a:rPr>
                        <a:t>Мыло</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a:ea typeface="Calibri"/>
                          <a:cs typeface="Times New Roman"/>
                        </a:rPr>
                        <a:t>Щетка для обуви</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915">
                <a:tc>
                  <a:txBody>
                    <a:bodyPr/>
                    <a:lstStyle/>
                    <a:p>
                      <a:pPr algn="ctr">
                        <a:lnSpc>
                          <a:spcPct val="115000"/>
                        </a:lnSpc>
                        <a:spcAft>
                          <a:spcPts val="0"/>
                        </a:spcAft>
                      </a:pPr>
                      <a:r>
                        <a:rPr lang="ru-RU" sz="1800" b="1">
                          <a:latin typeface="Times New Roman"/>
                          <a:ea typeface="Calibri"/>
                          <a:cs typeface="Times New Roman"/>
                        </a:rPr>
                        <a:t>Замшевая</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latin typeface="Times New Roman"/>
                          <a:ea typeface="Calibri"/>
                          <a:cs typeface="Times New Roman"/>
                        </a:rPr>
                        <a:t>Чистка</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a:ea typeface="Calibri"/>
                          <a:cs typeface="Times New Roman"/>
                        </a:rPr>
                        <a:t>Щетка для замши, ластик</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TotalTime>
  <Words>392</Words>
  <Application>Microsoft Office PowerPoint</Application>
  <PresentationFormat>Экран (4:3)</PresentationFormat>
  <Paragraphs>124</Paragraphs>
  <Slides>12</Slides>
  <Notes>0</Notes>
  <HiddenSlides>0</HiddenSlides>
  <MMClips>0</MMClips>
  <ScaleCrop>false</ScaleCrop>
  <HeadingPairs>
    <vt:vector size="6" baseType="variant">
      <vt:variant>
        <vt:lpstr>Тема</vt:lpstr>
      </vt:variant>
      <vt:variant>
        <vt:i4>6</vt:i4>
      </vt:variant>
      <vt:variant>
        <vt:lpstr>Внедренные серверы OLE</vt:lpstr>
      </vt:variant>
      <vt:variant>
        <vt:i4>1</vt:i4>
      </vt:variant>
      <vt:variant>
        <vt:lpstr>Заголовки слайдов</vt:lpstr>
      </vt:variant>
      <vt:variant>
        <vt:i4>12</vt:i4>
      </vt:variant>
    </vt:vector>
  </HeadingPairs>
  <TitlesOfParts>
    <vt:vector size="19" baseType="lpstr">
      <vt:lpstr>Тема Office</vt:lpstr>
      <vt:lpstr>Городская</vt:lpstr>
      <vt:lpstr>Открытая</vt:lpstr>
      <vt:lpstr>Эркер</vt:lpstr>
      <vt:lpstr>Изящная</vt:lpstr>
      <vt:lpstr>Трек</vt:lpstr>
      <vt:lpstr>Слайд</vt:lpstr>
      <vt:lpstr>СОЗДАНИЕ СПЕЦИАЛЬНЫХ ИНДИВИДУАЛИЗИРОВАННЫХ УСЛОВИЙ ОРГАНИЗАЦИИ УЧЕБНО-ВОПИТАТЕЛЬНОГО ПРОЦЕССА: ПРОБЛЕМЫ, ПОИСКИ, ПУТИ РЕШЕНИЯ</vt:lpstr>
      <vt:lpstr>ОБЩЕДИДАКТИЧЕСКИЕ ТРЕБОВАНИЯ К УРОКУ</vt:lpstr>
      <vt:lpstr>Специальные требования к организации урока:</vt:lpstr>
      <vt:lpstr>Индивидуальный подход</vt:lpstr>
      <vt:lpstr>Слайд 5</vt:lpstr>
      <vt:lpstr>Заполни таблицу, используя слова для справок (стрелки):</vt:lpstr>
      <vt:lpstr>2. Индивидуальные задания. Поставь стрелки соответствия «сезон-название-вид обуви». Для тех, кто любит рисовать. Заполнить 4-ую колонку. </vt:lpstr>
      <vt:lpstr>Какие из этих вещей можно постирать вместе? Разложите эти вещи в стопки.</vt:lpstr>
      <vt:lpstr> Выделение фрагментов текста. Выдели левой кнопкой  мыши нужное предложение.  Для этого наведи курсор на  нужный фрагмент, нажми левую клавишу мыши и, не отпуская её, проведи по предложению. Отпусти клавишу мыши.  На панели инструментов найди значок «Цвет выделенного текста», нажми на желтый квадрат. Если ты хочешь выделить буквы, воспользуйся окошком «Цвет текста». </vt:lpstr>
      <vt:lpstr>Составь пословицу (с использованием ИКТ)</vt:lpstr>
      <vt:lpstr>Слайд 11</vt:lpstr>
      <vt:lpstr>Формы причесок (выполнено с помощью программы Paint)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ОБЩЕДИДАКТИЧЕСКИЕ ТРЕБОВАНИЯ К УРОКУ</dc:title>
  <dc:creator>Катерина</dc:creator>
  <cp:lastModifiedBy>Катерина</cp:lastModifiedBy>
  <cp:revision>27</cp:revision>
  <dcterms:created xsi:type="dcterms:W3CDTF">2013-11-03T15:47:48Z</dcterms:created>
  <dcterms:modified xsi:type="dcterms:W3CDTF">2015-11-01T17:00:08Z</dcterms:modified>
</cp:coreProperties>
</file>