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9" r:id="rId5"/>
    <p:sldId id="272" r:id="rId6"/>
    <p:sldId id="259" r:id="rId7"/>
    <p:sldId id="275" r:id="rId8"/>
    <p:sldId id="276" r:id="rId9"/>
    <p:sldId id="274" r:id="rId10"/>
    <p:sldId id="260" r:id="rId11"/>
    <p:sldId id="271" r:id="rId12"/>
    <p:sldId id="261" r:id="rId13"/>
    <p:sldId id="268" r:id="rId14"/>
    <p:sldId id="267" r:id="rId15"/>
    <p:sldId id="262" r:id="rId16"/>
    <p:sldId id="264" r:id="rId17"/>
    <p:sldId id="273" r:id="rId18"/>
    <p:sldId id="26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9ECAC-A2B1-422F-BF9B-F08D60902627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89687C-A586-4578-A01F-675B54A413B2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9ECAC-A2B1-422F-BF9B-F08D60902627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89687C-A586-4578-A01F-675B54A413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9ECAC-A2B1-422F-BF9B-F08D60902627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89687C-A586-4578-A01F-675B54A413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9ECAC-A2B1-422F-BF9B-F08D60902627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89687C-A586-4578-A01F-675B54A413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9ECAC-A2B1-422F-BF9B-F08D60902627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89687C-A586-4578-A01F-675B54A413B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9ECAC-A2B1-422F-BF9B-F08D60902627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89687C-A586-4578-A01F-675B54A413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9ECAC-A2B1-422F-BF9B-F08D60902627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89687C-A586-4578-A01F-675B54A413B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9ECAC-A2B1-422F-BF9B-F08D60902627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89687C-A586-4578-A01F-675B54A413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9ECAC-A2B1-422F-BF9B-F08D60902627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89687C-A586-4578-A01F-675B54A413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9ECAC-A2B1-422F-BF9B-F08D60902627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89687C-A586-4578-A01F-675B54A413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4149ECAC-A2B1-422F-BF9B-F08D60902627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689687C-A586-4578-A01F-675B54A413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149ECAC-A2B1-422F-BF9B-F08D60902627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689687C-A586-4578-A01F-675B54A413B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g15.nnm.ru/0/a/1/0/8/20308cabfa2c7859655bb95f3e4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stabi02.unblog.fr/files/2011/01/lilybricketmaiakovski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://www.adagamov.com/photo_ru/021ma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2.bp.blogspot.com/_uIDq7oznBwA/S7kDh0YXS3I/AAAAAAAAAPQ/DV8KnIatZds/s400/Untitled-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www.territa.ru/0009/0_59c9e_ff7cb86f_XL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theplace.ru/archive/pic%20history/img/330qzhu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://img-fotki.yandex.ru/get/5507/vordringen.13f/0_5b823_556647a8_X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z.lib.ru/img/m/majakowskij_w_w/text_0380/m05_02_22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hyperlink" Target="http://bse.sci-lib.com/pictures/14/01/286912533.jpg" TargetMode="Externa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en.rian.ru/images/16579/18/16579182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http://www.kino-teatr.ru/acter/album/2780/24134.jpg" TargetMode="Externa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egedesonsoz.com/haber_images/AZ3_2xx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hyperlink" Target="http://rus.ruvr.ru/data/346/847/1234/Mayakovsky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penzagard.ru/images/stories/persony/47-yakovleva-tat'yana-3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hyperlink" Target="http://s54.radikal.ru/i146/0812/d9/750371944c94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hyperlink" Target="http://lib.rus.ec/i/21/282721/i_05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if.ru/pictures/201004/Untitled-21(1).jpg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://studiastv.narod.ru/img/polon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2" Type="http://schemas.openxmlformats.org/officeDocument/2006/relationships/hyperlink" Target="http://www.by-time.ru/upload/iblock/a2d/220799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2007-04.photosight.ru/02/2011615.jpg" TargetMode="External"/><Relationship Id="rId5" Type="http://schemas.openxmlformats.org/officeDocument/2006/relationships/image" Target="../media/image35.jpeg"/><Relationship Id="rId4" Type="http://schemas.openxmlformats.org/officeDocument/2006/relationships/hyperlink" Target="http://club.foto.ru/classics/images/photos/or/421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v-mayakovsky.com/photo/photo-08big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creenshots.etvnet.com/000/434/600/b09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www.raremarket.ru/sites/default/files/imagecache/product_full/18/mayakovskiy_1973867-04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g-fotki.yandex.ru/get/5507/34991821.0/0_6bfcc_6bc3f5cb_X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900igr.net/datai/literatura/Majakovskij/0004-002-JA-Poet-rasskazavshij-bol-svoego-vremeni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nasledie-rus.ru/img/640000/640518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lebed.com/2003/3448-5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artprojekt.ru/Gallery/Malevich/Pic/006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gallerix.ru/pic/Burliuk/image/glrx-130734252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035.radikal.ru/1106/2c/94d1dbf0d27b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8286808" cy="147002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Маяковский </a:t>
            </a:r>
            <a:br>
              <a:rPr lang="ru-RU" dirty="0" smtClean="0"/>
            </a:br>
            <a:r>
              <a:rPr lang="ru-RU" dirty="0" smtClean="0"/>
              <a:t>Владимир Владимирович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43570" y="2000240"/>
            <a:ext cx="3000396" cy="264320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1893 (</a:t>
            </a:r>
            <a:r>
              <a:rPr lang="ru-RU" sz="3600" b="1" dirty="0" err="1" smtClean="0">
                <a:solidFill>
                  <a:srgbClr val="FF0000"/>
                </a:solidFill>
              </a:rPr>
              <a:t>Багдади</a:t>
            </a:r>
            <a:r>
              <a:rPr lang="ru-RU" sz="3600" b="1" dirty="0" smtClean="0">
                <a:solidFill>
                  <a:srgbClr val="FF0000"/>
                </a:solidFill>
              </a:rPr>
              <a:t>) – 1930 (Москва)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i-main-pic" descr="Картинка 32 из 96837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571744"/>
            <a:ext cx="3028950" cy="3810000"/>
          </a:xfrm>
          <a:prstGeom prst="rect">
            <a:avLst/>
          </a:prstGeom>
          <a:ln w="228600" cap="sq" cmpd="thickThin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6588224" y="5733256"/>
            <a:ext cx="20646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Нуанзина</a:t>
            </a:r>
            <a:r>
              <a:rPr lang="ru-RU" b="1" dirty="0" smtClean="0"/>
              <a:t> Е.А. </a:t>
            </a:r>
          </a:p>
          <a:p>
            <a:r>
              <a:rPr lang="ru-RU" b="1" dirty="0" smtClean="0"/>
              <a:t>ГБОУ СОШ 185 </a:t>
            </a:r>
          </a:p>
          <a:p>
            <a:r>
              <a:rPr lang="ru-RU" b="1" dirty="0" smtClean="0"/>
              <a:t>Санкт-</a:t>
            </a:r>
            <a:r>
              <a:rPr lang="ru-RU" b="1" dirty="0" err="1" smtClean="0"/>
              <a:t>Петерббург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214290"/>
            <a:ext cx="8643998" cy="4572000"/>
          </a:xfrm>
        </p:spPr>
        <p:txBody>
          <a:bodyPr/>
          <a:lstStyle/>
          <a:p>
            <a:r>
              <a:rPr lang="ru-RU" b="1" dirty="0" smtClean="0"/>
              <a:t>1913 – сб. «Я»</a:t>
            </a:r>
          </a:p>
          <a:p>
            <a:r>
              <a:rPr lang="ru-RU" b="1" dirty="0" smtClean="0"/>
              <a:t>альманахов «Молоко кобылиц», «Дохлая луна», «Рыкающий Парнас» </a:t>
            </a:r>
          </a:p>
          <a:p>
            <a:r>
              <a:rPr lang="ru-RU" b="1" dirty="0" smtClean="0"/>
              <a:t>1915 – знакомство с Бриками (ул.Жуковского, 7 – 42. Петроград – Ленинград)</a:t>
            </a:r>
          </a:p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  1916 -  сб. «Простое как мычание». </a:t>
            </a:r>
          </a:p>
          <a:p>
            <a:r>
              <a:rPr lang="ru-RU" b="1" dirty="0" smtClean="0"/>
              <a:t>1917 – сб. «Революция. </a:t>
            </a:r>
            <a:r>
              <a:rPr lang="ru-RU" b="1" dirty="0" err="1" smtClean="0"/>
              <a:t>Поэтохроника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4" name="i-main-pic" descr="Картинка 47 из 96837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143380"/>
            <a:ext cx="4357718" cy="23812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i-main-pic" descr="Картинка 57 из 96837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4000504"/>
            <a:ext cx="3428992" cy="25050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475 из 96836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6429388" y="571480"/>
            <a:ext cx="2501936" cy="2525710"/>
          </a:xfrm>
          <a:prstGeom prst="rect">
            <a:avLst/>
          </a:prstGeom>
          <a:ln w="228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i-main-pic" descr="Картинка 637 из 96516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3929066"/>
            <a:ext cx="3143272" cy="22145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ятно 2 6"/>
          <p:cNvSpPr/>
          <p:nvPr/>
        </p:nvSpPr>
        <p:spPr>
          <a:xfrm rot="20307340">
            <a:off x="-329079" y="-127839"/>
            <a:ext cx="7373268" cy="583589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542239">
            <a:off x="-760658" y="1882163"/>
            <a:ext cx="7772400" cy="22419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«Мама, Ваш сын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прекрасно болен!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У него пожар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сердца!»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928794" y="500042"/>
            <a:ext cx="4786346" cy="6000792"/>
          </a:xfrm>
        </p:spPr>
        <p:txBody>
          <a:bodyPr>
            <a:normAutofit/>
          </a:bodyPr>
          <a:lstStyle/>
          <a:p>
            <a:r>
              <a:rPr lang="ru-RU" b="1" dirty="0" smtClean="0"/>
              <a:t>1918 - организовал группу «</a:t>
            </a:r>
            <a:r>
              <a:rPr lang="ru-RU" b="1" dirty="0" err="1" smtClean="0"/>
              <a:t>Комфут</a:t>
            </a:r>
            <a:r>
              <a:rPr lang="ru-RU" b="1" dirty="0" smtClean="0"/>
              <a:t>» (коммун. футуризм)</a:t>
            </a:r>
          </a:p>
          <a:p>
            <a:r>
              <a:rPr lang="ru-RU" b="1" dirty="0" smtClean="0"/>
              <a:t>1919 – 1921 – «Окна РОСТА»</a:t>
            </a:r>
          </a:p>
          <a:p>
            <a:r>
              <a:rPr lang="ru-RU" b="1" dirty="0" smtClean="0"/>
              <a:t>1922 — издательство МАФ (</a:t>
            </a:r>
            <a:r>
              <a:rPr lang="ru-RU" b="1" dirty="0" err="1" smtClean="0"/>
              <a:t>Моск</a:t>
            </a:r>
            <a:r>
              <a:rPr lang="ru-RU" b="1" dirty="0" smtClean="0"/>
              <a:t>. ассоциация футуристов )</a:t>
            </a:r>
          </a:p>
          <a:p>
            <a:r>
              <a:rPr lang="ru-RU" b="1" dirty="0" smtClean="0"/>
              <a:t>1923 – организовал</a:t>
            </a:r>
          </a:p>
          <a:p>
            <a:r>
              <a:rPr lang="ru-RU" b="1" dirty="0" smtClean="0"/>
              <a:t> группу ЛЕФ (Левый фронт искусств), </a:t>
            </a:r>
            <a:endParaRPr lang="ru-RU" b="1" dirty="0"/>
          </a:p>
        </p:txBody>
      </p:sp>
      <p:pic>
        <p:nvPicPr>
          <p:cNvPr id="4" name="i-main-pic" descr="Картинка 10 из 96837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14290"/>
            <a:ext cx="212886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148 из 96837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714356"/>
            <a:ext cx="1722854" cy="3039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davno.ru/posters/1921/img/poster-1921d.jp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 rot="20568809">
            <a:off x="503257" y="2177411"/>
            <a:ext cx="3238500" cy="38957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i-main-pic" descr="Картинка 463 из 96836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1083814">
            <a:off x="6202875" y="2208520"/>
            <a:ext cx="2409825" cy="381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5602" name="Picture 2" descr="Картинка 809 из 96515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785794"/>
            <a:ext cx="2825588" cy="32384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81 из 96837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29429" y="3960317"/>
            <a:ext cx="142342" cy="22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81 из 96837">
            <a:hlinkClick r:id="rId2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1061106">
            <a:off x="1619562" y="2403088"/>
            <a:ext cx="2457450" cy="3810000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-main-pic" descr="Картинка 83 из 96837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rot="734142">
            <a:off x="5514784" y="2402642"/>
            <a:ext cx="2857500" cy="3810000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Выноска со стрелкой вниз 6"/>
          <p:cNvSpPr/>
          <p:nvPr/>
        </p:nvSpPr>
        <p:spPr>
          <a:xfrm>
            <a:off x="1357290" y="500042"/>
            <a:ext cx="7215238" cy="1928826"/>
          </a:xfrm>
          <a:prstGeom prst="down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Кадры из фильма «Барышня и хулиган»</a:t>
            </a:r>
            <a:endParaRPr lang="ru-RU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71736" y="0"/>
            <a:ext cx="4343408" cy="4572000"/>
          </a:xfrm>
        </p:spPr>
        <p:txBody>
          <a:bodyPr>
            <a:normAutofit/>
          </a:bodyPr>
          <a:lstStyle/>
          <a:p>
            <a:r>
              <a:rPr lang="ru-RU" b="1" dirty="0" smtClean="0"/>
              <a:t>1922—1924 – Латвия,</a:t>
            </a:r>
          </a:p>
          <a:p>
            <a:r>
              <a:rPr lang="ru-RU" b="1" dirty="0" smtClean="0"/>
              <a:t> Франция, Германия</a:t>
            </a:r>
          </a:p>
          <a:p>
            <a:r>
              <a:rPr lang="ru-RU" b="1" dirty="0" smtClean="0"/>
              <a:t>1925 – Америка.</a:t>
            </a:r>
          </a:p>
          <a:p>
            <a:r>
              <a:rPr lang="ru-RU" b="1" dirty="0" smtClean="0"/>
              <a:t>1925 – 1928 – Россия, </a:t>
            </a:r>
          </a:p>
          <a:p>
            <a:r>
              <a:rPr lang="ru-RU" b="1" dirty="0" smtClean="0"/>
              <a:t>поездки</a:t>
            </a:r>
          </a:p>
          <a:p>
            <a:r>
              <a:rPr lang="ru-RU" b="1" dirty="0" smtClean="0"/>
              <a:t>1928 – «Клоп»</a:t>
            </a:r>
          </a:p>
          <a:p>
            <a:r>
              <a:rPr lang="ru-RU" b="1" dirty="0" smtClean="0"/>
              <a:t>1929 – «Баня»</a:t>
            </a:r>
          </a:p>
          <a:p>
            <a:endParaRPr lang="ru-RU" dirty="0"/>
          </a:p>
        </p:txBody>
      </p:sp>
      <p:pic>
        <p:nvPicPr>
          <p:cNvPr id="5" name="i-main-pic" descr="Картинка 5 из 84855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671555">
            <a:off x="6215074" y="2571744"/>
            <a:ext cx="2524125" cy="3800475"/>
          </a:xfrm>
          <a:prstGeom prst="rect">
            <a:avLst/>
          </a:prstGeom>
          <a:ln w="228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2" descr="Картинка 55 из 9683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787641">
            <a:off x="124068" y="2608874"/>
            <a:ext cx="2600325" cy="3810000"/>
          </a:xfrm>
          <a:prstGeom prst="rect">
            <a:avLst/>
          </a:prstGeom>
          <a:ln w="228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-main-pic" descr="Картинка 2 из 142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851955">
            <a:off x="5321490" y="2242098"/>
            <a:ext cx="3073054" cy="4163809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-main-pic" descr="Картинка 20 из 142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20830970">
            <a:off x="418648" y="2401717"/>
            <a:ext cx="3286148" cy="4143404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Сердце 6"/>
          <p:cNvSpPr/>
          <p:nvPr/>
        </p:nvSpPr>
        <p:spPr>
          <a:xfrm>
            <a:off x="1214414" y="285728"/>
            <a:ext cx="6929486" cy="157163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00166" y="428604"/>
            <a:ext cx="6557986" cy="9144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Письмо Татьяне Яковлевой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12 из 130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20772028">
            <a:off x="314150" y="2394492"/>
            <a:ext cx="4286250" cy="3152775"/>
          </a:xfrm>
          <a:prstGeom prst="rect">
            <a:avLst/>
          </a:prstGeom>
          <a:ln w="228600" cap="sq" cmpd="thickThin">
            <a:solidFill>
              <a:schemeClr val="tx1">
                <a:lumMod val="8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i-main-pic" descr="Картинка 1 из 130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739671">
            <a:off x="5564355" y="2298982"/>
            <a:ext cx="3209925" cy="3810000"/>
          </a:xfrm>
          <a:prstGeom prst="rect">
            <a:avLst/>
          </a:prstGeom>
          <a:ln w="228600" cap="sq" cmpd="thickThin">
            <a:solidFill>
              <a:schemeClr val="tx1">
                <a:lumMod val="8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22" name="Picture 2" descr="Картинка 63 из 128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4857760"/>
            <a:ext cx="2381250" cy="1771651"/>
          </a:xfrm>
          <a:prstGeom prst="rect">
            <a:avLst/>
          </a:prstGeom>
          <a:ln w="228600" cap="sq" cmpd="thickThin">
            <a:solidFill>
              <a:schemeClr val="tx1">
                <a:lumMod val="8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Блок-схема: сохраненные данные 6"/>
          <p:cNvSpPr/>
          <p:nvPr/>
        </p:nvSpPr>
        <p:spPr>
          <a:xfrm>
            <a:off x="857224" y="357166"/>
            <a:ext cx="7929618" cy="714380"/>
          </a:xfrm>
          <a:prstGeom prst="flowChartOnlineStorag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7772400" cy="9144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Вероника Полонская, МХАТ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"Товарищ правительство, моя семья - это </a:t>
            </a:r>
            <a:r>
              <a:rPr lang="ru-RU" sz="6000" b="1" dirty="0" smtClean="0">
                <a:solidFill>
                  <a:srgbClr val="FF0000"/>
                </a:solidFill>
              </a:rPr>
              <a:t>Лиля Брик</a:t>
            </a:r>
            <a:r>
              <a:rPr lang="ru-RU" b="1" dirty="0" smtClean="0"/>
              <a:t>, мама, сестры и Вероника Витольдовна Полонская. Если ты устроишь им сносную жизнь - спасибо".</a:t>
            </a:r>
            <a:endParaRPr lang="ru-RU" b="1" dirty="0"/>
          </a:p>
        </p:txBody>
      </p:sp>
      <p:pic>
        <p:nvPicPr>
          <p:cNvPr id="4" name="i-main-pic" descr="Картинка 14 из 4480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857628"/>
            <a:ext cx="1428760" cy="2386010"/>
          </a:xfrm>
          <a:prstGeom prst="rect">
            <a:avLst/>
          </a:prstGeom>
          <a:ln w="228600" cap="sq" cmpd="thickThin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 descr="Картинка 16 из 448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15340">
            <a:off x="106632" y="4104291"/>
            <a:ext cx="3333362" cy="2457807"/>
          </a:xfrm>
          <a:prstGeom prst="rect">
            <a:avLst/>
          </a:prstGeom>
          <a:ln w="228600" cap="sq" cmpd="thickThin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Картинка 23 из 4478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56254">
            <a:off x="6378170" y="3471840"/>
            <a:ext cx="2332924" cy="3274279"/>
          </a:xfrm>
          <a:prstGeom prst="rect">
            <a:avLst/>
          </a:prstGeom>
          <a:ln w="228600" cap="sq" cmpd="thickThin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Поэзия Маяковского – это…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2844" y="1285860"/>
            <a:ext cx="4572000" cy="45720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b="1" dirty="0" smtClean="0"/>
              <a:t>1902  - гимназия в Кутаиси</a:t>
            </a:r>
          </a:p>
          <a:p>
            <a:r>
              <a:rPr lang="ru-RU" b="1" dirty="0" smtClean="0"/>
              <a:t>1906 – смерть отца</a:t>
            </a:r>
          </a:p>
          <a:p>
            <a:r>
              <a:rPr lang="ru-RU" b="1" dirty="0" smtClean="0"/>
              <a:t>1906 – 1908 - Москва, классическая гимназия (91)</a:t>
            </a:r>
          </a:p>
          <a:p>
            <a:r>
              <a:rPr lang="ru-RU" b="1" dirty="0" smtClean="0"/>
              <a:t>1908 – РСДРП</a:t>
            </a:r>
          </a:p>
          <a:p>
            <a:r>
              <a:rPr lang="ru-RU" b="1" dirty="0" smtClean="0"/>
              <a:t>1909 - 11 месяцев в одиночной камере № 103.</a:t>
            </a:r>
          </a:p>
          <a:p>
            <a:endParaRPr lang="ru-RU" dirty="0"/>
          </a:p>
        </p:txBody>
      </p:sp>
      <p:pic>
        <p:nvPicPr>
          <p:cNvPr id="4" name="i-main-pic" descr="Картинка 31 из 96837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803669">
            <a:off x="5643570" y="3929066"/>
            <a:ext cx="2643206" cy="2524116"/>
          </a:xfrm>
          <a:prstGeom prst="rect">
            <a:avLst/>
          </a:prstGeom>
          <a:ln w="228600" cap="sq" cmpd="thickThin">
            <a:solidFill>
              <a:schemeClr val="tx1">
                <a:lumMod val="8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33493">
            <a:off x="5286380" y="571480"/>
            <a:ext cx="3012386" cy="2571768"/>
          </a:xfrm>
          <a:prstGeom prst="rect">
            <a:avLst/>
          </a:prstGeom>
          <a:ln w="228600" cap="sq" cmpd="thickThin">
            <a:solidFill>
              <a:schemeClr val="tx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357166"/>
            <a:ext cx="4300538" cy="2643206"/>
          </a:xfrm>
        </p:spPr>
        <p:txBody>
          <a:bodyPr/>
          <a:lstStyle/>
          <a:p>
            <a:r>
              <a:rPr lang="ru-RU" b="1" dirty="0" smtClean="0"/>
              <a:t>1910 – выход из партии</a:t>
            </a:r>
          </a:p>
          <a:p>
            <a:r>
              <a:rPr lang="ru-RU" b="1" dirty="0" smtClean="0"/>
              <a:t>1911 -  Московское училище живописи, ваяния и зодчества</a:t>
            </a:r>
            <a:endParaRPr lang="ru-RU" b="1" dirty="0"/>
          </a:p>
        </p:txBody>
      </p:sp>
      <p:pic>
        <p:nvPicPr>
          <p:cNvPr id="6" name="i-main-pic" descr="Картинка 180 из 96837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357562"/>
            <a:ext cx="4357718" cy="3095620"/>
          </a:xfrm>
          <a:prstGeom prst="rect">
            <a:avLst/>
          </a:prstGeom>
          <a:ln w="228600" cap="sq" cmpd="thickThin">
            <a:solidFill>
              <a:schemeClr val="bg1">
                <a:lumMod val="65000"/>
                <a:lumOff val="3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-main-pic" descr="Картинка 601 из 96513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571480"/>
            <a:ext cx="2552700" cy="3800475"/>
          </a:xfrm>
          <a:prstGeom prst="rect">
            <a:avLst/>
          </a:prstGeom>
          <a:ln w="2286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«Я иду – красивый, двадцатидвухлетний»</a:t>
            </a:r>
            <a:endParaRPr lang="ru-RU" b="1" dirty="0"/>
          </a:p>
        </p:txBody>
      </p:sp>
      <p:pic>
        <p:nvPicPr>
          <p:cNvPr id="4" name="i-main-pic" descr="Картинка 183 из 96837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 rot="649471">
            <a:off x="5331794" y="1741416"/>
            <a:ext cx="3002280" cy="4572000"/>
          </a:xfrm>
          <a:prstGeom prst="rect">
            <a:avLst/>
          </a:prstGeom>
          <a:ln w="228600" cap="sq" cmpd="thickThin">
            <a:solidFill>
              <a:schemeClr val="tx1">
                <a:lumMod val="8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578" name="Picture 2" descr="Картинка 297 из 9683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629651">
            <a:off x="1117582" y="2438884"/>
            <a:ext cx="3185295" cy="3860964"/>
          </a:xfrm>
          <a:prstGeom prst="rect">
            <a:avLst/>
          </a:prstGeom>
          <a:ln w="228600" cap="sq" cmpd="thickThin">
            <a:solidFill>
              <a:schemeClr val="tx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1)В.Каменский, С.Городецкий, В.Маяковский, </a:t>
            </a:r>
            <a:r>
              <a:rPr lang="ru-RU" b="1" dirty="0" err="1" smtClean="0"/>
              <a:t>Д.Бурлюк</a:t>
            </a:r>
            <a:r>
              <a:rPr lang="ru-RU" b="1" dirty="0" smtClean="0"/>
              <a:t> в Тифлисе</a:t>
            </a:r>
            <a:br>
              <a:rPr lang="ru-RU" b="1" dirty="0" smtClean="0"/>
            </a:br>
            <a:r>
              <a:rPr lang="ru-RU" b="1" dirty="0" smtClean="0"/>
              <a:t>2)Хлебников, Маяковский, Пастернак и Асеев</a:t>
            </a:r>
            <a:endParaRPr lang="ru-RU" b="1" dirty="0"/>
          </a:p>
        </p:txBody>
      </p:sp>
      <p:pic>
        <p:nvPicPr>
          <p:cNvPr id="4" name="i-main-pic" descr="Картинка 713 из 96515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876"/>
            <a:ext cx="4762500" cy="30765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7650" name="Picture 2" descr="Картинка 245 из 9683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3357562"/>
            <a:ext cx="3071834" cy="331480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57742" cy="429737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Кубофутуризм</a:t>
            </a:r>
            <a:r>
              <a:rPr lang="ru-RU" b="1" dirty="0" smtClean="0">
                <a:solidFill>
                  <a:srgbClr val="FF0000"/>
                </a:solidFill>
              </a:rPr>
              <a:t> - направление в искусстве авангарда в начале ХХ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1912 – «Пощечина общественному вкусу»</a:t>
            </a:r>
            <a:br>
              <a:rPr lang="ru-RU" b="1" dirty="0" smtClean="0"/>
            </a:br>
            <a:r>
              <a:rPr lang="ru-RU" b="1" dirty="0" smtClean="0"/>
              <a:t>30.11.1914 – выступление в «Бродячей собаке»</a:t>
            </a:r>
            <a:endParaRPr lang="ru-RU" b="1" dirty="0"/>
          </a:p>
        </p:txBody>
      </p:sp>
      <p:pic>
        <p:nvPicPr>
          <p:cNvPr id="4" name="Содержимое 3" descr="http://upload.wikimedia.org/wikipedia/ru/f/fe/%D0%9C%D0%B0%D1%8F%D0%BA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357818" y="357166"/>
            <a:ext cx="324255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71600" y="512763"/>
            <a:ext cx="7772400" cy="914400"/>
          </a:xfrm>
        </p:spPr>
        <p:txBody>
          <a:bodyPr/>
          <a:lstStyle/>
          <a:p>
            <a:pPr algn="ctr"/>
            <a:r>
              <a:rPr lang="ru-RU" dirty="0" smtClean="0"/>
              <a:t>Напишите стихотворение в манере поэта- футуриста или напишите картину</a:t>
            </a:r>
            <a:endParaRPr lang="ru-RU" dirty="0"/>
          </a:p>
        </p:txBody>
      </p:sp>
      <p:pic>
        <p:nvPicPr>
          <p:cNvPr id="31746" name="Picture 2" descr="Картинка 5 из 5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625263">
            <a:off x="678942" y="2757723"/>
            <a:ext cx="3019425" cy="3752851"/>
          </a:xfrm>
          <a:prstGeom prst="rect">
            <a:avLst/>
          </a:prstGeom>
          <a:noFill/>
        </p:spPr>
      </p:pic>
      <p:pic>
        <p:nvPicPr>
          <p:cNvPr id="31748" name="Picture 4" descr="Картинка 2 из 3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177133">
            <a:off x="4606811" y="3239655"/>
            <a:ext cx="4112890" cy="3238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071678"/>
            <a:ext cx="7772400" cy="4572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О, рассмейтесь, смехачи!</a:t>
            </a:r>
          </a:p>
          <a:p>
            <a:pPr>
              <a:buNone/>
            </a:pPr>
            <a:r>
              <a:rPr lang="ru-RU" b="1" dirty="0" smtClean="0"/>
              <a:t>О, засмейтесь, смехачи!</a:t>
            </a:r>
          </a:p>
          <a:p>
            <a:pPr>
              <a:buNone/>
            </a:pPr>
            <a:r>
              <a:rPr lang="ru-RU" b="1" dirty="0" smtClean="0"/>
              <a:t>Что смеются смехами, что </a:t>
            </a:r>
            <a:r>
              <a:rPr lang="ru-RU" b="1" dirty="0" err="1" smtClean="0"/>
              <a:t>смеянствуют</a:t>
            </a:r>
            <a:r>
              <a:rPr lang="ru-RU" b="1" dirty="0" smtClean="0"/>
              <a:t> </a:t>
            </a:r>
            <a:r>
              <a:rPr lang="ru-RU" b="1" dirty="0" err="1" smtClean="0"/>
              <a:t>смеяльно</a:t>
            </a:r>
            <a:r>
              <a:rPr lang="ru-RU" b="1" dirty="0" smtClean="0"/>
              <a:t>,</a:t>
            </a:r>
          </a:p>
          <a:p>
            <a:pPr>
              <a:buNone/>
            </a:pPr>
            <a:r>
              <a:rPr lang="ru-RU" b="1" dirty="0" smtClean="0"/>
              <a:t>О, засмейтесь </a:t>
            </a:r>
            <a:r>
              <a:rPr lang="ru-RU" b="1" dirty="0" err="1" smtClean="0"/>
              <a:t>усмеяльно</a:t>
            </a:r>
            <a:r>
              <a:rPr lang="ru-RU" b="1" dirty="0" smtClean="0"/>
              <a:t>!</a:t>
            </a:r>
          </a:p>
          <a:p>
            <a:pPr>
              <a:buNone/>
            </a:pPr>
            <a:r>
              <a:rPr lang="ru-RU" b="1" dirty="0" smtClean="0"/>
              <a:t>О, </a:t>
            </a:r>
            <a:r>
              <a:rPr lang="ru-RU" b="1" dirty="0" err="1" smtClean="0"/>
              <a:t>рассмешищ</a:t>
            </a:r>
            <a:r>
              <a:rPr lang="ru-RU" b="1" dirty="0" smtClean="0"/>
              <a:t> </a:t>
            </a:r>
            <a:r>
              <a:rPr lang="ru-RU" b="1" dirty="0" err="1" smtClean="0"/>
              <a:t>надсмеяльных</a:t>
            </a:r>
            <a:r>
              <a:rPr lang="ru-RU" b="1" dirty="0" smtClean="0"/>
              <a:t> – смех </a:t>
            </a:r>
            <a:r>
              <a:rPr lang="ru-RU" b="1" dirty="0" err="1" smtClean="0"/>
              <a:t>усмейных</a:t>
            </a:r>
            <a:r>
              <a:rPr lang="ru-RU" b="1" dirty="0" smtClean="0"/>
              <a:t> смехачей!</a:t>
            </a:r>
          </a:p>
          <a:p>
            <a:pPr>
              <a:buNone/>
            </a:pPr>
            <a:r>
              <a:rPr lang="ru-RU" b="1" dirty="0" smtClean="0"/>
              <a:t>О, </a:t>
            </a:r>
            <a:r>
              <a:rPr lang="ru-RU" b="1" dirty="0" err="1" smtClean="0"/>
              <a:t>иссмейся</a:t>
            </a:r>
            <a:r>
              <a:rPr lang="ru-RU" b="1" dirty="0" smtClean="0"/>
              <a:t> </a:t>
            </a:r>
            <a:r>
              <a:rPr lang="ru-RU" b="1" dirty="0" err="1" smtClean="0"/>
              <a:t>рассмеяльно</a:t>
            </a:r>
            <a:r>
              <a:rPr lang="ru-RU" b="1" dirty="0" smtClean="0"/>
              <a:t>, смех </a:t>
            </a:r>
            <a:r>
              <a:rPr lang="ru-RU" b="1" dirty="0" err="1" smtClean="0"/>
              <a:t>надсмейных</a:t>
            </a:r>
            <a:r>
              <a:rPr lang="ru-RU" b="1" dirty="0" smtClean="0"/>
              <a:t> </a:t>
            </a:r>
            <a:r>
              <a:rPr lang="ru-RU" b="1" dirty="0" err="1" smtClean="0"/>
              <a:t>смеячей</a:t>
            </a:r>
            <a:r>
              <a:rPr lang="ru-RU" b="1" dirty="0" smtClean="0"/>
              <a:t>!</a:t>
            </a:r>
          </a:p>
          <a:p>
            <a:pPr>
              <a:buNone/>
            </a:pPr>
            <a:r>
              <a:rPr lang="ru-RU" b="1" dirty="0" err="1" smtClean="0"/>
              <a:t>Смейево</a:t>
            </a:r>
            <a:r>
              <a:rPr lang="ru-RU" b="1" dirty="0" smtClean="0"/>
              <a:t>, </a:t>
            </a:r>
            <a:r>
              <a:rPr lang="ru-RU" b="1" dirty="0" err="1" smtClean="0"/>
              <a:t>смейево</a:t>
            </a:r>
            <a:r>
              <a:rPr lang="ru-RU" b="1" dirty="0" smtClean="0"/>
              <a:t>!</a:t>
            </a:r>
          </a:p>
          <a:p>
            <a:pPr>
              <a:buNone/>
            </a:pPr>
            <a:r>
              <a:rPr lang="ru-RU" b="1" dirty="0" err="1" smtClean="0"/>
              <a:t>Усмей</a:t>
            </a:r>
            <a:r>
              <a:rPr lang="ru-RU" b="1" dirty="0" smtClean="0"/>
              <a:t>, осмей, </a:t>
            </a:r>
            <a:r>
              <a:rPr lang="ru-RU" b="1" dirty="0" err="1" smtClean="0"/>
              <a:t>смешики</a:t>
            </a:r>
            <a:r>
              <a:rPr lang="ru-RU" b="1" dirty="0" smtClean="0"/>
              <a:t>, </a:t>
            </a:r>
            <a:r>
              <a:rPr lang="ru-RU" b="1" dirty="0" err="1" smtClean="0"/>
              <a:t>смешики</a:t>
            </a:r>
            <a:r>
              <a:rPr lang="ru-RU" b="1" dirty="0" smtClean="0"/>
              <a:t>!</a:t>
            </a:r>
          </a:p>
          <a:p>
            <a:pPr>
              <a:buNone/>
            </a:pPr>
            <a:r>
              <a:rPr lang="ru-RU" b="1" dirty="0" err="1" smtClean="0"/>
              <a:t>Смеюнчики</a:t>
            </a:r>
            <a:r>
              <a:rPr lang="ru-RU" b="1" dirty="0" smtClean="0"/>
              <a:t>, </a:t>
            </a:r>
            <a:r>
              <a:rPr lang="ru-RU" b="1" dirty="0" err="1" smtClean="0"/>
              <a:t>смеюнчики</a:t>
            </a:r>
            <a:r>
              <a:rPr lang="ru-RU" b="1" dirty="0" smtClean="0"/>
              <a:t>.</a:t>
            </a:r>
          </a:p>
          <a:p>
            <a:pPr>
              <a:buNone/>
            </a:pPr>
            <a:r>
              <a:rPr lang="ru-RU" b="1" dirty="0" smtClean="0"/>
              <a:t>О, рассмейтесь, смехачи!</a:t>
            </a:r>
          </a:p>
          <a:p>
            <a:pPr>
              <a:buNone/>
            </a:pPr>
            <a:r>
              <a:rPr lang="ru-RU" b="1" dirty="0" smtClean="0"/>
              <a:t>О, засмейтесь, смехачи!</a:t>
            </a:r>
          </a:p>
          <a:p>
            <a:endParaRPr lang="ru-RU" b="1" dirty="0"/>
          </a:p>
        </p:txBody>
      </p:sp>
      <p:pic>
        <p:nvPicPr>
          <p:cNvPr id="4" name="i-main-pic" descr="Картинка 30 из 9854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757205">
            <a:off x="6501588" y="4804697"/>
            <a:ext cx="1641550" cy="1496370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857224" y="357166"/>
            <a:ext cx="7929618" cy="142876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7772400" cy="914400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Велимир</a:t>
            </a:r>
            <a:r>
              <a:rPr lang="ru-RU" b="1" dirty="0" smtClean="0">
                <a:solidFill>
                  <a:schemeClr val="tx1"/>
                </a:solidFill>
              </a:rPr>
              <a:t> Хлебников. «Заклятие смехом»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571744"/>
            <a:ext cx="7772400" cy="3571900"/>
          </a:xfrm>
        </p:spPr>
        <p:txBody>
          <a:bodyPr>
            <a:normAutofit/>
          </a:bodyPr>
          <a:lstStyle/>
          <a:p>
            <a:r>
              <a:rPr lang="ru-RU" b="1" dirty="0" smtClean="0"/>
              <a:t>1910 – сб. «Садок судей».  </a:t>
            </a:r>
            <a:br>
              <a:rPr lang="ru-RU" b="1" dirty="0" smtClean="0"/>
            </a:br>
            <a:r>
              <a:rPr lang="ru-RU" b="1" dirty="0" smtClean="0"/>
              <a:t>Футуристы считали себя людьми будущего, они призывали </a:t>
            </a:r>
            <a:r>
              <a:rPr lang="ru-RU" b="1" dirty="0" err="1" smtClean="0"/>
              <a:t>новаторствовать</a:t>
            </a:r>
            <a:r>
              <a:rPr lang="ru-RU" b="1" dirty="0" smtClean="0"/>
              <a:t> в литературе, «Бросив Пушкина, Достоевского, Толстого и проч. и проч. с парохода современности». 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643042" y="357166"/>
            <a:ext cx="5715008" cy="192882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714356"/>
            <a:ext cx="4500594" cy="9144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Футуризм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191</TotalTime>
  <Words>342</Words>
  <Application>Microsoft Office PowerPoint</Application>
  <PresentationFormat>Экран (4:3)</PresentationFormat>
  <Paragraphs>53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Метро</vt:lpstr>
      <vt:lpstr>Маяковский  Владимир Владимирович</vt:lpstr>
      <vt:lpstr>Презентация PowerPoint</vt:lpstr>
      <vt:lpstr>Презентация PowerPoint</vt:lpstr>
      <vt:lpstr>«Я иду – красивый, двадцатидвухлетний»</vt:lpstr>
      <vt:lpstr>1)В.Каменский, С.Городецкий, В.Маяковский, Д.Бурлюк в Тифлисе 2)Хлебников, Маяковский, Пастернак и Асеев</vt:lpstr>
      <vt:lpstr>Кубофутуризм - направление в искусстве авангарда в начале ХХ  1912 – «Пощечина общественному вкусу» 30.11.1914 – выступление в «Бродячей собаке»</vt:lpstr>
      <vt:lpstr>Напишите стихотворение в манере поэта- футуриста или напишите картину</vt:lpstr>
      <vt:lpstr>Велимир Хлебников. «Заклятие смехом»</vt:lpstr>
      <vt:lpstr>Футуризм</vt:lpstr>
      <vt:lpstr>Презентация PowerPoint</vt:lpstr>
      <vt:lpstr>«Мама, Ваш сын  прекрасно болен!  У него пожар  сердца!»</vt:lpstr>
      <vt:lpstr>Презентация PowerPoint</vt:lpstr>
      <vt:lpstr>Презентация PowerPoint</vt:lpstr>
      <vt:lpstr>Кадры из фильма «Барышня и хулиган»</vt:lpstr>
      <vt:lpstr>Презентация PowerPoint</vt:lpstr>
      <vt:lpstr>Письмо Татьяне Яковлевой</vt:lpstr>
      <vt:lpstr>Вероника Полонская, МХАТ</vt:lpstr>
      <vt:lpstr>"Товарищ правительство, моя семья - это Лиля Брик, мама, сестры и Вероника Витольдовна Полонская. Если ты устроишь им сносную жизнь - спасибо".</vt:lpstr>
      <vt:lpstr>Поэзия Маяковского – это…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Маяковский  Владимир Владимирович</dc:title>
  <dc:creator>Home</dc:creator>
  <cp:lastModifiedBy>user</cp:lastModifiedBy>
  <cp:revision>20</cp:revision>
  <dcterms:created xsi:type="dcterms:W3CDTF">2011-12-13T18:20:07Z</dcterms:created>
  <dcterms:modified xsi:type="dcterms:W3CDTF">2015-10-18T01:13:35Z</dcterms:modified>
</cp:coreProperties>
</file>