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3" r:id="rId5"/>
    <p:sldId id="284" r:id="rId6"/>
    <p:sldId id="286" r:id="rId7"/>
    <p:sldId id="285" r:id="rId8"/>
    <p:sldId id="287" r:id="rId9"/>
    <p:sldId id="269" r:id="rId10"/>
    <p:sldId id="274" r:id="rId11"/>
    <p:sldId id="275" r:id="rId12"/>
    <p:sldId id="277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00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3100"/>
            <a:ext cx="4565650" cy="3443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pPr>
              <a:defRPr/>
            </a:pPr>
            <a:fld id="{2226A270-A544-2B42-91D2-4E73FC77D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7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8E6EBB63-525F-5544-B1ED-418C274B175D}" type="slidenum">
              <a:rPr kumimoji="0" lang="ru-RU" sz="1200">
                <a:solidFill>
                  <a:srgbClr val="000000"/>
                </a:solidFill>
              </a:rPr>
              <a:pPr/>
              <a:t>1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F7B64234-A110-C743-B00F-4BFBA15233DC}" type="slidenum">
              <a:rPr kumimoji="0" lang="ru-RU" sz="1200">
                <a:solidFill>
                  <a:srgbClr val="000000"/>
                </a:solidFill>
              </a:rPr>
              <a:pPr/>
              <a:t>10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90E15A95-4D46-F246-B0F3-EACDB74210B4}" type="slidenum">
              <a:rPr kumimoji="0" lang="ru-RU" sz="1200">
                <a:solidFill>
                  <a:srgbClr val="000000"/>
                </a:solidFill>
              </a:rPr>
              <a:pPr/>
              <a:t>11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2535DFDD-75A7-884C-8D8B-336E746CBE24}" type="slidenum">
              <a:rPr kumimoji="0" lang="ru-RU" sz="1200">
                <a:solidFill>
                  <a:srgbClr val="000000"/>
                </a:solidFill>
              </a:rPr>
              <a:pPr/>
              <a:t>12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B67C62AB-0AE0-AB4D-AB31-13C170038736}" type="slidenum">
              <a:rPr kumimoji="0" lang="ru-RU" sz="1200">
                <a:solidFill>
                  <a:srgbClr val="000000"/>
                </a:solidFill>
              </a:rPr>
              <a:pPr/>
              <a:t>13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B9F408E3-ED1F-484E-A69D-0A0D9D6FCE3D}" type="slidenum">
              <a:rPr kumimoji="0" lang="ru-RU" sz="1200">
                <a:solidFill>
                  <a:srgbClr val="000000"/>
                </a:solidFill>
              </a:rPr>
              <a:pPr/>
              <a:t>14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58B6D534-2EB5-4446-B42C-D67BF617D234}" type="slidenum">
              <a:rPr kumimoji="0" lang="ru-RU" sz="1200">
                <a:solidFill>
                  <a:srgbClr val="000000"/>
                </a:solidFill>
              </a:rPr>
              <a:pPr/>
              <a:t>15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859CF853-BF01-264E-BAAC-136B7AEC5AED}" type="slidenum">
              <a:rPr kumimoji="0" lang="ru-RU" sz="1200">
                <a:solidFill>
                  <a:srgbClr val="000000"/>
                </a:solidFill>
              </a:rPr>
              <a:pPr/>
              <a:t>16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7C3ED3D8-BBAF-CF40-A081-125658F592C5}" type="slidenum">
              <a:rPr kumimoji="0" lang="ru-RU" sz="1200">
                <a:solidFill>
                  <a:srgbClr val="000000"/>
                </a:solidFill>
              </a:rPr>
              <a:pPr/>
              <a:t>2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BCA721E7-BF83-5F4E-B22B-257F2B5D7DDE}" type="slidenum">
              <a:rPr kumimoji="0" lang="ru-RU" sz="1200">
                <a:solidFill>
                  <a:srgbClr val="000000"/>
                </a:solidFill>
              </a:rPr>
              <a:pPr algn="r"/>
              <a:t>2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4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1000">
                <a:latin typeface="Arial" charset="0"/>
                <a:cs typeface="Lucida Sans Unicode" charset="0"/>
              </a:rPr>
              <a:t>Информационно-коммуникационная компетентность (ИКК).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1000">
                <a:latin typeface="Arial" charset="0"/>
                <a:cs typeface="Lucida Sans Unicode" charset="0"/>
              </a:rPr>
              <a:t>Для того, чтобы воспитать информационно-компетентного ученика, сам учитель должен быть информационно-коммуникационно компетентен,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BE2F039D-F819-5B4F-9BF0-1EA34D6F73FF}" type="slidenum">
              <a:rPr kumimoji="0" lang="ru-RU" sz="1200">
                <a:solidFill>
                  <a:srgbClr val="000000"/>
                </a:solidFill>
              </a:rPr>
              <a:pPr/>
              <a:t>3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C28C39EF-B720-1141-B495-7B858BEF2400}" type="slidenum">
              <a:rPr kumimoji="0" lang="ru-RU" sz="1200">
                <a:solidFill>
                  <a:srgbClr val="000000"/>
                </a:solidFill>
              </a:rPr>
              <a:pPr/>
              <a:t>4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789B5080-95AA-F74B-B402-43E804D69443}" type="slidenum">
              <a:rPr kumimoji="0" lang="ru-RU" sz="1200">
                <a:solidFill>
                  <a:srgbClr val="000000"/>
                </a:solidFill>
              </a:rPr>
              <a:pPr/>
              <a:t>5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789B5080-95AA-F74B-B402-43E804D69443}" type="slidenum">
              <a:rPr kumimoji="0" lang="ru-RU" sz="1200">
                <a:solidFill>
                  <a:srgbClr val="000000"/>
                </a:solidFill>
              </a:rPr>
              <a:pPr/>
              <a:t>6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FFA1B7B9-AAD9-9949-A77A-430CD8052B65}" type="slidenum">
              <a:rPr kumimoji="0" lang="ru-RU" sz="1200">
                <a:solidFill>
                  <a:srgbClr val="000000"/>
                </a:solidFill>
              </a:rPr>
              <a:pPr/>
              <a:t>7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4A008078-9CEC-9247-A3B7-FDBFABA559E6}" type="slidenum">
              <a:rPr kumimoji="0" lang="ru-RU" sz="1200">
                <a:solidFill>
                  <a:srgbClr val="000000"/>
                </a:solidFill>
              </a:rPr>
              <a:pPr/>
              <a:t>8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F609BFA3-B08B-A54B-BCEB-A41C8C9EE442}" type="slidenum">
              <a:rPr kumimoji="0" lang="ru-RU" sz="1200">
                <a:solidFill>
                  <a:srgbClr val="000000"/>
                </a:solidFill>
              </a:rPr>
              <a:pPr/>
              <a:t>9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F1C8-1803-6F47-BFE7-F49520940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2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DC27-30BD-8441-8F51-1EF45D51B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5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B427-5949-CF41-9697-14F065D01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6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A0E80-4C2E-D84C-933D-A5BBF2CFB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4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D3D8-C3C4-004F-9E79-EEA8E3B30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B5C5-1F38-C446-ACFA-B917F5308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8166D-CED3-D340-8147-F7CA99E7F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6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3CA77-D1C5-F24E-9D3E-8CEE5F2B1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1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8499-5FF4-9F43-89F7-3BDE56D4E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A71E-7F29-F948-AE55-56DC2824F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9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B77F-1928-D041-960F-CAB8BC2BA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pPr>
              <a:defRPr/>
            </a:pPr>
            <a:fld id="{69CD589F-882B-BA40-AAFF-E231C8310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+mj-lt"/>
          <a:ea typeface="Arial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Arial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3200">
          <a:solidFill>
            <a:srgbClr val="000000"/>
          </a:solidFill>
          <a:latin typeface="+mn-lt"/>
          <a:ea typeface="Arial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wmf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info@sch2000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635896" y="431800"/>
            <a:ext cx="5328592" cy="3565525"/>
          </a:xfrm>
          <a:prstGeom prst="rect">
            <a:avLst/>
          </a:prstGeom>
          <a:solidFill>
            <a:srgbClr val="FFFFFF"/>
          </a:solidFill>
          <a:ln w="572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ТЕХНОЛОГИИ ДЕЯТЕЛЬНОСТНОГО ТИПА, КОТОРЫЕ МОГУТ БЫТЬ ИСПОЛЬЗОВАНЫ В ОБУЧЕНИИ ХИМИИ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3529" y="4508500"/>
            <a:ext cx="8606160" cy="1512788"/>
          </a:xfrm>
          <a:prstGeom prst="rect">
            <a:avLst/>
          </a:prstGeom>
          <a:solidFill>
            <a:srgbClr val="0060A8"/>
          </a:solidFill>
          <a:ln w="936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pPr algn="r">
              <a:lnSpc>
                <a:spcPct val="80000"/>
              </a:lnSpc>
              <a:spcBef>
                <a:spcPts val="500"/>
              </a:spcBef>
            </a:pPr>
            <a:endParaRPr kumimoji="0" lang="en-US" sz="2000" b="1" dirty="0"/>
          </a:p>
          <a:p>
            <a:pPr algn="l">
              <a:lnSpc>
                <a:spcPct val="80000"/>
              </a:lnSpc>
              <a:spcBef>
                <a:spcPts val="500"/>
              </a:spcBef>
            </a:pPr>
            <a:r>
              <a:rPr kumimoji="0" lang="ru-RU" sz="2000" b="1" dirty="0" smtClean="0"/>
              <a:t> </a:t>
            </a:r>
            <a:r>
              <a:rPr kumimoji="0" lang="ru-RU" sz="2000" dirty="0" smtClean="0"/>
              <a:t>«ЕДИНСТВЕННЫЙ ПУТЬ,</a:t>
            </a:r>
          </a:p>
          <a:p>
            <a:pPr algn="l">
              <a:lnSpc>
                <a:spcPct val="80000"/>
              </a:lnSpc>
              <a:spcBef>
                <a:spcPts val="500"/>
              </a:spcBef>
            </a:pPr>
            <a:r>
              <a:rPr kumimoji="0" lang="ru-RU" sz="2000" dirty="0"/>
              <a:t> </a:t>
            </a:r>
            <a:r>
              <a:rPr kumimoji="0" lang="ru-RU" sz="2000" dirty="0" smtClean="0"/>
              <a:t>                                 ВЕДУЩИЙ </a:t>
            </a:r>
            <a:r>
              <a:rPr kumimoji="0" lang="ru-RU" sz="2000" dirty="0"/>
              <a:t>К</a:t>
            </a:r>
            <a:r>
              <a:rPr kumimoji="0" lang="ru-RU" sz="2000" dirty="0" smtClean="0"/>
              <a:t> ЗНАНИЯМ, </a:t>
            </a:r>
          </a:p>
          <a:p>
            <a:pPr algn="l">
              <a:lnSpc>
                <a:spcPct val="80000"/>
              </a:lnSpc>
              <a:spcBef>
                <a:spcPts val="500"/>
              </a:spcBef>
            </a:pPr>
            <a:r>
              <a:rPr kumimoji="0" lang="ru-RU" sz="2000" dirty="0"/>
              <a:t> </a:t>
            </a:r>
            <a:r>
              <a:rPr kumimoji="0" lang="ru-RU" sz="2000" dirty="0" smtClean="0"/>
              <a:t>                                                                 - ЭТО ДЕЯТЕЛЬНОСТЬ»</a:t>
            </a:r>
            <a:endParaRPr kumimoji="0" lang="en-US" sz="2000" dirty="0"/>
          </a:p>
          <a:p>
            <a:pPr algn="r">
              <a:lnSpc>
                <a:spcPct val="80000"/>
              </a:lnSpc>
              <a:spcBef>
                <a:spcPts val="500"/>
              </a:spcBef>
            </a:pPr>
            <a:r>
              <a:rPr kumimoji="0" lang="ru-RU" sz="2000" dirty="0"/>
              <a:t> Б.ШОУ. </a:t>
            </a:r>
            <a:endParaRPr kumimoji="0" lang="ru-RU" sz="2000" dirty="0">
              <a:solidFill>
                <a:srgbClr val="FFFFFF"/>
              </a:solidFill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</a:pPr>
            <a:r>
              <a:rPr kumimoji="0" lang="ru-RU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6092825"/>
            <a:ext cx="8280598" cy="765175"/>
          </a:xfrm>
          <a:prstGeom prst="rect">
            <a:avLst/>
          </a:prstGeom>
          <a:solidFill>
            <a:srgbClr val="99CCFF"/>
          </a:solidFill>
          <a:ln w="9360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99"/>
                </a:solidFill>
              </a:rPr>
              <a:t>                                                                              </a:t>
            </a:r>
            <a:r>
              <a:rPr lang="ru-RU" sz="2400" dirty="0" smtClean="0">
                <a:solidFill>
                  <a:srgbClr val="000099"/>
                </a:solidFill>
              </a:rPr>
              <a:t> Кисловодск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6" name="Рисунок 1" descr="Macintosh HD:Users:user:Desktop:log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3476600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42875" y="180975"/>
            <a:ext cx="8786813" cy="1066800"/>
          </a:xfrm>
          <a:prstGeom prst="rect">
            <a:avLst/>
          </a:prstGeom>
          <a:solidFill>
            <a:srgbClr val="FFFFFF"/>
          </a:solidFill>
          <a:ln w="57240">
            <a:solidFill>
              <a:srgbClr val="333399"/>
            </a:solidFill>
            <a:miter lim="800000"/>
            <a:headEnd/>
            <a:tailEnd/>
          </a:ln>
          <a:effectLst>
            <a:outerShdw dist="107933" dir="18900000" algn="ctr" rotWithShape="0">
              <a:srgbClr val="000099">
                <a:alpha val="5002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Эксперимент как метод научного исследования 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42938" y="1285875"/>
            <a:ext cx="7858125" cy="571500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50000">
                <a:srgbClr val="FFFFFF"/>
              </a:gs>
              <a:gs pos="100000">
                <a:srgbClr val="006699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Практические и лабораторные работы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14313" y="2000250"/>
            <a:ext cx="8786812" cy="4572000"/>
          </a:xfrm>
          <a:prstGeom prst="roundRect">
            <a:avLst>
              <a:gd name="adj" fmla="val 11991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 Активизировать  мыслительные способности обучающихся мне  помогает демонстрационный эксперимент: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  <a:p>
            <a:pPr algn="l">
              <a:lnSpc>
                <a:spcPct val="80000"/>
              </a:lnSpc>
              <a:buFont typeface="Wingdings" charset="0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>
                <a:solidFill>
                  <a:srgbClr val="000000"/>
                </a:solidFill>
                <a:cs typeface="Lucida Sans Unicode" charset="0"/>
              </a:rPr>
              <a:t>  </a:t>
            </a:r>
            <a:r>
              <a:rPr lang="ru-RU" sz="2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химический эксперимент </a:t>
            </a: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– практическая основа для дальнейших теоретических выводов</a:t>
            </a:r>
          </a:p>
          <a:p>
            <a:pPr algn="l">
              <a:lnSpc>
                <a:spcPct val="8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>
              <a:solidFill>
                <a:srgbClr val="000000"/>
              </a:solidFill>
              <a:latin typeface="Baskerville Old Face" charset="0"/>
              <a:cs typeface="Lucida Sans Unicode" charset="0"/>
            </a:endParaRPr>
          </a:p>
          <a:p>
            <a:pPr algn="l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>
              <a:solidFill>
                <a:srgbClr val="000000"/>
              </a:solidFill>
              <a:cs typeface="Lucida Sans Unicode" charset="0"/>
            </a:endParaRPr>
          </a:p>
          <a:p>
            <a:pPr algn="l">
              <a:lnSpc>
                <a:spcPct val="80000"/>
              </a:lnSpc>
              <a:buClr>
                <a:srgbClr val="000099"/>
              </a:buClr>
              <a:buFont typeface="Wingdings" charset="0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создание творческой исследовательской атмосферы на уроке</a:t>
            </a:r>
          </a:p>
          <a:p>
            <a:pPr algn="l">
              <a:lnSpc>
                <a:spcPct val="8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>
              <a:solidFill>
                <a:srgbClr val="000099"/>
              </a:solidFill>
              <a:latin typeface="Baskerville Old Face" charset="0"/>
              <a:cs typeface="Lucida Sans Unicode" charset="0"/>
            </a:endParaRPr>
          </a:p>
          <a:p>
            <a:pPr algn="l">
              <a:lnSpc>
                <a:spcPct val="80000"/>
              </a:lnSpc>
              <a:buClr>
                <a:srgbClr val="000099"/>
              </a:buClr>
              <a:buFont typeface="Wingdings" charset="0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Обучающиеся учатся анализировать, сопоставлять, самостоятельно получать результат 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39800"/>
          </a:xfrm>
          <a:prstGeom prst="rect">
            <a:avLst/>
          </a:prstGeom>
          <a:solidFill>
            <a:srgbClr val="FFFFFF"/>
          </a:solidFill>
          <a:ln w="57240">
            <a:solidFill>
              <a:srgbClr val="333399"/>
            </a:solidFill>
            <a:miter lim="800000"/>
            <a:headEnd/>
            <a:tailEnd/>
          </a:ln>
          <a:effectLst>
            <a:outerShdw dist="107933" dir="18900000" algn="ctr" rotWithShape="0">
              <a:srgbClr val="000099">
                <a:alpha val="5002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Практические и лабораторные работы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373062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71938"/>
            <a:ext cx="400050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428750"/>
            <a:ext cx="2732088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rgbClr val="FFFFFF"/>
          </a:solidFill>
          <a:ln w="57240">
            <a:solidFill>
              <a:srgbClr val="333399"/>
            </a:solidFill>
            <a:miter lim="800000"/>
            <a:headEnd/>
            <a:tailEnd/>
          </a:ln>
          <a:effectLst>
            <a:outerShdw dist="107933" dir="18900000" algn="ctr" rotWithShape="0">
              <a:srgbClr val="000099">
                <a:alpha val="5002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ИНФОРМАЦИОННЫЕ  ТЕХНОЛОГИИ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0825" y="1196975"/>
            <a:ext cx="8569325" cy="503238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50000">
                <a:srgbClr val="FFFFFF"/>
              </a:gs>
              <a:gs pos="100000">
                <a:srgbClr val="006699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Информационно-образовательная среда</a:t>
            </a: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14313" y="1857375"/>
            <a:ext cx="8501062" cy="4714875"/>
          </a:xfrm>
          <a:prstGeom prst="roundRect">
            <a:avLst>
              <a:gd name="adj" fmla="val 11991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buFont typeface="Arial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поиск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информации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в сети Интернет </a:t>
            </a:r>
            <a:r>
              <a:rPr lang="ru-RU" b="1" i="1" dirty="0">
                <a:solidFill>
                  <a:srgbClr val="000099"/>
                </a:solidFill>
                <a:cs typeface="Lucida Sans Unicode" charset="0"/>
              </a:rPr>
              <a:t>(позволяет получить дополнительную оперативную, актуальную информацию) 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>
              <a:solidFill>
                <a:srgbClr val="000000"/>
              </a:solidFill>
              <a:cs typeface="Lucida Sans Unicode" charset="0"/>
            </a:endParaRPr>
          </a:p>
          <a:p>
            <a:pPr algn="l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создание мультимедийных презентаций </a:t>
            </a:r>
            <a:r>
              <a:rPr lang="ru-RU" b="1" i="1" dirty="0">
                <a:solidFill>
                  <a:srgbClr val="000099"/>
                </a:solidFill>
                <a:cs typeface="Lucida Sans Unicode" charset="0"/>
              </a:rPr>
              <a:t>(учителями и обучающимися)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>
              <a:solidFill>
                <a:srgbClr val="000000"/>
              </a:solidFill>
              <a:cs typeface="Lucida Sans Unicode" charset="0"/>
            </a:endParaRPr>
          </a:p>
          <a:p>
            <a:pPr algn="l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тестирование </a:t>
            </a:r>
            <a:r>
              <a:rPr lang="ru-RU" b="1" i="1" dirty="0">
                <a:solidFill>
                  <a:srgbClr val="000099"/>
                </a:solidFill>
                <a:cs typeface="Lucida Sans Unicode" charset="0"/>
              </a:rPr>
              <a:t>(позволяет корректировать знания, умения)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>
              <a:solidFill>
                <a:srgbClr val="000000"/>
              </a:solidFill>
              <a:cs typeface="Lucida Sans Unicode" charset="0"/>
            </a:endParaRPr>
          </a:p>
          <a:p>
            <a:pPr algn="l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подготовка к единому государственному экзамену </a:t>
            </a:r>
            <a:r>
              <a:rPr lang="ru-RU" b="1" i="1" dirty="0">
                <a:solidFill>
                  <a:srgbClr val="000099"/>
                </a:solidFill>
                <a:cs typeface="Lucida Sans Unicode" charset="0"/>
              </a:rPr>
              <a:t>(формирует навыки самостоятельной работы по предмету)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i="1" dirty="0">
              <a:solidFill>
                <a:srgbClr val="000099"/>
              </a:solidFill>
              <a:cs typeface="Lucida Sans Unicode" charset="0"/>
            </a:endParaRPr>
          </a:p>
          <a:p>
            <a:pPr algn="l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отработка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общеучебных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 навыков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8625" y="214313"/>
            <a:ext cx="8329613" cy="766762"/>
          </a:xfrm>
          <a:prstGeom prst="rect">
            <a:avLst/>
          </a:prstGeom>
          <a:solidFill>
            <a:srgbClr val="FFFFFF"/>
          </a:solidFill>
          <a:ln w="57240">
            <a:solidFill>
              <a:srgbClr val="333399"/>
            </a:solidFill>
            <a:miter lim="800000"/>
            <a:headEnd/>
            <a:tailEnd/>
          </a:ln>
          <a:effectLst>
            <a:outerShdw dist="107933" dir="18900000" algn="ctr" rotWithShape="0">
              <a:srgbClr val="000099">
                <a:alpha val="5002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ДЕЯТЕЛЬНОСТНЫЕ ТЕХНОЛОГИИ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395536" y="1124744"/>
            <a:ext cx="6408711" cy="4375944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2844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В основе обучения по ФГОС нового поколения лежит системно-</a:t>
            </a:r>
            <a:r>
              <a:rPr lang="ru-RU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деятельностный</a:t>
            </a:r>
            <a:r>
              <a:rPr lang="ru-RU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 подход, </a:t>
            </a:r>
            <a:r>
              <a:rPr lang="ru-RU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предпол</a:t>
            </a:r>
            <a:r>
              <a:rPr lang="ru-RU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а</a:t>
            </a:r>
            <a:r>
              <a:rPr lang="ru-RU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гающий </a:t>
            </a:r>
            <a:r>
              <a:rPr lang="ru-RU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в первую очередь интеграцию учебных программ по предмету.</a:t>
            </a:r>
            <a:endParaRPr lang="en-US" sz="3200" b="1" dirty="0">
              <a:solidFill>
                <a:srgbClr val="333399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000000"/>
              </a:solidFill>
              <a:cs typeface="Lucida Sans Unicode" charset="0"/>
            </a:endParaRPr>
          </a:p>
          <a:p>
            <a:pPr algn="l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928688" y="1988841"/>
            <a:ext cx="6858000" cy="4011910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2844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l">
              <a:buClr>
                <a:srgbClr val="3333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rgbClr val="262699"/>
                </a:solidFill>
              </a:rPr>
              <a:t>Правильный </a:t>
            </a:r>
            <a:r>
              <a:rPr lang="ru-RU" sz="3200" b="1" dirty="0">
                <a:solidFill>
                  <a:srgbClr val="262699"/>
                </a:solidFill>
              </a:rPr>
              <a:t>выбор современных образовательных технологий </a:t>
            </a:r>
            <a:r>
              <a:rPr lang="ru-RU" sz="3200" b="1" dirty="0" smtClean="0">
                <a:solidFill>
                  <a:srgbClr val="262699"/>
                </a:solidFill>
              </a:rPr>
              <a:t>позволит учить </a:t>
            </a:r>
            <a:r>
              <a:rPr lang="ru-RU" sz="3200" b="1" dirty="0">
                <a:solidFill>
                  <a:srgbClr val="262699"/>
                </a:solidFill>
              </a:rPr>
              <a:t>всех обучающихся, добиваясь планируемых результатов обучения, обеспечивать формирование личности школьника. </a:t>
            </a:r>
            <a:endParaRPr lang="ru-RU" sz="3200" b="1" dirty="0">
              <a:solidFill>
                <a:srgbClr val="262699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547664" y="2780928"/>
            <a:ext cx="7272808" cy="3934197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2844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Системно-</a:t>
            </a:r>
            <a:r>
              <a:rPr lang="ru-RU" sz="3200" b="1" dirty="0" err="1" smtClean="0">
                <a:solidFill>
                  <a:srgbClr val="262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деятельностный</a:t>
            </a:r>
            <a:r>
              <a:rPr lang="ru-RU" sz="3200" b="1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 подход – главная методика построения современного урока по химии.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262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 </a:t>
            </a:r>
            <a:r>
              <a:rPr lang="ru-RU" sz="3200" b="1" dirty="0" smtClean="0">
                <a:solidFill>
                  <a:srgbClr val="262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                              (СДП)</a:t>
            </a:r>
            <a:endParaRPr lang="ru-RU" sz="3200" b="1" dirty="0">
              <a:solidFill>
                <a:srgbClr val="262699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 noChangeArrowheads="1"/>
          </p:cNvSpPr>
          <p:nvPr/>
        </p:nvSpPr>
        <p:spPr bwMode="auto">
          <a:xfrm>
            <a:off x="285750" y="1357313"/>
            <a:ext cx="3422650" cy="5357812"/>
          </a:xfrm>
          <a:prstGeom prst="homePlate">
            <a:avLst>
              <a:gd name="adj" fmla="val 27792"/>
            </a:avLst>
          </a:prstGeom>
          <a:solidFill>
            <a:srgbClr val="0060A8"/>
          </a:solidFill>
          <a:ln w="28440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УЖЕ В ШКОЛЕ ДЕТИ ДОЛЖНЫ ПОЛУЧИТЬ ВОЗМОЖНОСТЬ РАСКРЫТЬ СВОИ СПОСОБНОСТИ, ПОДГОТОВИТЬСЯ К ЖИЗНИ В ВЫСОКО ТЕХНОЛОГИЧЕСКОМ КОНКУРЕНТНОМ МИРЕ. 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              Д.МЕДВЕДЕВ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71600" y="116632"/>
            <a:ext cx="7488832" cy="936104"/>
          </a:xfrm>
          <a:prstGeom prst="rect">
            <a:avLst/>
          </a:prstGeom>
          <a:solidFill>
            <a:srgbClr val="FFFFFF"/>
          </a:solidFill>
          <a:ln w="28440">
            <a:solidFill>
              <a:srgbClr val="FF0000"/>
            </a:solidFill>
            <a:miter lim="800000"/>
            <a:headEnd/>
            <a:tailEnd/>
          </a:ln>
          <a:effectLst>
            <a:outerShdw blurRad="63500" dist="38160" algn="ctr" rotWithShape="0">
              <a:srgbClr val="000000">
                <a:alpha val="40033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технологическая карта урока </a:t>
            </a:r>
          </a:p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позволяет </a:t>
            </a:r>
            <a:r>
              <a:rPr lang="ru-RU" sz="3200" b="1" dirty="0">
                <a:solidFill>
                  <a:srgbClr val="FF0000"/>
                </a:solidFill>
              </a:rPr>
              <a:t>учителю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1357313"/>
            <a:ext cx="3643313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kumimoji="0" lang="ru-RU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857625" y="4929188"/>
            <a:ext cx="4643438" cy="1785937"/>
          </a:xfrm>
          <a:prstGeom prst="flowChartMagneticDisk">
            <a:avLst/>
          </a:prstGeom>
          <a:gradFill rotWithShape="0">
            <a:gsLst>
              <a:gs pos="0">
                <a:srgbClr val="FFDADA"/>
              </a:gs>
              <a:gs pos="100000">
                <a:srgbClr val="FF8080"/>
              </a:gs>
            </a:gsLst>
            <a:lin ang="16200000" scaled="1"/>
          </a:gradFill>
          <a:ln w="2844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П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ровести системный и аспектный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анализ урока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857625" y="4000500"/>
            <a:ext cx="4643438" cy="1500188"/>
          </a:xfrm>
          <a:prstGeom prst="flowChartMagneticDisk">
            <a:avLst/>
          </a:prstGeom>
          <a:gradFill rotWithShape="0">
            <a:gsLst>
              <a:gs pos="0">
                <a:srgbClr val="EAFAE0"/>
              </a:gs>
              <a:gs pos="100000">
                <a:srgbClr val="BEF397"/>
              </a:gs>
            </a:gsLst>
            <a:lin ang="16200000" scaled="1"/>
          </a:gradFill>
          <a:ln w="2844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Оценить рациональность видов </a:t>
            </a:r>
            <a:r>
              <a:rPr lang="ru-RU" sz="2000" b="1" dirty="0">
                <a:solidFill>
                  <a:srgbClr val="800000"/>
                </a:solidFill>
              </a:rPr>
              <a:t>учебной деятельности на каждом этапе урока </a:t>
            </a:r>
            <a:r>
              <a:rPr lang="ru-RU" sz="2000" b="1" dirty="0" smtClean="0">
                <a:solidFill>
                  <a:srgbClr val="800000"/>
                </a:solidFill>
              </a:rPr>
              <a:t> 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857625" y="3143250"/>
            <a:ext cx="4643438" cy="1357313"/>
          </a:xfrm>
          <a:prstGeom prst="flowChartMagneticDisk">
            <a:avLst/>
          </a:prstGeom>
          <a:gradFill rotWithShape="0">
            <a:gsLst>
              <a:gs pos="0">
                <a:srgbClr val="FFDFF5"/>
              </a:gs>
              <a:gs pos="100000">
                <a:srgbClr val="FF97E4"/>
              </a:gs>
            </a:gsLst>
            <a:lin ang="16200000" scaled="1"/>
          </a:gradFill>
          <a:ln w="2844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максимально </a:t>
            </a:r>
            <a:r>
              <a:rPr lang="ru-RU" sz="2000" b="1" dirty="0">
                <a:solidFill>
                  <a:srgbClr val="800000"/>
                </a:solidFill>
              </a:rPr>
              <a:t>детализировать урок на стадии подготовки 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851920" y="2204864"/>
            <a:ext cx="4643438" cy="1368152"/>
          </a:xfrm>
          <a:prstGeom prst="flowChartMagneticDisk">
            <a:avLst/>
          </a:prstGeom>
          <a:gradFill rotWithShape="0">
            <a:gsLst>
              <a:gs pos="0">
                <a:srgbClr val="FFFFDA"/>
              </a:gs>
              <a:gs pos="100000">
                <a:srgbClr val="FFFF80"/>
              </a:gs>
            </a:gsLst>
            <a:lin ang="16200000" scaled="1"/>
          </a:gradFill>
          <a:ln w="2844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 smtClean="0">
                <a:solidFill>
                  <a:srgbClr val="800000"/>
                </a:solidFill>
              </a:rPr>
              <a:t>Оценить эффективность выбранных методов и средств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857625" y="1143001"/>
            <a:ext cx="4643438" cy="1493912"/>
          </a:xfrm>
          <a:prstGeom prst="flowChartMagneticDisk">
            <a:avLst/>
          </a:prstGeom>
          <a:solidFill>
            <a:srgbClr val="66FFFF"/>
          </a:solidFill>
          <a:ln w="2844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90000" tIns="226800" rIns="90000" bIns="46800" anchor="ctr" anchorCtr="1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rgbClr val="800000"/>
                </a:solidFill>
              </a:rPr>
              <a:t>Определить реализацию </a:t>
            </a:r>
            <a:r>
              <a:rPr lang="ru-RU" sz="2800" b="1" dirty="0">
                <a:solidFill>
                  <a:srgbClr val="800000"/>
                </a:solidFill>
              </a:rPr>
              <a:t>учителем цели урока 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286000" y="-1000125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36" dur="2000" fill="hold"/>
                                        <p:tgtEl>
                                          <p:spTgt spid="2867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40" dur="2000" fill="hold"/>
                                        <p:tgtEl>
                                          <p:spTgt spid="2868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3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1643063" y="142875"/>
            <a:ext cx="7500937" cy="6715125"/>
          </a:xfrm>
          <a:prstGeom prst="irregularSeal1">
            <a:avLst/>
          </a:prstGeom>
          <a:solidFill>
            <a:srgbClr val="FF0000"/>
          </a:solidFill>
          <a:ln w="38160">
            <a:solidFill>
              <a:srgbClr val="FFFF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</a:rPr>
              <a:t>Главная роль УЧИТЕЛЯ на уроке – организация учебного процесса так, чтобы ученик на уроке делал все сам:  ставил цель, планировал работу, выполнял ее и оценивал себя.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4400" dirty="0" smtClean="0">
                <a:solidFill>
                  <a:srgbClr val="FF0000"/>
                </a:solidFill>
              </a:rPr>
              <a:t>Информационные ресурсы</a:t>
            </a:r>
            <a:endParaRPr kumimoji="0" lang="ru-RU" sz="4400" dirty="0">
              <a:solidFill>
                <a:srgbClr val="FF0000"/>
              </a:solidFill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23528" y="1484784"/>
            <a:ext cx="8424937" cy="4608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3250" indent="-603250"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3250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58691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pPr algn="l">
              <a:spcBef>
                <a:spcPts val="350"/>
              </a:spcBef>
              <a:buClrTx/>
              <a:buSzTx/>
              <a:buFontTx/>
              <a:buAutoNum type="arabicPeriod"/>
            </a:pPr>
            <a:r>
              <a:rPr kumimoji="0" lang="ru-RU" dirty="0" smtClean="0">
                <a:solidFill>
                  <a:srgbClr val="22228B"/>
                </a:solidFill>
              </a:rPr>
              <a:t>Петерсон Л.Г. Деятельностный метод обучения АПК и ППРО,  Москва 2007 г</a:t>
            </a:r>
          </a:p>
          <a:p>
            <a:pPr marL="0" indent="0" algn="l">
              <a:spcBef>
                <a:spcPts val="350"/>
              </a:spcBef>
              <a:buClrTx/>
              <a:buSzTx/>
            </a:pPr>
            <a:r>
              <a:rPr kumimoji="0" lang="en-US" dirty="0" smtClean="0">
                <a:solidFill>
                  <a:srgbClr val="22228B"/>
                </a:solidFill>
              </a:rPr>
              <a:t>2.  </a:t>
            </a:r>
            <a:r>
              <a:rPr kumimoji="0" lang="ru-RU" dirty="0" smtClean="0">
                <a:solidFill>
                  <a:srgbClr val="22228B"/>
                </a:solidFill>
              </a:rPr>
              <a:t>  </a:t>
            </a:r>
            <a:r>
              <a:rPr kumimoji="0" lang="ru-RU" dirty="0" err="1" smtClean="0">
                <a:solidFill>
                  <a:srgbClr val="22228B"/>
                </a:solidFill>
              </a:rPr>
              <a:t>Петерсон</a:t>
            </a:r>
            <a:r>
              <a:rPr kumimoji="0" lang="ru-RU" dirty="0" smtClean="0">
                <a:solidFill>
                  <a:srgbClr val="22228B"/>
                </a:solidFill>
              </a:rPr>
              <a:t> Л.Г., </a:t>
            </a:r>
            <a:r>
              <a:rPr kumimoji="0" lang="ru-RU" dirty="0" err="1" smtClean="0">
                <a:solidFill>
                  <a:srgbClr val="22228B"/>
                </a:solidFill>
              </a:rPr>
              <a:t>Кубышева</a:t>
            </a:r>
            <a:r>
              <a:rPr kumimoji="0" lang="ru-RU" dirty="0" smtClean="0">
                <a:solidFill>
                  <a:srgbClr val="22228B"/>
                </a:solidFill>
              </a:rPr>
              <a:t> М.А., Кудряшева Т.Г. </a:t>
            </a:r>
          </a:p>
          <a:p>
            <a:pPr marL="0" indent="0" algn="l">
              <a:spcBef>
                <a:spcPts val="350"/>
              </a:spcBef>
              <a:buClrTx/>
              <a:buSzTx/>
            </a:pPr>
            <a:r>
              <a:rPr kumimoji="0" lang="ru-RU" dirty="0">
                <a:solidFill>
                  <a:srgbClr val="22228B"/>
                </a:solidFill>
              </a:rPr>
              <a:t> </a:t>
            </a:r>
            <a:r>
              <a:rPr kumimoji="0" lang="ru-RU" dirty="0" smtClean="0">
                <a:solidFill>
                  <a:srgbClr val="22228B"/>
                </a:solidFill>
              </a:rPr>
              <a:t>      Требование к    составлению плана урока по </a:t>
            </a:r>
            <a:endParaRPr kumimoji="0" lang="en-US" dirty="0" smtClean="0">
              <a:solidFill>
                <a:srgbClr val="22228B"/>
              </a:solidFill>
            </a:endParaRPr>
          </a:p>
          <a:p>
            <a:pPr marL="0" indent="0" algn="l">
              <a:spcBef>
                <a:spcPts val="350"/>
              </a:spcBef>
              <a:buClrTx/>
              <a:buSzTx/>
            </a:pPr>
            <a:r>
              <a:rPr kumimoji="0" lang="en-US" dirty="0">
                <a:solidFill>
                  <a:srgbClr val="22228B"/>
                </a:solidFill>
              </a:rPr>
              <a:t> </a:t>
            </a:r>
            <a:r>
              <a:rPr kumimoji="0" lang="en-US" dirty="0" smtClean="0">
                <a:solidFill>
                  <a:srgbClr val="22228B"/>
                </a:solidFill>
              </a:rPr>
              <a:t>       </a:t>
            </a:r>
            <a:r>
              <a:rPr kumimoji="0" lang="ru-RU" dirty="0" smtClean="0">
                <a:solidFill>
                  <a:srgbClr val="22228B"/>
                </a:solidFill>
              </a:rPr>
              <a:t>дидактической системе</a:t>
            </a:r>
            <a:r>
              <a:rPr kumimoji="0" lang="en-US" dirty="0" smtClean="0">
                <a:solidFill>
                  <a:srgbClr val="22228B"/>
                </a:solidFill>
              </a:rPr>
              <a:t> </a:t>
            </a:r>
            <a:r>
              <a:rPr kumimoji="0" lang="ru-RU" dirty="0" smtClean="0">
                <a:solidFill>
                  <a:srgbClr val="22228B"/>
                </a:solidFill>
              </a:rPr>
              <a:t>деятельного метода.</a:t>
            </a:r>
            <a:endParaRPr kumimoji="0" lang="en-US" dirty="0" smtClean="0">
              <a:solidFill>
                <a:srgbClr val="22228B"/>
              </a:solidFill>
            </a:endParaRPr>
          </a:p>
          <a:p>
            <a:pPr marL="0" indent="0" algn="l">
              <a:spcBef>
                <a:spcPts val="350"/>
              </a:spcBef>
              <a:buClrTx/>
              <a:buSzTx/>
            </a:pPr>
            <a:r>
              <a:rPr kumimoji="0" lang="en-US" dirty="0">
                <a:solidFill>
                  <a:srgbClr val="22228B"/>
                </a:solidFill>
              </a:rPr>
              <a:t> </a:t>
            </a:r>
            <a:r>
              <a:rPr kumimoji="0" lang="en-US" dirty="0" smtClean="0">
                <a:solidFill>
                  <a:srgbClr val="22228B"/>
                </a:solidFill>
              </a:rPr>
              <a:t>      </a:t>
            </a:r>
            <a:r>
              <a:rPr kumimoji="0" lang="ru-RU" dirty="0" smtClean="0">
                <a:solidFill>
                  <a:srgbClr val="22228B"/>
                </a:solidFill>
              </a:rPr>
              <a:t> Москва</a:t>
            </a:r>
            <a:r>
              <a:rPr kumimoji="0" lang="en-US" dirty="0">
                <a:solidFill>
                  <a:srgbClr val="22228B"/>
                </a:solidFill>
              </a:rPr>
              <a:t> </a:t>
            </a:r>
            <a:r>
              <a:rPr kumimoji="0" lang="ru-RU" dirty="0" smtClean="0">
                <a:solidFill>
                  <a:srgbClr val="22228B"/>
                </a:solidFill>
              </a:rPr>
              <a:t>2006 г</a:t>
            </a:r>
          </a:p>
          <a:p>
            <a:pPr marL="342900" indent="-342900" algn="l">
              <a:spcBef>
                <a:spcPts val="350"/>
              </a:spcBef>
              <a:buClrTx/>
              <a:buSzTx/>
              <a:buAutoNum type="arabicPeriod" startAt="3"/>
            </a:pPr>
            <a:r>
              <a:rPr kumimoji="0" lang="en-US" dirty="0" smtClean="0">
                <a:solidFill>
                  <a:srgbClr val="22228B"/>
                </a:solidFill>
              </a:rPr>
              <a:t>    </a:t>
            </a:r>
            <a:r>
              <a:rPr kumimoji="0" lang="ru-RU" dirty="0" smtClean="0">
                <a:solidFill>
                  <a:srgbClr val="22228B"/>
                </a:solidFill>
              </a:rPr>
              <a:t>Мельникова Е.Г. Проблемный урок. Ростов-на-Дону. </a:t>
            </a:r>
            <a:endParaRPr kumimoji="0" lang="en-US" dirty="0" smtClean="0">
              <a:solidFill>
                <a:srgbClr val="22228B"/>
              </a:solidFill>
            </a:endParaRPr>
          </a:p>
          <a:p>
            <a:pPr marL="0" indent="0" algn="l">
              <a:spcBef>
                <a:spcPts val="350"/>
              </a:spcBef>
              <a:buClrTx/>
              <a:buSzTx/>
            </a:pPr>
            <a:r>
              <a:rPr kumimoji="0" lang="en-US" dirty="0">
                <a:solidFill>
                  <a:srgbClr val="22228B"/>
                </a:solidFill>
              </a:rPr>
              <a:t> </a:t>
            </a:r>
            <a:r>
              <a:rPr kumimoji="0" lang="en-US" dirty="0" smtClean="0">
                <a:solidFill>
                  <a:srgbClr val="22228B"/>
                </a:solidFill>
              </a:rPr>
              <a:t>       </a:t>
            </a:r>
            <a:r>
              <a:rPr kumimoji="0" lang="ru-RU" dirty="0" smtClean="0">
                <a:solidFill>
                  <a:srgbClr val="22228B"/>
                </a:solidFill>
              </a:rPr>
              <a:t>Витраж 2006 г.</a:t>
            </a:r>
            <a:endParaRPr kumimoji="0" lang="ru-RU" u="sng" dirty="0" smtClean="0">
              <a:solidFill>
                <a:srgbClr val="2D2DB9"/>
              </a:solidFill>
              <a:hlinkClick r:id="rId3"/>
            </a:endParaRPr>
          </a:p>
          <a:p>
            <a:pPr marL="342900" indent="-342900" algn="l">
              <a:spcBef>
                <a:spcPts val="350"/>
              </a:spcBef>
              <a:buClrTx/>
              <a:buSzTx/>
              <a:buAutoNum type="arabicPeriod" startAt="4"/>
            </a:pPr>
            <a:r>
              <a:rPr kumimoji="0" lang="en-US" u="sng" dirty="0" smtClean="0">
                <a:solidFill>
                  <a:srgbClr val="2D2DB9"/>
                </a:solidFill>
                <a:hlinkClick r:id="rId3"/>
              </a:rPr>
              <a:t>   </a:t>
            </a:r>
            <a:r>
              <a:rPr kumimoji="0" lang="en-US" u="sng" dirty="0" smtClean="0">
                <a:solidFill>
                  <a:schemeClr val="tx1"/>
                </a:solidFill>
                <a:hlinkClick r:id="rId3"/>
              </a:rPr>
              <a:t> Metodist.tdu54.ru node, 445580</a:t>
            </a:r>
          </a:p>
          <a:p>
            <a:pPr marL="342900" indent="-342900" algn="l">
              <a:spcBef>
                <a:spcPts val="350"/>
              </a:spcBef>
              <a:buClrTx/>
              <a:buSzTx/>
              <a:buAutoNum type="arabicPeriod" startAt="4"/>
            </a:pPr>
            <a:r>
              <a:rPr kumimoji="0" lang="en-US" dirty="0">
                <a:solidFill>
                  <a:schemeClr val="tx1"/>
                </a:solidFill>
                <a:hlinkClick r:id="rId3"/>
              </a:rPr>
              <a:t> </a:t>
            </a:r>
            <a:r>
              <a:rPr kumimoji="0" lang="en-US" dirty="0" smtClean="0">
                <a:solidFill>
                  <a:schemeClr val="tx1"/>
                </a:solidFill>
                <a:hlinkClick r:id="rId3"/>
              </a:rPr>
              <a:t> </a:t>
            </a:r>
            <a:r>
              <a:rPr kumimoji="0" lang="ru-RU" dirty="0" smtClean="0">
                <a:solidFill>
                  <a:schemeClr val="tx1"/>
                </a:solidFill>
                <a:hlinkClick r:id="rId3"/>
              </a:rPr>
              <a:t> Современные педагогические технологии как объективная      потребность. </a:t>
            </a:r>
            <a:r>
              <a:rPr kumimoji="0" lang="en-US" u="sng" dirty="0" smtClean="0">
                <a:solidFill>
                  <a:schemeClr val="tx1"/>
                </a:solidFill>
                <a:hlinkClick r:id="rId3"/>
              </a:rPr>
              <a:t>Kpip.kbsu,ru</a:t>
            </a:r>
            <a:r>
              <a:rPr kumimoji="0" lang="ru-RU" u="sng" dirty="0" smtClean="0">
                <a:solidFill>
                  <a:schemeClr val="tx1"/>
                </a:solidFill>
                <a:hlinkClick r:id="rId3"/>
              </a:rPr>
              <a:t> </a:t>
            </a:r>
          </a:p>
          <a:p>
            <a:pPr marL="0" indent="0" algn="l">
              <a:spcBef>
                <a:spcPts val="350"/>
              </a:spcBef>
              <a:buClrTx/>
              <a:buSzTx/>
            </a:pPr>
            <a:endParaRPr lang="ru-RU" sz="1800" u="sng" dirty="0">
              <a:solidFill>
                <a:srgbClr val="2D2DB9"/>
              </a:solidFill>
              <a:hlinkClick r:id="rId3"/>
            </a:endParaRPr>
          </a:p>
          <a:p>
            <a:pPr marL="0" indent="0" algn="l">
              <a:spcBef>
                <a:spcPts val="350"/>
              </a:spcBef>
              <a:buClrTx/>
              <a:buSzTx/>
            </a:pPr>
            <a:endParaRPr kumimoji="0"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563" y="6350"/>
            <a:ext cx="620712" cy="7023100"/>
            <a:chOff x="35" y="4"/>
            <a:chExt cx="391" cy="4312"/>
          </a:xfrm>
        </p:grpSpPr>
        <p:pic>
          <p:nvPicPr>
            <p:cNvPr id="1640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4"/>
              <a:ext cx="391" cy="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73" y="27"/>
              <a:ext cx="316" cy="42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1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Arial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defRPr/>
              </a:pPr>
              <a:endPara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eaLnBrk="1" hangingPunct="1">
                <a:defRPr/>
              </a:pPr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</a:t>
              </a:r>
            </a:p>
            <a:p>
              <a:pPr eaLnBrk="1" hangingPunct="1">
                <a:defRPr/>
              </a:pPr>
              <a:r>
                <a:rPr lang="ru-RU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Я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Т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Е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Л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Ь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Н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О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С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Т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Н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Ы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Е</a:t>
              </a:r>
            </a:p>
            <a:p>
              <a:pPr eaLnBrk="1" hangingPunct="1">
                <a:defRPr/>
              </a:pPr>
              <a:endParaRPr lang="ru-RU" dirty="0" smtClean="0">
                <a:solidFill>
                  <a:srgbClr val="FFFFFF"/>
                </a:solidFill>
              </a:endParaRP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Т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Е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Х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Н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О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Л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О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Г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И</a:t>
              </a:r>
            </a:p>
            <a:p>
              <a:pPr eaLnBrk="1" hangingPunct="1">
                <a:defRPr/>
              </a:pPr>
              <a:r>
                <a:rPr lang="ru-RU" dirty="0" smtClean="0">
                  <a:solidFill>
                    <a:srgbClr val="FFFFFF"/>
                  </a:solidFill>
                </a:rPr>
                <a:t>И</a:t>
              </a:r>
            </a:p>
            <a:p>
              <a:pPr eaLnBrk="1" hangingPunct="1">
                <a:defRPr/>
              </a:pPr>
              <a:endParaRPr lang="ru-RU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144838" y="1341438"/>
            <a:ext cx="2474912" cy="1366837"/>
            <a:chOff x="1981" y="818"/>
            <a:chExt cx="1559" cy="829"/>
          </a:xfrm>
        </p:grpSpPr>
        <p:pic>
          <p:nvPicPr>
            <p:cNvPr id="164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" y="818"/>
              <a:ext cx="1559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018" y="900"/>
              <a:ext cx="1447" cy="5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Arial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defRPr/>
              </a:pPr>
              <a:r>
                <a:rPr lang="ru-RU" i="1" dirty="0" smtClean="0"/>
                <a:t>Технология </a:t>
              </a:r>
              <a:r>
                <a:rPr lang="ru-RU" i="1" dirty="0" err="1" smtClean="0"/>
                <a:t>деятельностного</a:t>
              </a:r>
              <a:r>
                <a:rPr lang="ru-RU" i="1" dirty="0" smtClean="0"/>
                <a:t> метода </a:t>
              </a:r>
              <a:endPara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103563" y="2636838"/>
            <a:ext cx="2627312" cy="1223962"/>
            <a:chOff x="1955" y="1613"/>
            <a:chExt cx="1655" cy="683"/>
          </a:xfrm>
        </p:grpSpPr>
        <p:pic>
          <p:nvPicPr>
            <p:cNvPr id="1640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1613"/>
              <a:ext cx="1655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2019" y="1651"/>
              <a:ext cx="1473" cy="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Arial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defRPr/>
              </a:pPr>
              <a:r>
                <a:rPr lang="ru-RU" i="1" dirty="0" smtClean="0"/>
                <a:t>проблемный диалог </a:t>
              </a:r>
              <a:endPara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059113" y="4292600"/>
            <a:ext cx="2665412" cy="2565400"/>
            <a:chOff x="1935" y="2871"/>
            <a:chExt cx="1709" cy="1518"/>
          </a:xfrm>
        </p:grpSpPr>
        <p:pic>
          <p:nvPicPr>
            <p:cNvPr id="16398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" y="3398"/>
              <a:ext cx="1709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980" y="2871"/>
              <a:ext cx="1576" cy="15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Arial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defRPr/>
              </a:pPr>
              <a:endParaRPr lang="ru-RU" i="1" dirty="0" smtClean="0"/>
            </a:p>
            <a:p>
              <a:pPr eaLnBrk="1" hangingPunct="1">
                <a:defRPr/>
              </a:pPr>
              <a:r>
                <a:rPr lang="ru-RU" i="1" dirty="0" smtClean="0"/>
                <a:t>проектная деятельность</a:t>
              </a:r>
              <a:r>
                <a:rPr lang="ru-RU" dirty="0" smtClean="0"/>
                <a:t> </a:t>
              </a:r>
              <a:endPara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127375" y="0"/>
            <a:ext cx="2533650" cy="1425575"/>
            <a:chOff x="1970" y="242"/>
            <a:chExt cx="1596" cy="656"/>
          </a:xfrm>
        </p:grpSpPr>
        <p:pic>
          <p:nvPicPr>
            <p:cNvPr id="16396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" y="242"/>
              <a:ext cx="1597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2018" y="300"/>
              <a:ext cx="1452" cy="5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Arial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defRPr/>
              </a:pPr>
              <a:r>
                <a:rPr lang="ru-RU" i="1" dirty="0" smtClean="0"/>
                <a:t>Технология развивающего обучения</a:t>
              </a:r>
              <a:r>
                <a:rPr lang="ru-RU" dirty="0" smtClean="0"/>
                <a:t> </a:t>
              </a:r>
              <a:endPara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071813" y="3284983"/>
            <a:ext cx="2652712" cy="2376041"/>
            <a:chOff x="1935" y="1730"/>
            <a:chExt cx="1705" cy="1460"/>
          </a:xfrm>
        </p:grpSpPr>
        <p:pic>
          <p:nvPicPr>
            <p:cNvPr id="16394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" y="2106"/>
              <a:ext cx="1705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1994" y="1730"/>
              <a:ext cx="1537" cy="14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Arial" charset="0"/>
                  <a:cs typeface="Lucida Sans Unicode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defRPr/>
              </a:pPr>
              <a:r>
                <a:rPr lang="ru-RU" i="1" dirty="0" smtClean="0"/>
                <a:t>Учебно-исследовательская деятельность </a:t>
              </a:r>
              <a:endPara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156325" y="2133600"/>
            <a:ext cx="2808288" cy="1871663"/>
          </a:xfrm>
          <a:prstGeom prst="rect">
            <a:avLst/>
          </a:prstGeom>
          <a:solidFill>
            <a:srgbClr val="FF0000"/>
          </a:solidFill>
          <a:ln w="57240">
            <a:solidFill>
              <a:srgbClr val="FFFFFF"/>
            </a:solidFill>
            <a:miter lim="800000"/>
            <a:headEnd/>
            <a:tailEnd/>
          </a:ln>
          <a:effectLst>
            <a:outerShdw dist="17819" dir="13500000" algn="ctr" rotWithShape="0">
              <a:srgbClr val="708688"/>
            </a:outerShdw>
          </a:effec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ШКОЛА БУДУЩЕГО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611188" y="2205038"/>
            <a:ext cx="2520950" cy="2232025"/>
          </a:xfrm>
          <a:prstGeom prst="rightArrow">
            <a:avLst>
              <a:gd name="adj1" fmla="val 48648"/>
              <a:gd name="adj2" fmla="val 29020"/>
            </a:avLst>
          </a:prstGeom>
          <a:solidFill>
            <a:srgbClr val="FFFF99"/>
          </a:solidFill>
          <a:ln w="2844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«новая парадигма </a:t>
            </a:r>
            <a:r>
              <a:rPr lang="ru-RU" sz="2400" b="1" dirty="0" err="1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образовани</a:t>
            </a:r>
            <a:r>
              <a:rPr lang="ru-RU" sz="2400" b="1" dirty="0">
                <a:solidFill>
                  <a:srgbClr val="1919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»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5580063" y="3068638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FFFF99"/>
          </a:solidFill>
          <a:ln w="936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85750" y="1071563"/>
            <a:ext cx="8572500" cy="4525962"/>
          </a:xfrm>
          <a:prstGeom prst="rect">
            <a:avLst/>
          </a:prstGeom>
          <a:solidFill>
            <a:srgbClr val="FFFFFF"/>
          </a:solidFill>
          <a:ln w="3816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pPr algn="l">
              <a:spcBef>
                <a:spcPts val="800"/>
              </a:spcBef>
            </a:pPr>
            <a:endParaRPr kumimoji="0" lang="ru-RU" sz="3200">
              <a:solidFill>
                <a:srgbClr val="19194D"/>
              </a:solidFill>
            </a:endParaRPr>
          </a:p>
          <a:p>
            <a:pPr eaLnBrk="0" hangingPunct="0">
              <a:spcBef>
                <a:spcPts val="1100"/>
              </a:spcBef>
            </a:pPr>
            <a:r>
              <a:rPr kumimoji="0" lang="ru-RU" sz="4400" b="1">
                <a:solidFill>
                  <a:srgbClr val="19194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“…все дети разные  и надо дать возможность каждому  развиваться с собственной скоростью ”</a:t>
            </a:r>
          </a:p>
          <a:p>
            <a:pPr algn="l">
              <a:spcBef>
                <a:spcPts val="600"/>
              </a:spcBef>
            </a:pPr>
            <a:r>
              <a:rPr kumimoji="0" lang="ru-RU">
                <a:solidFill>
                  <a:srgbClr val="19194D"/>
                </a:solidFill>
              </a:rPr>
              <a:t>                                        </a:t>
            </a:r>
          </a:p>
          <a:p>
            <a:pPr algn="l">
              <a:spcBef>
                <a:spcPts val="600"/>
              </a:spcBef>
            </a:pPr>
            <a:r>
              <a:rPr kumimoji="0" lang="ru-RU">
                <a:solidFill>
                  <a:srgbClr val="19194D"/>
                </a:solidFill>
              </a:rPr>
              <a:t>                                            Я. А. Коменский </a:t>
            </a:r>
          </a:p>
          <a:p>
            <a:pPr algn="l">
              <a:spcBef>
                <a:spcPts val="450"/>
              </a:spcBef>
            </a:pPr>
            <a:r>
              <a:rPr kumimoji="0" lang="ru-RU" sz="1800">
                <a:solidFill>
                  <a:srgbClr val="19194D"/>
                </a:solidFill>
              </a:rPr>
              <a:t>                                        </a:t>
            </a:r>
            <a:r>
              <a:rPr kumimoji="0" lang="en-US" sz="1800">
                <a:solidFill>
                  <a:srgbClr val="19194D"/>
                </a:solidFill>
              </a:rPr>
              <a:t>              </a:t>
            </a:r>
            <a:r>
              <a:rPr kumimoji="0" lang="ru-RU" sz="1800">
                <a:solidFill>
                  <a:srgbClr val="19194D"/>
                </a:solidFill>
              </a:rPr>
              <a:t>(Великий чешский педагог</a:t>
            </a:r>
            <a:r>
              <a:rPr kumimoji="0" lang="en-US" sz="1800">
                <a:solidFill>
                  <a:srgbClr val="19194D"/>
                </a:solidFill>
              </a:rPr>
              <a:t>)</a:t>
            </a:r>
            <a:r>
              <a:rPr kumimoji="0" lang="ru-RU" sz="1800">
                <a:solidFill>
                  <a:srgbClr val="19194D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16632"/>
            <a:ext cx="8229600" cy="1080120"/>
          </a:xfrm>
          <a:prstGeom prst="rect">
            <a:avLst/>
          </a:prstGeom>
          <a:solidFill>
            <a:srgbClr val="FFFFFF"/>
          </a:solidFill>
          <a:ln w="57240">
            <a:solidFill>
              <a:srgbClr val="333399"/>
            </a:solidFill>
            <a:miter lim="800000"/>
            <a:headEnd/>
            <a:tailEnd/>
          </a:ln>
          <a:effectLst>
            <a:outerShdw dist="107933" dir="18900000" algn="ctr" rotWithShape="0">
              <a:srgbClr val="000099">
                <a:alpha val="5002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ТЕХНОЛОГИЯ ДЕЯТЕЛЬНОСТНОГО МЕТОДА </a:t>
            </a: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84213" y="1412875"/>
            <a:ext cx="7776219" cy="1079500"/>
          </a:xfrm>
          <a:prstGeom prst="parallelogram">
            <a:avLst>
              <a:gd name="adj" fmla="val 66431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2400" b="1" i="1">
                <a:solidFill>
                  <a:srgbClr val="FF0000"/>
                </a:solidFill>
              </a:rPr>
              <a:t>1 шаг – мотивация</a:t>
            </a:r>
            <a:r>
              <a:rPr lang="en-US" sz="2400" b="1" i="1">
                <a:solidFill>
                  <a:srgbClr val="FF0000"/>
                </a:solidFill>
              </a:rPr>
              <a:t> </a:t>
            </a:r>
            <a:r>
              <a:rPr lang="ru-RU" sz="2400" b="1" i="1">
                <a:solidFill>
                  <a:srgbClr val="FF0000"/>
                </a:solidFill>
              </a:rPr>
              <a:t>(самоопределение к деятельности)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84213" y="2565400"/>
            <a:ext cx="7776219" cy="1150938"/>
          </a:xfrm>
          <a:prstGeom prst="parallelogram">
            <a:avLst>
              <a:gd name="adj" fmla="val 69962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rgbClr val="FF0000"/>
                </a:solidFill>
                <a:cs typeface="Lucida Sans Unicode" charset="0"/>
              </a:rPr>
              <a:t>2 шаг – актуализация знаний и фиксация затруднения в деятельности</a:t>
            </a:r>
            <a:r>
              <a:rPr lang="ru-RU" sz="2400" b="1" dirty="0">
                <a:solidFill>
                  <a:srgbClr val="FF0000"/>
                </a:solidFill>
                <a:cs typeface="Lucida Sans Unicode" charset="0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84213" y="3789363"/>
            <a:ext cx="7776219" cy="1295400"/>
          </a:xfrm>
          <a:prstGeom prst="parallelogram">
            <a:avLst>
              <a:gd name="adj" fmla="val 63795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84213" y="5229225"/>
            <a:ext cx="7776219" cy="1439863"/>
          </a:xfrm>
          <a:prstGeom prst="parallelogram">
            <a:avLst>
              <a:gd name="adj" fmla="val 60556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2400" b="1" i="1" dirty="0">
                <a:solidFill>
                  <a:srgbClr val="FF0000"/>
                </a:solidFill>
              </a:rPr>
              <a:t>4 шаг – построение проекта выхода из </a:t>
            </a:r>
            <a:r>
              <a:rPr lang="ru-RU" sz="2400" b="1" i="1" dirty="0" smtClean="0">
                <a:solidFill>
                  <a:srgbClr val="FF0000"/>
                </a:solidFill>
              </a:rPr>
              <a:t>затруднения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9388" y="1412875"/>
            <a:ext cx="504825" cy="5256213"/>
          </a:xfrm>
          <a:prstGeom prst="rect">
            <a:avLst/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Э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Т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П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Ы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Б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У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Ч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Е</a:t>
            </a: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Н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195513" y="3933825"/>
            <a:ext cx="4897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3 шаг – постановка учебной задачи (исследовательский этап).</a:t>
            </a:r>
            <a:endParaRPr 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16632"/>
            <a:ext cx="8229600" cy="1080120"/>
          </a:xfrm>
          <a:prstGeom prst="rect">
            <a:avLst/>
          </a:prstGeom>
          <a:solidFill>
            <a:srgbClr val="FFFFFF"/>
          </a:solidFill>
          <a:ln w="57240">
            <a:solidFill>
              <a:srgbClr val="333399"/>
            </a:solidFill>
            <a:miter lim="800000"/>
            <a:headEnd/>
            <a:tailEnd/>
          </a:ln>
          <a:effectLst>
            <a:outerShdw dist="107933" dir="18900000" algn="ctr" rotWithShape="0">
              <a:srgbClr val="000099">
                <a:alpha val="5002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ТЕХНОЛОГИЯ ДЕЯТЕЛЬНОСТНОГО МЕТОДА </a:t>
            </a: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84213" y="1412875"/>
            <a:ext cx="7488187" cy="1079500"/>
          </a:xfrm>
          <a:prstGeom prst="parallelogram">
            <a:avLst>
              <a:gd name="adj" fmla="val 66431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2400" b="1" i="1" dirty="0">
                <a:solidFill>
                  <a:srgbClr val="FF0000"/>
                </a:solidFill>
              </a:rPr>
              <a:t>5 шаг – проверка гипотез, реализация </a:t>
            </a:r>
            <a:r>
              <a:rPr lang="ru-RU" sz="2400" b="1" i="1" dirty="0" smtClean="0">
                <a:solidFill>
                  <a:srgbClr val="FF0000"/>
                </a:solidFill>
              </a:rPr>
              <a:t>проекта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84213" y="2565400"/>
            <a:ext cx="7488187" cy="1150938"/>
          </a:xfrm>
          <a:prstGeom prst="parallelogram">
            <a:avLst>
              <a:gd name="adj" fmla="val 69998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2400" b="1" i="1" dirty="0">
                <a:solidFill>
                  <a:srgbClr val="FF0000"/>
                </a:solidFill>
              </a:rPr>
              <a:t>6 шаг – первичное закрепление </a:t>
            </a:r>
            <a:r>
              <a:rPr lang="ru-RU" sz="2400" b="1" i="1" dirty="0" smtClean="0">
                <a:solidFill>
                  <a:srgbClr val="FF0000"/>
                </a:solidFill>
              </a:rPr>
              <a:t>знаний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84213" y="3789363"/>
            <a:ext cx="7488187" cy="1295400"/>
          </a:xfrm>
          <a:prstGeom prst="parallelogram">
            <a:avLst>
              <a:gd name="adj" fmla="val 63795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84213" y="5229225"/>
            <a:ext cx="7488187" cy="1439863"/>
          </a:xfrm>
          <a:prstGeom prst="parallelogram">
            <a:avLst>
              <a:gd name="adj" fmla="val 60556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2400" b="1" i="1" dirty="0">
                <a:solidFill>
                  <a:srgbClr val="FF0000"/>
                </a:solidFill>
              </a:rPr>
              <a:t>8 шаг – включение в систему знаний и повторение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ru-RU" sz="2400" b="1" i="1" dirty="0">
                <a:solidFill>
                  <a:srgbClr val="FF0000"/>
                </a:solidFill>
              </a:rPr>
              <a:t>рефлексия деятельности (итог урока</a:t>
            </a:r>
            <a:r>
              <a:rPr lang="ru-RU" sz="2400" b="1" i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9388" y="1412875"/>
            <a:ext cx="504825" cy="5256213"/>
          </a:xfrm>
          <a:prstGeom prst="rect">
            <a:avLst/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Э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Т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П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Ы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Б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У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Ч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Н</a:t>
            </a: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195513" y="3933825"/>
            <a:ext cx="4897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 7 шаг – самостоятельная работа с самопроверкой по </a:t>
            </a:r>
            <a:r>
              <a:rPr lang="ru-RU" sz="2400" b="1" i="1" dirty="0" smtClean="0">
                <a:solidFill>
                  <a:srgbClr val="FF0000"/>
                </a:solidFill>
              </a:rPr>
              <a:t>эталону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332656"/>
            <a:ext cx="8229600" cy="648072"/>
          </a:xfrm>
          <a:prstGeom prst="rect">
            <a:avLst/>
          </a:prstGeom>
          <a:solidFill>
            <a:srgbClr val="FFFFFF"/>
          </a:solidFill>
          <a:ln w="57240">
            <a:solidFill>
              <a:srgbClr val="333399"/>
            </a:solidFill>
            <a:miter lim="800000"/>
            <a:headEnd/>
            <a:tailEnd/>
          </a:ln>
          <a:effectLst>
            <a:outerShdw dist="107933" dir="18900000" algn="ctr" rotWithShape="0">
              <a:srgbClr val="000099">
                <a:alpha val="5002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МЕТОД ПРОЕКТОВ</a:t>
            </a:r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84213" y="1412875"/>
            <a:ext cx="6336059" cy="1079500"/>
          </a:xfrm>
          <a:prstGeom prst="parallelogram">
            <a:avLst>
              <a:gd name="adj" fmla="val 66431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Подготовительный этап – исследовательский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84213" y="2564904"/>
            <a:ext cx="6336059" cy="1150938"/>
          </a:xfrm>
          <a:prstGeom prst="parallelogram">
            <a:avLst>
              <a:gd name="adj" fmla="val 69998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Открытие новых знаний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84213" y="3789363"/>
            <a:ext cx="6336059" cy="1295400"/>
          </a:xfrm>
          <a:prstGeom prst="parallelogram">
            <a:avLst>
              <a:gd name="adj" fmla="val 63795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84213" y="5229225"/>
            <a:ext cx="6336059" cy="1439863"/>
          </a:xfrm>
          <a:prstGeom prst="parallelogram">
            <a:avLst>
              <a:gd name="adj" fmla="val 60556"/>
            </a:avLst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5400000" scaled="1"/>
          </a:gradFill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Заключительный этап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9388" y="1412875"/>
            <a:ext cx="504825" cy="5256213"/>
          </a:xfrm>
          <a:prstGeom prst="rect">
            <a:avLst/>
          </a:prstGeom>
          <a:gradFill rotWithShape="0">
            <a:gsLst>
              <a:gs pos="0">
                <a:srgbClr val="006CA2"/>
              </a:gs>
              <a:gs pos="50000">
                <a:srgbClr val="FFFFFF"/>
              </a:gs>
              <a:gs pos="100000">
                <a:srgbClr val="006CA2"/>
              </a:gs>
            </a:gsLst>
            <a:lin ang="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Э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Т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П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Ы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Б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У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Ч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Н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403649" y="3933825"/>
            <a:ext cx="511256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Технологический этап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090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rgbClr val="FFFFFF"/>
          </a:solidFill>
          <a:ln w="57240">
            <a:solidFill>
              <a:srgbClr val="333399"/>
            </a:solidFill>
            <a:miter lim="800000"/>
            <a:headEnd/>
            <a:tailEnd/>
          </a:ln>
          <a:effectLst>
            <a:outerShdw dist="107933" dir="18900000" algn="ctr" rotWithShape="0">
              <a:srgbClr val="000099">
                <a:alpha val="5002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ПРОЕКТНАЯ ДЕЯТЕЛЬНОСТЬ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0825" y="1196975"/>
            <a:ext cx="8569325" cy="503238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50000">
                <a:srgbClr val="FFFFFF"/>
              </a:gs>
              <a:gs pos="100000">
                <a:srgbClr val="006699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Учебный проект или исследование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79388" y="1844675"/>
            <a:ext cx="4321175" cy="4824413"/>
          </a:xfrm>
          <a:prstGeom prst="flowChartMultidocument">
            <a:avLst/>
          </a:prstGeom>
          <a:solidFill>
            <a:srgbClr val="FFFFCC"/>
          </a:solidFill>
          <a:ln w="2844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С ТОЧКИ ЗРЕНИЯ ОБУЧАЮЩЕГОСЯ – это возможность: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Lucida Sans Unicode" charset="0"/>
            </a:endParaRPr>
          </a:p>
          <a:p>
            <a:pPr algn="l">
              <a:buFont typeface="Times New Roman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ru-RU">
                <a:solidFill>
                  <a:srgbClr val="000099"/>
                </a:solidFill>
                <a:cs typeface="Lucida Sans Unicode" charset="0"/>
              </a:rPr>
              <a:t>раскрытия своего творческого потенциала</a:t>
            </a:r>
          </a:p>
          <a:p>
            <a:pPr algn="l">
              <a:buClr>
                <a:srgbClr val="000099"/>
              </a:buClr>
              <a:buFont typeface="Times New Roman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>
                <a:solidFill>
                  <a:srgbClr val="000099"/>
                </a:solidFill>
                <a:cs typeface="Lucida Sans Unicode" charset="0"/>
              </a:rPr>
              <a:t> возможность попробовать свои силы, приложить знания</a:t>
            </a:r>
          </a:p>
          <a:p>
            <a:pPr algn="l">
              <a:buClr>
                <a:srgbClr val="000099"/>
              </a:buClr>
              <a:buFont typeface="Times New Roman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>
                <a:solidFill>
                  <a:srgbClr val="000099"/>
                </a:solidFill>
                <a:cs typeface="Lucida Sans Unicode" charset="0"/>
              </a:rPr>
              <a:t> принести пользу, показать достигнутый результат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>
              <a:solidFill>
                <a:srgbClr val="000099"/>
              </a:solidFill>
              <a:cs typeface="Lucida Sans Unicode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572000" y="1785938"/>
            <a:ext cx="4248150" cy="4895850"/>
          </a:xfrm>
          <a:prstGeom prst="flowChartMultidocument">
            <a:avLst/>
          </a:prstGeom>
          <a:solidFill>
            <a:srgbClr val="FFFFCC"/>
          </a:solidFill>
          <a:ln w="2844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С ТОЧКИ ЗРЕНИЯ УЧИТЕЛЯ - это:</a:t>
            </a:r>
          </a:p>
          <a:p>
            <a:pPr algn="l">
              <a:buFont typeface="Times New Roman" charset="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ru-RU">
                <a:solidFill>
                  <a:srgbClr val="000099"/>
                </a:solidFill>
                <a:cs typeface="Lucida Sans Unicode" charset="0"/>
              </a:rPr>
              <a:t>интегрированное дидактическое средство развития, обучения и воспитания, которое позволяет вырабатывать и развивать специфические умения и навыки проектирования и исследования у обучающихся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28625" y="285750"/>
            <a:ext cx="8229600" cy="939800"/>
          </a:xfrm>
          <a:prstGeom prst="rect">
            <a:avLst/>
          </a:prstGeom>
          <a:solidFill>
            <a:srgbClr val="FFFFFF"/>
          </a:solidFill>
          <a:ln w="57240">
            <a:solidFill>
              <a:srgbClr val="333399"/>
            </a:solidFill>
            <a:miter lim="800000"/>
            <a:headEnd/>
            <a:tailEnd/>
          </a:ln>
          <a:effectLst>
            <a:outerShdw dist="107933" dir="18900000" algn="ctr" rotWithShape="0">
              <a:srgbClr val="000099">
                <a:alpha val="5002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Работа над проектами и их защита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00500"/>
            <a:ext cx="359092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35718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357313"/>
            <a:ext cx="3571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143375"/>
            <a:ext cx="35004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472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rgbClr val="FFFFFF"/>
          </a:solidFill>
          <a:ln w="57240">
            <a:solidFill>
              <a:srgbClr val="333399"/>
            </a:solidFill>
            <a:miter lim="800000"/>
            <a:headEnd/>
            <a:tailEnd/>
          </a:ln>
          <a:effectLst>
            <a:outerShdw dist="107933" dir="18900000" algn="ctr" rotWithShape="0">
              <a:srgbClr val="000099">
                <a:alpha val="5002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defRPr/>
            </a:pPr>
            <a:r>
              <a:rPr lang="ru-RU" sz="3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ТЕХНОЛОГИЯ ИГРОВОГО ОБУЧЕНИЕ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071563"/>
            <a:ext cx="9144000" cy="785812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50000">
                <a:srgbClr val="FFFFFF"/>
              </a:gs>
              <a:gs pos="100000">
                <a:srgbClr val="006699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charset="0"/>
              </a:rPr>
              <a:t>Способствует повышению интереса и познавательной активности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00063" y="2000250"/>
            <a:ext cx="4248150" cy="4535488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2844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>
                <a:solidFill>
                  <a:srgbClr val="C00000"/>
                </a:solidFill>
                <a:cs typeface="Lucida Sans Unicode" charset="0"/>
              </a:rPr>
              <a:t> 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 ИГРА </a:t>
            </a:r>
            <a:r>
              <a:rPr lang="ru-RU" b="1">
                <a:solidFill>
                  <a:srgbClr val="22226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– ЕДВА ЛИ НЕ ЕДИНСТВЕННЫЙ ВИД ДЕЯТЕЛЬНОСТИ, СПЕЦИАЛЬНО  ТРЕНИРУЮЩИЙ ТВОРЧЕСТВО НЕ КАК ОТДЕЛЬНУЮ СПОСОБНОСТЬ К ЧЕМУ - ЛИБО, А КАК КАЧЕСТВО ЛИЧНОСТИ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 ИГРА  </a:t>
            </a:r>
            <a:r>
              <a:rPr lang="ru-RU" b="1">
                <a:solidFill>
                  <a:srgbClr val="22226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НА УРОКЕ АКТИВИЗИРУЕТ МЫСЛЬ И РАЗРЯЖАЕТ ОБСТАНОВКУ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857750" y="2000250"/>
            <a:ext cx="4033838" cy="446405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3816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  <a:p>
            <a:pPr algn="l">
              <a:buClr>
                <a:srgbClr val="C00000"/>
              </a:buClr>
              <a:buFont typeface="Times New Roman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ОБОБЩАЮЩИЕ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  </a:t>
            </a:r>
          </a:p>
          <a:p>
            <a:pPr algn="l">
              <a:buClr>
                <a:srgbClr val="C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   УРОКИ</a:t>
            </a:r>
          </a:p>
          <a:p>
            <a:pPr algn="l">
              <a:buClr>
                <a:srgbClr val="C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>
              <a:solidFill>
                <a:srgbClr val="222268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  <a:p>
            <a:pPr algn="l">
              <a:buClr>
                <a:srgbClr val="C00000"/>
              </a:buClr>
              <a:buFont typeface="Times New Roman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ЗАЧЕТНЫЕ УРОКИ</a:t>
            </a:r>
          </a:p>
          <a:p>
            <a:pPr algn="l">
              <a:buClr>
                <a:srgbClr val="C00000"/>
              </a:buClr>
              <a:buFont typeface="Times New Roman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  <a:p>
            <a:pPr algn="l">
              <a:buClr>
                <a:srgbClr val="C00000"/>
              </a:buClr>
              <a:buFont typeface="Times New Roman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ДЕЛОВЫЕ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Lucida Sans Unicode" charset="0"/>
              </a:rPr>
              <a:t>ИГРЫ 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  <a:p>
            <a:pPr algn="l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cs typeface="Lucida Sans Unicode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747</Words>
  <Application>Microsoft Macintosh PowerPoint</Application>
  <PresentationFormat>Экран (4:3)</PresentationFormat>
  <Paragraphs>211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С ИСПОЛЬЗОВАНИЕМ ИКТ</dc:title>
  <dc:creator>User</dc:creator>
  <cp:lastModifiedBy>user Dolgopolova Elena</cp:lastModifiedBy>
  <cp:revision>167</cp:revision>
  <cp:lastPrinted>1601-01-01T00:00:00Z</cp:lastPrinted>
  <dcterms:created xsi:type="dcterms:W3CDTF">2007-05-14T15:27:01Z</dcterms:created>
  <dcterms:modified xsi:type="dcterms:W3CDTF">2013-10-16T17:28:22Z</dcterms:modified>
</cp:coreProperties>
</file>