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67" r:id="rId4"/>
    <p:sldId id="258" r:id="rId5"/>
    <p:sldId id="268" r:id="rId6"/>
    <p:sldId id="261" r:id="rId7"/>
    <p:sldId id="262" r:id="rId8"/>
    <p:sldId id="263" r:id="rId9"/>
    <p:sldId id="266" r:id="rId10"/>
    <p:sldId id="269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E359D-8727-489F-96B5-8FE8F01385A3}" type="datetimeFigureOut">
              <a:rPr lang="ru-RU" smtClean="0"/>
              <a:pPr/>
              <a:t>24.08.2015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9A08-9EFA-4E3A-AC30-8EC4493724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E359D-8727-489F-96B5-8FE8F01385A3}" type="datetimeFigureOut">
              <a:rPr lang="ru-RU" smtClean="0"/>
              <a:pPr/>
              <a:t>24.08.2015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9A08-9EFA-4E3A-AC30-8EC4493724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E359D-8727-489F-96B5-8FE8F01385A3}" type="datetimeFigureOut">
              <a:rPr lang="ru-RU" smtClean="0"/>
              <a:pPr/>
              <a:t>24.08.2015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9A08-9EFA-4E3A-AC30-8EC4493724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E359D-8727-489F-96B5-8FE8F01385A3}" type="datetimeFigureOut">
              <a:rPr lang="ru-RU" smtClean="0"/>
              <a:pPr/>
              <a:t>24.08.2015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9A08-9EFA-4E3A-AC30-8EC4493724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E359D-8727-489F-96B5-8FE8F01385A3}" type="datetimeFigureOut">
              <a:rPr lang="ru-RU" smtClean="0"/>
              <a:pPr/>
              <a:t>24.08.2015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9A08-9EFA-4E3A-AC30-8EC4493724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E359D-8727-489F-96B5-8FE8F01385A3}" type="datetimeFigureOut">
              <a:rPr lang="ru-RU" smtClean="0"/>
              <a:pPr/>
              <a:t>24.08.2015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9A08-9EFA-4E3A-AC30-8EC4493724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E359D-8727-489F-96B5-8FE8F01385A3}" type="datetimeFigureOut">
              <a:rPr lang="ru-RU" smtClean="0"/>
              <a:pPr/>
              <a:t>24.08.2015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9A08-9EFA-4E3A-AC30-8EC4493724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E359D-8727-489F-96B5-8FE8F01385A3}" type="datetimeFigureOut">
              <a:rPr lang="ru-RU" smtClean="0"/>
              <a:pPr/>
              <a:t>24.08.2015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9A08-9EFA-4E3A-AC30-8EC4493724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E359D-8727-489F-96B5-8FE8F01385A3}" type="datetimeFigureOut">
              <a:rPr lang="ru-RU" smtClean="0"/>
              <a:pPr/>
              <a:t>24.08.2015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9A08-9EFA-4E3A-AC30-8EC4493724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E359D-8727-489F-96B5-8FE8F01385A3}" type="datetimeFigureOut">
              <a:rPr lang="ru-RU" smtClean="0"/>
              <a:pPr/>
              <a:t>24.08.2015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9A08-9EFA-4E3A-AC30-8EC4493724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E359D-8727-489F-96B5-8FE8F01385A3}" type="datetimeFigureOut">
              <a:rPr lang="ru-RU" smtClean="0"/>
              <a:pPr/>
              <a:t>24.08.2015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9A08-9EFA-4E3A-AC30-8EC4493724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CE359D-8727-489F-96B5-8FE8F01385A3}" type="datetimeFigureOut">
              <a:rPr lang="ru-RU" smtClean="0"/>
              <a:pPr/>
              <a:t>24.08.2015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C9A08-9EFA-4E3A-AC30-8EC44937240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214423"/>
            <a:ext cx="7772400" cy="2386028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Эксперимент</a:t>
            </a:r>
            <a:r>
              <a:rPr lang="ru-RU" b="1" dirty="0" smtClean="0">
                <a:solidFill>
                  <a:srgbClr val="C00000"/>
                </a:solidFill>
              </a:rPr>
              <a:t> на </a:t>
            </a:r>
            <a:r>
              <a:rPr lang="ru-RU" b="1" dirty="0">
                <a:solidFill>
                  <a:srgbClr val="C00000"/>
                </a:solidFill>
              </a:rPr>
              <a:t>уроках физики в основной школе </a:t>
            </a:r>
            <a:r>
              <a:rPr lang="ru-RU" b="1" dirty="0" smtClean="0">
                <a:solidFill>
                  <a:srgbClr val="C00000"/>
                </a:solidFill>
              </a:rPr>
              <a:t>как средство формирования УУД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786322"/>
            <a:ext cx="6400800" cy="1357322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Матвиенко А.В. учитель физики 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ГБОУ СОШ «ОЦ» пос. </a:t>
            </a:r>
            <a:r>
              <a:rPr lang="ru-RU" dirty="0" err="1" smtClean="0">
                <a:solidFill>
                  <a:srgbClr val="C00000"/>
                </a:solidFill>
              </a:rPr>
              <a:t>Фрунзенский</a:t>
            </a:r>
            <a:r>
              <a:rPr lang="ru-RU" dirty="0" smtClean="0">
                <a:solidFill>
                  <a:srgbClr val="C00000"/>
                </a:solidFill>
              </a:rPr>
              <a:t> 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85728"/>
            <a:ext cx="8715436" cy="5840435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     </a:t>
            </a:r>
            <a:r>
              <a:rPr lang="ru-RU" b="1" dirty="0" smtClean="0">
                <a:solidFill>
                  <a:srgbClr val="C00000"/>
                </a:solidFill>
              </a:rPr>
              <a:t>«Умеет учить тот, кто учит интересно».     А. </a:t>
            </a:r>
            <a:r>
              <a:rPr lang="ru-RU" b="1" dirty="0" smtClean="0">
                <a:solidFill>
                  <a:srgbClr val="C00000"/>
                </a:solidFill>
              </a:rPr>
              <a:t>Эйнштейн</a:t>
            </a:r>
          </a:p>
          <a:p>
            <a:pPr>
              <a:buNone/>
            </a:pPr>
            <a:endParaRPr lang="ru-RU" sz="1400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     «Плохой учитель преподносит истину, хороший учит ее находить» А. </a:t>
            </a:r>
            <a:r>
              <a:rPr lang="ru-RU" b="1" dirty="0" err="1" smtClean="0">
                <a:solidFill>
                  <a:srgbClr val="C00000"/>
                </a:solidFill>
              </a:rPr>
              <a:t>Дистервег</a:t>
            </a:r>
            <a:endParaRPr lang="ru-RU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/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«Самостоятельность головы учащегося – единственное прочное основание всякого плодотворного учения». К. </a:t>
            </a:r>
            <a:r>
              <a:rPr lang="ru-RU" b="1" dirty="0" smtClean="0">
                <a:solidFill>
                  <a:srgbClr val="C00000"/>
                </a:solidFill>
              </a:rPr>
              <a:t>Ушинский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/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«Единственный путь, ведущий к знаниям, - это деятельность».  Б. </a:t>
            </a:r>
            <a:r>
              <a:rPr lang="ru-RU" b="1" dirty="0" smtClean="0">
                <a:solidFill>
                  <a:srgbClr val="C00000"/>
                </a:solidFill>
              </a:rPr>
              <a:t>Шоу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/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«Цель воспитания – научить детей обходиться без нас».  Эрнст </a:t>
            </a:r>
            <a:r>
              <a:rPr lang="ru-RU" b="1" dirty="0" err="1" smtClean="0">
                <a:solidFill>
                  <a:srgbClr val="C00000"/>
                </a:solidFill>
              </a:rPr>
              <a:t>Легуве</a:t>
            </a:r>
            <a:endParaRPr lang="ru-RU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/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«Цель обучения ребенка состоит в том, чтобы сделать его способным развиваться без помощи учителя». Э. </a:t>
            </a:r>
            <a:r>
              <a:rPr lang="ru-RU" b="1" dirty="0" err="1" smtClean="0">
                <a:solidFill>
                  <a:srgbClr val="C00000"/>
                </a:solidFill>
              </a:rPr>
              <a:t>Хаббард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200" dirty="0" smtClean="0"/>
              <a:t>        Преподавания физики в школе с учетом новых федеральных стандартов основного и полного образования, сегодня волнует каждого учителя физики. Причем главная проблема, по мнению большинства учителей – это соотношение объема информации по предмету к количеству часов отводимых на ее изучение, на фоне низкой мотивации к учебе со стороны учеников, проблемы преподавания в </a:t>
            </a:r>
            <a:r>
              <a:rPr lang="ru-RU" sz="2200" dirty="0" err="1" smtClean="0"/>
              <a:t>НЕпрофильных</a:t>
            </a:r>
            <a:r>
              <a:rPr lang="ru-RU" sz="2200" dirty="0" smtClean="0"/>
              <a:t> классах и конечно же подготовка к ЕГЭ.</a:t>
            </a:r>
          </a:p>
          <a:p>
            <a:pPr>
              <a:buNone/>
            </a:pPr>
            <a:r>
              <a:rPr lang="ru-RU" sz="2200" dirty="0" smtClean="0"/>
              <a:t>Когда учитель все чаще слышит со стороны учеников:</a:t>
            </a:r>
          </a:p>
          <a:p>
            <a:pPr>
              <a:buNone/>
            </a:pPr>
            <a:r>
              <a:rPr lang="ru-RU" sz="2200" dirty="0" smtClean="0"/>
              <a:t>«…А зачем нам это надо?...» , </a:t>
            </a:r>
          </a:p>
          <a:p>
            <a:pPr>
              <a:buNone/>
            </a:pPr>
            <a:r>
              <a:rPr lang="ru-RU" sz="2200" dirty="0" smtClean="0"/>
              <a:t>«...Мы не профильный класс, нам физика не нужна..»,</a:t>
            </a:r>
          </a:p>
          <a:p>
            <a:pPr>
              <a:buNone/>
            </a:pPr>
            <a:r>
              <a:rPr lang="ru-RU" sz="2200" dirty="0" smtClean="0"/>
              <a:t>«Давайте лучше к ЕГЭ нас будете готовить, зачем нам эти абы?...», </a:t>
            </a:r>
          </a:p>
          <a:p>
            <a:pPr>
              <a:buNone/>
            </a:pPr>
            <a:r>
              <a:rPr lang="ru-RU" sz="2200" dirty="0" smtClean="0"/>
              <a:t>«..а этого в ЕГЭ не будет, зачем нам это изучать?...», </a:t>
            </a:r>
          </a:p>
          <a:p>
            <a:pPr>
              <a:buNone/>
            </a:pPr>
            <a:r>
              <a:rPr lang="ru-RU" sz="2200" dirty="0" smtClean="0"/>
              <a:t>     то о какой </a:t>
            </a:r>
            <a:r>
              <a:rPr lang="ru-RU" sz="2200" dirty="0" err="1" smtClean="0"/>
              <a:t>метапредметности</a:t>
            </a:r>
            <a:r>
              <a:rPr lang="ru-RU" sz="2200" dirty="0" smtClean="0"/>
              <a:t> в обучении, эксперименте можно говорить?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95800" y="3352800"/>
            <a:ext cx="1524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 descr="C:\Users\Матвиенко АВ\Desktop\ЭКСПРИМТ\img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14290"/>
            <a:ext cx="8858280" cy="66437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pPr>
              <a:buNone/>
            </a:pPr>
            <a:r>
              <a:rPr lang="ru-RU" sz="2400" dirty="0" smtClean="0"/>
              <a:t>        </a:t>
            </a:r>
            <a:r>
              <a:rPr lang="ru-RU" sz="2200" dirty="0" smtClean="0"/>
              <a:t>Посмотрите что получается, помимо предметных ЗНАНИЙ и УМЕНИЙ, нужно что то еще, нечто другое чем только они. Это и есть </a:t>
            </a:r>
            <a:r>
              <a:rPr lang="ru-RU" sz="2200" dirty="0" err="1" smtClean="0"/>
              <a:t>МЕТАпредметные</a:t>
            </a:r>
            <a:r>
              <a:rPr lang="ru-RU" sz="2200" dirty="0" smtClean="0"/>
              <a:t> умения. Они в принципе и раньше были, просто им не уделялось столь большого внимания как сейчас. </a:t>
            </a:r>
            <a:r>
              <a:rPr lang="ru-RU" sz="2200" u="sng" dirty="0" smtClean="0"/>
              <a:t>То есть если раньше требовалось, по большей части, овладение набором предметных знаний и умений, то сейчас акцент смещается к овладению «способами овладения»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6600" dirty="0" smtClean="0"/>
              <a:t>       </a:t>
            </a:r>
            <a:r>
              <a:rPr lang="ru-RU" sz="6600" dirty="0" smtClean="0">
                <a:solidFill>
                  <a:srgbClr val="C00000"/>
                </a:solidFill>
              </a:rPr>
              <a:t>Физика – наука экспериментальная.</a:t>
            </a:r>
            <a:r>
              <a:rPr lang="ru-RU" sz="6600" dirty="0" smtClean="0"/>
              <a:t>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9"/>
            <a:ext cx="8258204" cy="271464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200" dirty="0" smtClean="0"/>
              <a:t>        Эксперимент </a:t>
            </a:r>
            <a:r>
              <a:rPr lang="ru-RU" sz="2200" dirty="0"/>
              <a:t>является одновременно источником знаний, методом обучения и средством активизации познавательной деятельности учащегося. Отражение экспериментального характера физической </a:t>
            </a:r>
            <a:r>
              <a:rPr lang="ru-RU" sz="2200" dirty="0" smtClean="0"/>
              <a:t>науки осуществляется </a:t>
            </a:r>
            <a:r>
              <a:rPr lang="ru-RU" sz="2200" dirty="0"/>
              <a:t>посредством широкого использования различных видов эксперимента — демонстрационных опытов, иллюстративных заданий (опыты), экспериментальных задач, внеклассных и домашних опытов, исследовательских заданий (изобретение устройства), лабораторных работ, физического практикума</a:t>
            </a:r>
            <a:r>
              <a:rPr lang="ru-RU" sz="2200" dirty="0" smtClean="0"/>
              <a:t>.</a:t>
            </a:r>
            <a:endParaRPr lang="ru-RU" sz="2200" dirty="0"/>
          </a:p>
        </p:txBody>
      </p:sp>
      <p:pic>
        <p:nvPicPr>
          <p:cNvPr id="2050" name="Picture 2" descr="12_2_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3500438"/>
            <a:ext cx="8497646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186766" cy="584043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dirty="0" smtClean="0"/>
              <a:t>       </a:t>
            </a:r>
            <a:r>
              <a:rPr lang="ru-RU" sz="2200" dirty="0" smtClean="0"/>
              <a:t>Если </a:t>
            </a:r>
            <a:r>
              <a:rPr lang="ru-RU" sz="2200" dirty="0"/>
              <a:t>посмотреть цель и задачи каждого вида экспериментальной </a:t>
            </a:r>
            <a:r>
              <a:rPr lang="ru-RU" sz="2200" dirty="0" smtClean="0"/>
              <a:t>деятельности</a:t>
            </a:r>
            <a:r>
              <a:rPr lang="ru-RU" sz="2200" dirty="0"/>
              <a:t>, то вы увидите, что они полностью совпадают с требованиями новых стандартов. То есть получается что ничего менять не надо? </a:t>
            </a:r>
            <a:endParaRPr lang="ru-RU" sz="2200" dirty="0" smtClean="0"/>
          </a:p>
          <a:p>
            <a:pPr>
              <a:buNone/>
            </a:pPr>
            <a:r>
              <a:rPr lang="ru-RU" sz="2200" dirty="0" smtClean="0"/>
              <a:t> </a:t>
            </a:r>
            <a:r>
              <a:rPr lang="ru-RU" sz="2200" dirty="0" smtClean="0"/>
              <a:t>     </a:t>
            </a:r>
          </a:p>
          <a:p>
            <a:pPr>
              <a:buNone/>
            </a:pPr>
            <a:r>
              <a:rPr lang="ru-RU" sz="2200" dirty="0" smtClean="0"/>
              <a:t> </a:t>
            </a:r>
            <a:r>
              <a:rPr lang="ru-RU" sz="2200" dirty="0" smtClean="0"/>
              <a:t>     Необходимы </a:t>
            </a:r>
            <a:r>
              <a:rPr lang="ru-RU" sz="2200" dirty="0"/>
              <a:t>АКТИВНЫЕ формы ведения уроков, переход к </a:t>
            </a:r>
            <a:r>
              <a:rPr lang="ru-RU" sz="2200" dirty="0" err="1"/>
              <a:t>деятельностному</a:t>
            </a:r>
            <a:r>
              <a:rPr lang="ru-RU" sz="2200" dirty="0"/>
              <a:t> обучению. </a:t>
            </a:r>
            <a:br>
              <a:rPr lang="ru-RU" sz="2200" dirty="0"/>
            </a:br>
            <a:r>
              <a:rPr lang="ru-RU" sz="2200" dirty="0" smtClean="0"/>
              <a:t>не </a:t>
            </a:r>
            <a:r>
              <a:rPr lang="ru-RU" sz="2200" dirty="0"/>
              <a:t>важно какой способ будет </a:t>
            </a:r>
            <a:r>
              <a:rPr lang="ru-RU" sz="2200" dirty="0" smtClean="0"/>
              <a:t>выбран</a:t>
            </a:r>
            <a:r>
              <a:rPr lang="ru-RU" sz="2200" dirty="0"/>
              <a:t>, </a:t>
            </a:r>
            <a:r>
              <a:rPr lang="ru-RU" sz="2200" dirty="0" smtClean="0"/>
              <a:t>но на </a:t>
            </a:r>
            <a:r>
              <a:rPr lang="ru-RU" sz="2200" dirty="0"/>
              <a:t>уроке должны работать все и эксперимент должен проходить через каждого, изучение предмета должно строится на самостоятельной работе как с источниками информации (книги, интернет), групповом и индивидуальном </a:t>
            </a:r>
            <a:r>
              <a:rPr lang="ru-RU" sz="2200" dirty="0" smtClean="0"/>
              <a:t>взаимодействии </a:t>
            </a:r>
            <a:r>
              <a:rPr lang="ru-RU" sz="2200" dirty="0"/>
              <a:t>с одноклассниками, экспериментальными домашними заданиями и прочее.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000108"/>
            <a:ext cx="8143932" cy="5026029"/>
          </a:xfrm>
        </p:spPr>
        <p:txBody>
          <a:bodyPr>
            <a:noAutofit/>
          </a:bodyPr>
          <a:lstStyle/>
          <a:p>
            <a:r>
              <a:rPr lang="ru-RU" sz="2400" dirty="0"/>
              <a:t>Первая задача – это </a:t>
            </a:r>
            <a:r>
              <a:rPr lang="ru-RU" sz="2400" dirty="0" smtClean="0"/>
              <a:t>мотивация (занимательные опыты по физике, простые и легкие)</a:t>
            </a:r>
          </a:p>
          <a:p>
            <a:r>
              <a:rPr lang="ru-RU" sz="2400" dirty="0" smtClean="0"/>
              <a:t>Вторая задача </a:t>
            </a:r>
            <a:r>
              <a:rPr lang="ru-RU" sz="2400" dirty="0"/>
              <a:t>– научность </a:t>
            </a:r>
            <a:r>
              <a:rPr lang="ru-RU" sz="2400" dirty="0" smtClean="0"/>
              <a:t>знаний (лабораторных работах или в физическом практикуме)</a:t>
            </a:r>
          </a:p>
          <a:p>
            <a:r>
              <a:rPr lang="ru-RU" sz="2400" dirty="0" smtClean="0"/>
              <a:t>Третья </a:t>
            </a:r>
            <a:r>
              <a:rPr lang="ru-RU" sz="2400" dirty="0"/>
              <a:t>задача – </a:t>
            </a:r>
            <a:r>
              <a:rPr lang="ru-RU" sz="2400" dirty="0" smtClean="0"/>
              <a:t>творчество (творческие задания, экспериментальные задачи по физике)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 smtClean="0"/>
          </a:p>
          <a:p>
            <a:endParaRPr lang="ru-RU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Autofit/>
          </a:bodyPr>
          <a:lstStyle/>
          <a:p>
            <a:r>
              <a:rPr lang="ru-RU" sz="2400" dirty="0" smtClean="0"/>
              <a:t>При преподавании физики я ставлю перед собой следующие цели: развитие у ребят интереса к физике, формирование навыков думать (анализировать, сопоставлять, сравнивать и пр.), развитие творческих способностей каждого ученика. </a:t>
            </a:r>
          </a:p>
          <a:p>
            <a:r>
              <a:rPr lang="ru-RU" sz="2400" dirty="0" smtClean="0"/>
              <a:t>Я </a:t>
            </a:r>
            <a:r>
              <a:rPr lang="ru-RU" sz="2400" dirty="0"/>
              <a:t>считаю, что если учитель в преподавании физики пользуется экспериментальным методом, при котором учащиеся систематически включаются в поиски путей решения вопросов и задач, то можно ожидать, что результатом обучения будет развитие разностороннего, оригинального, не скованного узкими рамками мышления</a:t>
            </a:r>
            <a:r>
              <a:rPr lang="ru-RU" sz="2400" dirty="0" smtClean="0"/>
              <a:t>. </a:t>
            </a:r>
            <a:endParaRPr lang="ru-RU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270</TotalTime>
  <Words>458</Words>
  <Application>Microsoft Office PowerPoint</Application>
  <PresentationFormat>Экран (4:3)</PresentationFormat>
  <Paragraphs>29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Эксперимент на уроках физики в основной школе как средство формирования УУД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Матвиенко АВ</dc:creator>
  <cp:lastModifiedBy>Матвиенко АВ</cp:lastModifiedBy>
  <cp:revision>31</cp:revision>
  <dcterms:created xsi:type="dcterms:W3CDTF">2015-08-23T08:37:54Z</dcterms:created>
  <dcterms:modified xsi:type="dcterms:W3CDTF">2015-08-24T04:32:09Z</dcterms:modified>
</cp:coreProperties>
</file>