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82" r:id="rId2"/>
    <p:sldId id="333" r:id="rId3"/>
    <p:sldId id="334" r:id="rId4"/>
    <p:sldId id="283" r:id="rId5"/>
    <p:sldId id="258" r:id="rId6"/>
    <p:sldId id="260" r:id="rId7"/>
    <p:sldId id="272" r:id="rId8"/>
    <p:sldId id="322" r:id="rId9"/>
    <p:sldId id="308" r:id="rId10"/>
    <p:sldId id="265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407863-74A8-4A2A-B26B-847FE27BAEF2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73E98-06C8-4C2D-9FDF-224E44648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7C44D-7E1D-49D6-9D2A-A3A5E2524C9E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7C44D-7E1D-49D6-9D2A-A3A5E2524C9E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1%D0%BB%D1%83%D0%B6%D0%B5%D0%B1%D0%BD%D0%B0%D1%8F:Categories" TargetMode="External"/><Relationship Id="rId7" Type="http://schemas.openxmlformats.org/officeDocument/2006/relationships/hyperlink" Target="http://www.adiscovery.ru/countries2/germany.htm" TargetMode="External"/><Relationship Id="rId2" Type="http://schemas.openxmlformats.org/officeDocument/2006/relationships/hyperlink" Target="http://ru.wikipedia.org/wiki/%D0%93%D0%BE%D1%82%D0%B8%D0%BA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b-land.com.ua/en/country/?c=1" TargetMode="External"/><Relationship Id="rId5" Type="http://schemas.openxmlformats.org/officeDocument/2006/relationships/hyperlink" Target="http://www.galeontour.com/excursions/" TargetMode="External"/><Relationship Id="rId4" Type="http://schemas.openxmlformats.org/officeDocument/2006/relationships/hyperlink" Target="http://community.livejournal.com/medieviste/285904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javascript:;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oss-roads.ru/dress-history/photo/roba/roba-1470-2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071569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latin typeface="Comic Sans MS" pitchFamily="66" charset="0"/>
              </a:rPr>
              <a:t>Проект учителя изобразительного искусства, Калашниковой С.В.</a:t>
            </a:r>
            <a:br>
              <a:rPr lang="ru-RU" sz="1800" dirty="0" smtClean="0">
                <a:latin typeface="Comic Sans MS" pitchFamily="66" charset="0"/>
              </a:rPr>
            </a:br>
            <a:r>
              <a:rPr lang="ru-RU" sz="1800" dirty="0" smtClean="0">
                <a:latin typeface="Comic Sans MS" pitchFamily="66" charset="0"/>
              </a:rPr>
              <a:t>4 класс</a:t>
            </a:r>
            <a:endParaRPr lang="ru-RU" sz="1800" dirty="0"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68" y="1928802"/>
            <a:ext cx="4929222" cy="2928958"/>
          </a:xfrm>
        </p:spPr>
        <p:txBody>
          <a:bodyPr>
            <a:noAutofit/>
          </a:bodyPr>
          <a:lstStyle/>
          <a:p>
            <a:r>
              <a:rPr lang="ru-RU" sz="4400" dirty="0" smtClean="0">
                <a:latin typeface="Palatino Linotype" pitchFamily="18" charset="0"/>
              </a:rPr>
              <a:t>Вертикальный взлёт готического стиля</a:t>
            </a:r>
            <a:endParaRPr lang="ru-RU" sz="4400" dirty="0">
              <a:latin typeface="Palatino Linotype" pitchFamily="18" charset="0"/>
            </a:endParaRPr>
          </a:p>
        </p:txBody>
      </p:sp>
      <p:pic>
        <p:nvPicPr>
          <p:cNvPr id="6" name="Рисунок 5" descr="http://www.antonovich.com.ua/images/stories/stili/gotik/104_14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00108"/>
            <a:ext cx="3000396" cy="48577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2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Характерные особенности готического стиля.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14348" y="1560576"/>
          <a:ext cx="7858180" cy="468325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786214"/>
                <a:gridCol w="4071966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/>
                        <a:t>Преобладающие и модные цвета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/>
                        <a:t>  Желтый</a:t>
                      </a:r>
                      <a:r>
                        <a:rPr lang="ru-RU" sz="1400" dirty="0"/>
                        <a:t>, красный, синий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/>
                        <a:t>Линии стиля готика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/>
                        <a:t>  Стрельчатые</a:t>
                      </a:r>
                      <a:r>
                        <a:rPr lang="ru-RU" sz="1400" dirty="0"/>
                        <a:t>, образующие свод из двух </a:t>
                      </a:r>
                      <a:r>
                        <a:rPr lang="ru-RU" sz="1400" dirty="0" smtClean="0"/>
                        <a:t>                                    </a:t>
                      </a:r>
                      <a:r>
                        <a:rPr lang="ru-RU" sz="1400" baseline="0" dirty="0" smtClean="0"/>
                        <a:t>   п</a:t>
                      </a:r>
                      <a:r>
                        <a:rPr lang="ru-RU" sz="1400" dirty="0" smtClean="0"/>
                        <a:t>ересекающихся </a:t>
                      </a:r>
                      <a:r>
                        <a:rPr lang="ru-RU" sz="1400" dirty="0"/>
                        <a:t>дуг, ребристо повторяющиеся линии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/>
                        <a:t>Форма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/>
                        <a:t>  Прямоугольные </a:t>
                      </a:r>
                      <a:r>
                        <a:rPr lang="ru-RU" sz="1400" dirty="0"/>
                        <a:t>в плане здания; стрельчатые арки, переходящие в столбы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/>
                        <a:t>Характерные элементы интерьера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/>
                        <a:t>  Веерный </a:t>
                      </a:r>
                      <a:r>
                        <a:rPr lang="ru-RU" sz="1400" dirty="0"/>
                        <a:t>свод с опорами либо кессонный потолок и деревянные панели стен; лиственный сложный орнамент; залы высокие, узкие и длинные, либо широкие с опорами по центру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/>
                        <a:t>Конструкции стиля готика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/>
                        <a:t>  Каркасные</a:t>
                      </a:r>
                      <a:r>
                        <a:rPr lang="ru-RU" sz="1400" dirty="0"/>
                        <a:t>, ажурные, каменные; вытянутые вверх, стрельчатые арки; подчеркнутый скелет конструкций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/>
                        <a:t>Окна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/>
                        <a:t>  Вытянутые </a:t>
                      </a:r>
                      <a:r>
                        <a:rPr lang="ru-RU" sz="1400" dirty="0"/>
                        <a:t>вверх часто с многоцветными витражами; по верху здания иногда круглые декоративные окна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/>
                        <a:t>Двери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/>
                        <a:t>  Стрельчатые </a:t>
                      </a:r>
                      <a:r>
                        <a:rPr lang="ru-RU" sz="1400" dirty="0"/>
                        <a:t>ребристые арки дверных проемов; двери дубовые филенчатые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Используемая литература.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000" dirty="0" smtClean="0"/>
              <a:t>Материал из </a:t>
            </a:r>
            <a:r>
              <a:rPr lang="ru-RU" sz="2000" dirty="0" err="1" smtClean="0"/>
              <a:t>Википедии</a:t>
            </a:r>
            <a:r>
              <a:rPr lang="ru-RU" sz="2000" dirty="0" smtClean="0"/>
              <a:t> — свободной энциклопедии.</a:t>
            </a:r>
          </a:p>
          <a:p>
            <a:r>
              <a:rPr lang="ru-RU" sz="2000" dirty="0" smtClean="0"/>
              <a:t>Источник — «</a:t>
            </a:r>
            <a:r>
              <a:rPr lang="ru-RU" sz="2000" u="sng" dirty="0" smtClean="0">
                <a:hlinkClick r:id="rId2"/>
              </a:rPr>
              <a:t>http://ru.wikipedia.org/wiki/%D0%93%D0%BE%D1%82%D0%B8%D0%BA%D0%B0</a:t>
            </a:r>
            <a:r>
              <a:rPr lang="ru-RU" sz="2000" dirty="0" smtClean="0"/>
              <a:t>»</a:t>
            </a:r>
          </a:p>
          <a:p>
            <a:r>
              <a:rPr lang="ru-RU" sz="2000" u="sng" dirty="0" smtClean="0">
                <a:hlinkClick r:id="rId3" tooltip="Служебная:Categories"/>
              </a:rPr>
              <a:t>Категория</a:t>
            </a:r>
            <a:r>
              <a:rPr lang="ru-RU" sz="2000" dirty="0" smtClean="0"/>
              <a:t>: </a:t>
            </a:r>
            <a:r>
              <a:rPr lang="ru-RU" sz="2000" u="sng" dirty="0" smtClean="0"/>
              <a:t>Готика</a:t>
            </a:r>
            <a:endParaRPr lang="ru-RU" sz="2000" dirty="0" smtClean="0"/>
          </a:p>
          <a:p>
            <a:r>
              <a:rPr lang="ru-RU" sz="2000" dirty="0" smtClean="0"/>
              <a:t>Источник: Сидоренко В.И. История стилей в искусстве и костюме</a:t>
            </a:r>
          </a:p>
          <a:p>
            <a:r>
              <a:rPr lang="ru-RU" sz="2000" dirty="0" smtClean="0"/>
              <a:t>Источник: </a:t>
            </a:r>
            <a:r>
              <a:rPr lang="ru-RU" sz="2000" dirty="0" err="1" smtClean="0"/>
              <a:t>Захаржевская</a:t>
            </a:r>
            <a:r>
              <a:rPr lang="ru-RU" sz="2000" dirty="0" smtClean="0"/>
              <a:t> Р. В. История костюма</a:t>
            </a:r>
          </a:p>
          <a:p>
            <a:r>
              <a:rPr lang="ru-RU" sz="2000" dirty="0" smtClean="0"/>
              <a:t>Источник: Каминская Н. М. История костюма</a:t>
            </a:r>
          </a:p>
          <a:p>
            <a:r>
              <a:rPr lang="ru-RU" sz="2000" dirty="0" smtClean="0"/>
              <a:t>http://www.evropa-foto.com/img339.search.htm</a:t>
            </a:r>
          </a:p>
          <a:p>
            <a:r>
              <a:rPr lang="ru-RU" sz="2000" dirty="0" smtClean="0"/>
              <a:t>http://www.best-avangard.ru/StaticItem.aspx?itemId_2=23</a:t>
            </a:r>
          </a:p>
          <a:p>
            <a:pPr>
              <a:buNone/>
            </a:pPr>
            <a:r>
              <a:rPr lang="ru-RU" sz="2000" dirty="0" smtClean="0">
                <a:hlinkClick r:id="rId4"/>
              </a:rPr>
              <a:t>      http://community.livejournal.com/medieviste/285904.html</a:t>
            </a:r>
            <a:r>
              <a:rPr lang="ru-RU" sz="2000" dirty="0" smtClean="0"/>
              <a:t> </a:t>
            </a:r>
          </a:p>
          <a:p>
            <a:r>
              <a:rPr lang="ru-RU" sz="2000" dirty="0" smtClean="0">
                <a:hlinkClick r:id="rId5"/>
              </a:rPr>
              <a:t>http://www.galeontour.com/excursions/</a:t>
            </a:r>
            <a:r>
              <a:rPr lang="ru-RU" sz="2000" dirty="0" smtClean="0"/>
              <a:t> </a:t>
            </a:r>
            <a:r>
              <a:rPr lang="ru-RU" sz="2000" dirty="0" smtClean="0">
                <a:hlinkClick r:id="rId6"/>
              </a:rPr>
              <a:t>http://www.ab-land.com.ua/en/country/?c=1</a:t>
            </a:r>
            <a:r>
              <a:rPr lang="ru-RU" sz="2000" dirty="0" smtClean="0"/>
              <a:t> </a:t>
            </a:r>
            <a:r>
              <a:rPr lang="ru-RU" sz="2000" dirty="0" smtClean="0">
                <a:hlinkClick r:id="rId7"/>
              </a:rPr>
              <a:t>http://www.adiscovery.ru/countries2/germany.htm</a:t>
            </a:r>
            <a:r>
              <a:rPr lang="ru-RU" sz="2000" dirty="0" smtClean="0"/>
              <a:t> 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и задачи проекта.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- формирование представления о многообразии художественных культур </a:t>
            </a:r>
          </a:p>
          <a:p>
            <a:r>
              <a:rPr lang="ru-RU" sz="2000" dirty="0" smtClean="0"/>
              <a:t>  народов Земли;</a:t>
            </a:r>
          </a:p>
          <a:p>
            <a:r>
              <a:rPr lang="ru-RU" sz="2000" dirty="0" smtClean="0"/>
              <a:t>- </a:t>
            </a:r>
            <a:r>
              <a:rPr lang="ru-RU" sz="2000" dirty="0" err="1" smtClean="0"/>
              <a:t>воспитывание</a:t>
            </a:r>
            <a:r>
              <a:rPr lang="ru-RU" sz="2000" dirty="0" smtClean="0"/>
              <a:t> и развитие художественного вкуса учащихся; </a:t>
            </a:r>
          </a:p>
          <a:p>
            <a:r>
              <a:rPr lang="ru-RU" sz="2000" dirty="0" smtClean="0"/>
              <a:t>- осваивание знаний о классическом наследии мирового искусства.	</a:t>
            </a:r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дидактические цели: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525963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- дать представление об образе городов средневековой Европы;</a:t>
            </a:r>
          </a:p>
          <a:p>
            <a:r>
              <a:rPr lang="ru-RU" dirty="0" smtClean="0"/>
              <a:t>- познакомить учащихся с образом готического храма и его</a:t>
            </a:r>
          </a:p>
          <a:p>
            <a:pPr>
              <a:buNone/>
            </a:pPr>
            <a:r>
              <a:rPr lang="ru-RU" dirty="0" smtClean="0"/>
              <a:t>       декором;</a:t>
            </a:r>
          </a:p>
          <a:p>
            <a:r>
              <a:rPr lang="ru-RU" dirty="0" smtClean="0"/>
              <a:t>- познакомить с образом средневекового готического костюма;</a:t>
            </a:r>
          </a:p>
          <a:p>
            <a:r>
              <a:rPr lang="ru-RU" dirty="0" smtClean="0"/>
              <a:t>- показать стилистическое единство средневековой архитектуры         </a:t>
            </a:r>
          </a:p>
          <a:p>
            <a:pPr>
              <a:buNone/>
            </a:pPr>
            <a:r>
              <a:rPr lang="ru-RU" dirty="0" smtClean="0"/>
              <a:t>       и средневекового костюма;</a:t>
            </a:r>
          </a:p>
          <a:p>
            <a:r>
              <a:rPr lang="ru-RU" dirty="0" smtClean="0"/>
              <a:t>- совершенствовать навыки изображения людей;</a:t>
            </a:r>
          </a:p>
          <a:p>
            <a:r>
              <a:rPr lang="ru-RU" dirty="0" smtClean="0"/>
              <a:t>- развивать конструктивный навык;</a:t>
            </a:r>
          </a:p>
          <a:p>
            <a:r>
              <a:rPr lang="ru-RU" dirty="0" smtClean="0"/>
              <a:t>- воспитывать интерес к архитектуре средневековья;</a:t>
            </a:r>
          </a:p>
          <a:p>
            <a:r>
              <a:rPr lang="ru-RU" dirty="0" smtClean="0"/>
              <a:t>- развивать композиционное мышление, умение работать</a:t>
            </a:r>
          </a:p>
          <a:p>
            <a:pPr>
              <a:buNone/>
            </a:pPr>
            <a:r>
              <a:rPr lang="ru-RU" dirty="0" smtClean="0"/>
              <a:t>       коллективно;</a:t>
            </a:r>
          </a:p>
          <a:p>
            <a:r>
              <a:rPr lang="ru-RU" dirty="0" smtClean="0"/>
              <a:t>- воспитывать чувство взаимопомощи и товарищества.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dirty="0" smtClean="0"/>
              <a:t>План презентации на тему: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3100" dirty="0" smtClean="0"/>
              <a:t>« Готический стиль Средневековой Европы».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7467600" cy="452596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Историческая характеристика стиля готики.</a:t>
            </a:r>
          </a:p>
          <a:p>
            <a:r>
              <a:rPr lang="ru-RU" sz="2000" dirty="0" smtClean="0"/>
              <a:t>Типы сооружений готического стиля.</a:t>
            </a:r>
          </a:p>
          <a:p>
            <a:r>
              <a:rPr lang="ru-RU" sz="2000" dirty="0" smtClean="0"/>
              <a:t>Внутреннее убранство соборов:</a:t>
            </a:r>
          </a:p>
          <a:p>
            <a:r>
              <a:rPr lang="ru-RU" sz="2000" dirty="0" smtClean="0"/>
              <a:t>  скульптуры;</a:t>
            </a:r>
          </a:p>
          <a:p>
            <a:r>
              <a:rPr lang="ru-RU" sz="2000" dirty="0" smtClean="0"/>
              <a:t>  витражи;</a:t>
            </a:r>
          </a:p>
          <a:p>
            <a:r>
              <a:rPr lang="ru-RU" sz="2000" dirty="0" smtClean="0"/>
              <a:t>Города средневековой Европы.</a:t>
            </a:r>
          </a:p>
          <a:p>
            <a:r>
              <a:rPr lang="ru-RU" sz="2000" dirty="0" smtClean="0"/>
              <a:t>Структура зданий готической архитектуры и основные материалы в дизайне интерьера. </a:t>
            </a:r>
          </a:p>
          <a:p>
            <a:r>
              <a:rPr lang="ru-RU" sz="2000" dirty="0" smtClean="0"/>
              <a:t>Элементы декора и цветовая гамма готического стиля интерьера. </a:t>
            </a:r>
          </a:p>
          <a:p>
            <a:r>
              <a:rPr lang="ru-RU" sz="2000" dirty="0" smtClean="0"/>
              <a:t>Готический стиль в одежде средневековья.</a:t>
            </a:r>
          </a:p>
          <a:p>
            <a:r>
              <a:rPr lang="ru-RU" sz="2000" dirty="0" smtClean="0"/>
              <a:t>Характерные особенности готического стиля.</a:t>
            </a:r>
            <a:endParaRPr lang="ru-RU" sz="2000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3757610" cy="1143000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Европейские  города средневековья</a:t>
            </a:r>
            <a:endParaRPr lang="ru-RU" sz="24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2000240"/>
            <a:ext cx="4114800" cy="435771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  Наступило время, когда по всей Западной Европе стали вырастать города. Обычно в центре города, господствуя над его застройкой, находился замок или собор, становившийся средоточием городской жизни. В нём наряду с богослужением устраивались богословские диспуты, разыгрывались мистерии, происходили собрания горожан. </a:t>
            </a:r>
            <a:endParaRPr lang="ru-RU" dirty="0"/>
          </a:p>
        </p:txBody>
      </p:sp>
      <p:pic>
        <p:nvPicPr>
          <p:cNvPr id="5" name="Содержимое 4" descr="http://gothic.org.ua/ugpgallery/albums/userpics/10022/dom25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357166"/>
            <a:ext cx="428628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ажмите, чтобы посмотреть в полный размер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500593" cy="3500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500562" y="500042"/>
            <a:ext cx="4262438" cy="2554545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ru-RU" sz="2000" dirty="0" smtClean="0"/>
              <a:t>Существование на ограниченной городской стеной площади приводит к тому, что дома становятся выше. Типичное здание имеет на первом этаже лавки и мастерские, над ними располагаются жилые комнаты. 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6" name="Рисунок 5" descr="http://pics.livejournal.com/dkphoto/pic/001hfqy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3143248"/>
            <a:ext cx="4143371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7" name="Рисунок 6" descr="http://www.ab-land.com.ua/jscript/imagemanager/uploads/germ_13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1" y="3505200"/>
            <a:ext cx="4267199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58204" cy="917596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Готический стиль в одежде средневековья</a:t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0" y="1643050"/>
            <a:ext cx="4071966" cy="442915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Даже в одежде того времени подчеркивались вертикальные линии и устремленность вверх. Платье средневековых женщин имело очень высокую линию талии, декольте удлинённой формы, узкие длинные рукава, юбку, собранную в складки обычно только с одной стороны. Причем юбка расширялась книзу и переходила в длинный шлейф. Дополняли этот наряд конусообразный головной убор (высотой до 70 см), который напоминал башню готического собора, и остроносая обувь.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1142976" y="2285992"/>
            <a:ext cx="2428892" cy="3429024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  <p:pic>
        <p:nvPicPr>
          <p:cNvPr id="8" name="i-main-pic" descr="Картинка 1258 из 1471">
            <a:hlinkClick r:id="rId3" tgtFrame="_blank"/>
          </p:cNvPr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1571612"/>
            <a:ext cx="349253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Работы ребят</a:t>
            </a:r>
            <a:endParaRPr lang="ru-RU" dirty="0"/>
          </a:p>
        </p:txBody>
      </p:sp>
      <p:pic>
        <p:nvPicPr>
          <p:cNvPr id="4" name="Picture 3" descr="E:\IMG_16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3394472" cy="4525962"/>
          </a:xfrm>
          <a:prstGeom prst="rect">
            <a:avLst/>
          </a:prstGeom>
          <a:noFill/>
        </p:spPr>
      </p:pic>
      <p:pic>
        <p:nvPicPr>
          <p:cNvPr id="5" name="Picture 2" descr="E:\IMG_16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524000"/>
            <a:ext cx="3394472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762000"/>
          </a:xfrm>
        </p:spPr>
        <p:txBody>
          <a:bodyPr/>
          <a:lstStyle/>
          <a:p>
            <a:pPr algn="ctr"/>
            <a:r>
              <a:rPr lang="ru-RU" dirty="0" smtClean="0"/>
              <a:t>Средневековый город.</a:t>
            </a:r>
            <a:endParaRPr lang="ru-RU" dirty="0"/>
          </a:p>
        </p:txBody>
      </p:sp>
      <p:pic>
        <p:nvPicPr>
          <p:cNvPr id="11266" name="Picture 2" descr="E:\IMG_16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280" t="22904" b="23220"/>
          <a:stretch>
            <a:fillRect/>
          </a:stretch>
        </p:blipFill>
        <p:spPr bwMode="auto">
          <a:xfrm>
            <a:off x="228600" y="990600"/>
            <a:ext cx="5836708" cy="2438400"/>
          </a:xfrm>
          <a:prstGeom prst="rect">
            <a:avLst/>
          </a:prstGeom>
          <a:noFill/>
        </p:spPr>
      </p:pic>
      <p:pic>
        <p:nvPicPr>
          <p:cNvPr id="6" name="Picture 2" descr="E:\IMG_1660.jpg"/>
          <p:cNvPicPr>
            <a:picLocks noChangeAspect="1" noChangeArrowheads="1"/>
          </p:cNvPicPr>
          <p:nvPr/>
        </p:nvPicPr>
        <p:blipFill>
          <a:blip r:embed="rId3" cstate="print"/>
          <a:srcRect b="4878"/>
          <a:stretch>
            <a:fillRect/>
          </a:stretch>
        </p:blipFill>
        <p:spPr bwMode="auto">
          <a:xfrm>
            <a:off x="2895600" y="3505200"/>
            <a:ext cx="4191000" cy="2971800"/>
          </a:xfrm>
          <a:prstGeom prst="rect">
            <a:avLst/>
          </a:prstGeom>
          <a:noFill/>
        </p:spPr>
      </p:pic>
      <p:pic>
        <p:nvPicPr>
          <p:cNvPr id="7" name="Picture 3" descr="E:\IMG_1659.jpg"/>
          <p:cNvPicPr>
            <a:picLocks noChangeAspect="1" noChangeArrowheads="1"/>
          </p:cNvPicPr>
          <p:nvPr/>
        </p:nvPicPr>
        <p:blipFill>
          <a:blip r:embed="rId4" cstate="print"/>
          <a:srcRect l="61364" b="4878"/>
          <a:stretch>
            <a:fillRect/>
          </a:stretch>
        </p:blipFill>
        <p:spPr bwMode="auto">
          <a:xfrm>
            <a:off x="7086600" y="3505200"/>
            <a:ext cx="1828800" cy="2971800"/>
          </a:xfrm>
          <a:prstGeom prst="rect">
            <a:avLst/>
          </a:prstGeom>
          <a:noFill/>
        </p:spPr>
      </p:pic>
      <p:pic>
        <p:nvPicPr>
          <p:cNvPr id="9" name="Picture 3" descr="E:\IMG_1657.jpg"/>
          <p:cNvPicPr>
            <a:picLocks noChangeAspect="1" noChangeArrowheads="1"/>
          </p:cNvPicPr>
          <p:nvPr/>
        </p:nvPicPr>
        <p:blipFill>
          <a:blip r:embed="rId5" cstate="print"/>
          <a:srcRect r="10526" b="4294"/>
          <a:stretch>
            <a:fillRect/>
          </a:stretch>
        </p:blipFill>
        <p:spPr bwMode="auto">
          <a:xfrm>
            <a:off x="0" y="3505200"/>
            <a:ext cx="3886200" cy="2971800"/>
          </a:xfrm>
          <a:prstGeom prst="rect">
            <a:avLst/>
          </a:prstGeom>
          <a:noFill/>
        </p:spPr>
      </p:pic>
      <p:pic>
        <p:nvPicPr>
          <p:cNvPr id="8" name="Picture 2" descr="E:\IMG_159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838200"/>
            <a:ext cx="2514600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3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623</TotalTime>
  <Words>546</Words>
  <Application>Microsoft Office PowerPoint</Application>
  <PresentationFormat>Экран (4:3)</PresentationFormat>
  <Paragraphs>68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Проект учителя изобразительного искусства, Калашниковой С.В. 4 класс</vt:lpstr>
      <vt:lpstr>Цели и задачи проекта.</vt:lpstr>
      <vt:lpstr>дидактические цели: </vt:lpstr>
      <vt:lpstr>План презентации на тему:  « Готический стиль Средневековой Европы».</vt:lpstr>
      <vt:lpstr>Европейские  города средневековья</vt:lpstr>
      <vt:lpstr>Слайд 6</vt:lpstr>
      <vt:lpstr>Готический стиль в одежде средневековья </vt:lpstr>
      <vt:lpstr>Работы ребят</vt:lpstr>
      <vt:lpstr>Средневековый город.</vt:lpstr>
      <vt:lpstr>Характерные особенности готического стиля.</vt:lpstr>
      <vt:lpstr>Используемая литература.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Города             стали развиваться, росла численность городского населения.</dc:title>
  <cp:lastModifiedBy>sim</cp:lastModifiedBy>
  <cp:revision>71</cp:revision>
  <dcterms:modified xsi:type="dcterms:W3CDTF">2015-10-21T15:59:51Z</dcterms:modified>
</cp:coreProperties>
</file>