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34" r:id="rId2"/>
  </p:sldMasterIdLst>
  <p:notesMasterIdLst>
    <p:notesMasterId r:id="rId28"/>
  </p:notesMasterIdLst>
  <p:sldIdLst>
    <p:sldId id="256" r:id="rId3"/>
    <p:sldId id="309" r:id="rId4"/>
    <p:sldId id="257" r:id="rId5"/>
    <p:sldId id="282" r:id="rId6"/>
    <p:sldId id="284" r:id="rId7"/>
    <p:sldId id="312" r:id="rId8"/>
    <p:sldId id="288" r:id="rId9"/>
    <p:sldId id="290" r:id="rId10"/>
    <p:sldId id="320" r:id="rId11"/>
    <p:sldId id="310" r:id="rId12"/>
    <p:sldId id="304" r:id="rId13"/>
    <p:sldId id="313" r:id="rId14"/>
    <p:sldId id="281" r:id="rId15"/>
    <p:sldId id="277" r:id="rId16"/>
    <p:sldId id="278" r:id="rId17"/>
    <p:sldId id="295" r:id="rId18"/>
    <p:sldId id="300" r:id="rId19"/>
    <p:sldId id="321" r:id="rId20"/>
    <p:sldId id="308" r:id="rId21"/>
    <p:sldId id="317" r:id="rId22"/>
    <p:sldId id="262" r:id="rId23"/>
    <p:sldId id="322" r:id="rId24"/>
    <p:sldId id="318" r:id="rId25"/>
    <p:sldId id="270" r:id="rId26"/>
    <p:sldId id="32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99FF"/>
    <a:srgbClr val="9966FF"/>
    <a:srgbClr val="FF99FF"/>
    <a:srgbClr val="360000"/>
    <a:srgbClr val="CBCB05"/>
    <a:srgbClr val="663300"/>
    <a:srgbClr val="99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695BE-F01A-4916-96CF-BEB05DA053A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BA00C-21CD-4E82-9F0E-68362F1F1E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A00C-21CD-4E82-9F0E-68362F1F1E3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A00C-21CD-4E82-9F0E-68362F1F1E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A00C-21CD-4E82-9F0E-68362F1F1E3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F9E886-3732-49ED-8A3A-57D488A06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3792F-8B36-41F0-9834-E6CFDF27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4C532-09DA-4CD3-85D8-10A23AB3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1499-C02E-459C-8840-8CAD1B70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E886-3732-49ED-8A3A-57D488A06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05E68-B7F9-4ABC-AA72-5AF96D8D5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D3EC-372D-4FA4-8F3A-3EA029C16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E79F-559C-40EE-94E9-2998BC414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2572-2939-48D8-8C8C-4716BB4C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8D2A6-591E-465D-9746-8876CE43E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B39-4016-48FD-97A8-BB7CE35FD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05E68-B7F9-4ABC-AA72-5AF96D8D5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55D5-B205-4D6A-BC43-BAC7BD87C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B039CC-CBDB-46A7-99BD-709183D73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792F-8B36-41F0-9834-E6CFDF279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C532-09DA-4CD3-85D8-10A23AB36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1499-C02E-459C-8840-8CAD1B70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8D3EC-372D-4FA4-8F3A-3EA029C16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7E79F-559C-40EE-94E9-2998BC414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F2572-2939-48D8-8C8C-4716BB4C1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8D2A6-591E-465D-9746-8876CE43E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AEB39-4016-48FD-97A8-BB7CE35FD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755D5-B205-4D6A-BC43-BAC7BD87C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039CC-CBDB-46A7-99BD-709183D73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DD0D582-AC3E-4BA2-9437-6FD5194EC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D0D582-AC3E-4BA2-9437-6FD5194EC8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31/601/31601240_kutuzov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hyperlink" Target="http://img13.nnm.ru/imagez/gallery/0/d/b/6/4/0db64b743978032af2641cc062259c88.jpg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lub-edu.tambov.ru/vjpusk/vjp132/rabot/40/image001.jpg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ustrana.ru/articles/953/1812year.jpg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eoples.ru/military/commander/kutuzov/golenischev-kutuzov_grave_01052008175633sTl.jpg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m-necropol.narod.ru/kutuzov1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hyperlink" Target="http://content.foto.mail.ru/mail/trevi99/267/i-290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64_%D0%B3%D0%BE%D0%B4" TargetMode="External"/><Relationship Id="rId2" Type="http://schemas.openxmlformats.org/officeDocument/2006/relationships/hyperlink" Target="http://www.abc-people.com/data/kutuzov/kutuzov-3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0%BC%D1%8F%D0%BD%D1%86%D0%B5%D0%B2,_%D0%9F%D1%91%D1%82%D1%80_%D0%90%D0%BB%D0%B5%D0%BA%D1%81%D0%B0%D0%BD%D0%B4%D1%80%D0%BE%D0%B2%D0%B8%D1%87" TargetMode="External"/><Relationship Id="rId2" Type="http://schemas.openxmlformats.org/officeDocument/2006/relationships/hyperlink" Target="http://ru.wikipedia.org/wiki/%D0%A0%D1%83%D1%81%D1%81%D0%BA%D0%BE-%D1%82%D1%83%D1%80%D0%B5%D1%86%D0%BA%D0%B8%D0%B5_%D0%B2%D0%BE%D0%B9%D0%BD%D1%8B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hyperlink" Target="http://ru.wikipedia.org/wiki/%D0%A1%D1%83%D0%B2%D0%BE%D1%80%D0%BE%D0%B2,_%D0%90%D0%BB%D0%B5%D0%BA%D1%81%D0%B0%D0%BD%D0%B4%D1%80_%D0%92%D0%B0%D1%81%D0%B8%D0%BB%D1%8C%D0%B5%D0%B2%D0%B8%D1%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0%BF%D0%BE%D0%BB%D0%B5%D0%BE%D0%BD_%D0%91%D0%BE%D0%BD%D0%B0%D0%BF%D0%B0%D1%80%D1%82" TargetMode="External"/><Relationship Id="rId2" Type="http://schemas.openxmlformats.org/officeDocument/2006/relationships/hyperlink" Target="http://ru.wikipedia.org/wiki/1805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9_%D0%B0%D0%B2%D0%B3%D1%83%D1%81%D1%82%D0%B0" TargetMode="External"/><Relationship Id="rId2" Type="http://schemas.openxmlformats.org/officeDocument/2006/relationships/hyperlink" Target="http://ru.wikipedia.org/wiki/%D0%9E%D1%82%D0%B5%D1%87%D0%B5%D1%81%D1%82%D0%B2%D0%B5%D0%BD%D0%BD%D0%B0%D1%8F_%D0%B2%D0%BE%D0%B9%D0%BD%D0%B0_1812_%D0%B3%D0%BE%D0%B4%D0%B0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ru.wikipedia.org/wiki/%D0%A1%D0%BC%D0%BE%D0%BB%D0%B5%D0%BD%D1%81%D0%BA%D0%B0%D1%8F_%D0%B3%D1%83%D0%B1%D0%B5%D1%80%D0%BD%D0%B8%D1%8F" TargetMode="External"/><Relationship Id="rId5" Type="http://schemas.openxmlformats.org/officeDocument/2006/relationships/hyperlink" Target="http://ru.wikipedia.org/wiki/%D0%A6%D0%B0%D1%80%D1%91%D0%B2%D0%BE-%D0%97%D0%B0%D0%B9%D0%BC%D0%B8%D1%89%D0%B5" TargetMode="External"/><Relationship Id="rId4" Type="http://schemas.openxmlformats.org/officeDocument/2006/relationships/hyperlink" Target="http://ru.wikipedia.org/wiki/%D0%91%D0%B0%D1%80%D0%BA%D0%BB%D0%B0%D0%B9-%D0%B4%D0%B5-%D0%A2%D0%BE%D0%BB%D0%BB%D0%B8,_%D0%9C%D0%B8%D1%85%D0%B0%D0%B8%D0%BB_%D0%91%D0%BE%D0%B3%D0%B4%D0%B0%D0%BD%D0%BE%D0%B2%D0%B8%D1%8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403648" y="692696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М.И. КУТУЗОВ-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великий полководец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5" name="Picture 7" descr="kutuz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3309518" cy="4448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868144" y="4549566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err="1" smtClean="0">
                <a:solidFill>
                  <a:schemeClr val="bg1"/>
                </a:solidFill>
              </a:rPr>
              <a:t>Выполнил</a:t>
            </a:r>
            <a:r>
              <a:rPr lang="ru-RU" smtClean="0">
                <a:solidFill>
                  <a:schemeClr val="bg1"/>
                </a:solidFill>
              </a:rPr>
              <a:t>:</a:t>
            </a:r>
          </a:p>
          <a:p>
            <a:r>
              <a:rPr lang="ru-RU" smtClean="0">
                <a:solidFill>
                  <a:schemeClr val="bg1"/>
                </a:solidFill>
              </a:rPr>
              <a:t>ученик </a:t>
            </a:r>
            <a:r>
              <a:rPr lang="ru-RU" dirty="0" smtClean="0">
                <a:solidFill>
                  <a:schemeClr val="bg1"/>
                </a:solidFill>
              </a:rPr>
              <a:t>10 класса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Двилис</a:t>
            </a:r>
            <a:r>
              <a:rPr lang="ru-RU" dirty="0" smtClean="0">
                <a:solidFill>
                  <a:schemeClr val="bg1"/>
                </a:solidFill>
              </a:rPr>
              <a:t> Роман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 учитель русского языка и литературы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Тимина О.В.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nv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137429" cy="5100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5076056" y="773088"/>
            <a:ext cx="3888432" cy="5824264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 Новый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главноко-мандующий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продолжил отступление в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по-исках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места для генерального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сражения,пока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не остановился в 110 км от Москвы.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872808" cy="609600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Бой  за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Шевардинский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редут</a:t>
            </a:r>
          </a:p>
        </p:txBody>
      </p:sp>
      <p:sp>
        <p:nvSpPr>
          <p:cNvPr id="37891" name="Rectangle 3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1340768"/>
            <a:ext cx="3888432" cy="3888432"/>
          </a:xfrm>
          <a:noFill/>
          <a:ln w="76200"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По приказу Кутузова около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д.Шевардино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началось возведение земляного укрепления - редута.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24 августа здесь произошло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Шевардинское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сражение.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331640" y="5517232"/>
            <a:ext cx="2520280" cy="64633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Бой за </a:t>
            </a:r>
            <a:r>
              <a:rPr lang="ru-RU" i="0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Шевардинский</a:t>
            </a:r>
            <a:endParaRPr lang="ru-RU" i="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i="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редут.</a:t>
            </a:r>
          </a:p>
        </p:txBody>
      </p:sp>
      <p:pic>
        <p:nvPicPr>
          <p:cNvPr id="30725" name="Picture 8" descr="cnvt0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755575" y="1124744"/>
            <a:ext cx="4082797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5 из 54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4369155" cy="3196943"/>
          </a:xfrm>
          <a:prstGeom prst="rect">
            <a:avLst/>
          </a:prstGeom>
          <a:noFill/>
        </p:spPr>
      </p:pic>
      <p:pic>
        <p:nvPicPr>
          <p:cNvPr id="5" name="Picture 2" descr="Картинка 1 из 168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22468"/>
          <a:stretch>
            <a:fillRect/>
          </a:stretch>
        </p:blipFill>
        <p:spPr bwMode="auto">
          <a:xfrm>
            <a:off x="2555776" y="3356992"/>
            <a:ext cx="6300192" cy="3207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1052736"/>
            <a:ext cx="331236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26 августа на Бородинском поле сошлись две огромные армии. 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708920"/>
            <a:ext cx="5904656" cy="39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62068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66FF"/>
                </a:solidFill>
              </a:rPr>
              <a:t>Цель М.И. Кутузова</a:t>
            </a:r>
            <a:endParaRPr lang="ru-RU" sz="2800" b="1" dirty="0">
              <a:solidFill>
                <a:srgbClr val="9966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999FF"/>
                </a:solidFill>
                <a:latin typeface="+mj-lt"/>
              </a:rPr>
              <a:t>Целью Кутузова в сражении являлось сохранение армии, успешное отражение атак французских войск вдвое меньшими силами русских войск.</a:t>
            </a:r>
            <a:endParaRPr lang="ru-RU" sz="2400" b="1" dirty="0">
              <a:solidFill>
                <a:srgbClr val="9999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3240360" cy="163121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Наполеон при Бородино впервые не выиграл битву. Для русских это была значимая победа. </a:t>
            </a:r>
            <a:endParaRPr lang="ru-RU" sz="2000" b="1" dirty="0"/>
          </a:p>
        </p:txBody>
      </p:sp>
      <p:pic>
        <p:nvPicPr>
          <p:cNvPr id="6" name="Picture 2" descr="http://museum.ru/museum/1812/Persons/Russ/pic/pic_g2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4392488" cy="3701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537321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М. И. Кутузов на Бородинском поле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502550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history.sgu.ru/img/x1-053.jpg"/>
          <p:cNvPicPr>
            <a:picLocks noChangeAspect="1" noChangeArrowheads="1"/>
          </p:cNvPicPr>
          <p:nvPr/>
        </p:nvPicPr>
        <p:blipFill>
          <a:blip r:embed="rId2" cstate="print"/>
          <a:srcRect l="10406"/>
          <a:stretch>
            <a:fillRect/>
          </a:stretch>
        </p:blipFill>
        <p:spPr bwMode="auto">
          <a:xfrm>
            <a:off x="1161220" y="116632"/>
            <a:ext cx="6939171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581129"/>
            <a:ext cx="799288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Александр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</a:rPr>
              <a:t> I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и придворные требовали, чтобы под Москвой Кутузов дал новое сражение. Кутузов подойдя к Москве, собрал военный совет в д.Фили и, выслушав всех присутствующих, заявил: «С потерей Москвы - не потеряна еще Россия… Но, когда уничтожится армия, погибнет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Москва и Россия». Было решено оставить Москву.</a:t>
            </a:r>
          </a:p>
          <a:p>
            <a:pPr algn="just"/>
            <a:r>
              <a:rPr lang="ru-RU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Кутузов на Бородинском пол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268413"/>
            <a:ext cx="5256584" cy="4324350"/>
          </a:xfrm>
          <a:noFill/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5508625" y="333375"/>
            <a:ext cx="363537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«ПЕРВОЮ 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ОБЯЗАННОСТЬЮ СТАВЛЮ  СЕБЕ  СОХРАНИТЬ АРМИЮ,  СБЛИЗИТЬСЯ  С  ТЕМИ ВОЙСКАМИ,  КОТОРЫЕ  ИДУТ  К НЕЙ  НА  ПОДКРЕПЛЕНИЕ,  И  САМЫМ  УСТУПЛЕНИЕМ  МОСКВЫ  ПРИГОТОВИТЬ  НЕИЗБЕЖНУЮ ГИБЕЛЬ  НЕПРИЯТЕЛЮ.</a:t>
            </a:r>
          </a:p>
          <a:p>
            <a:pPr>
              <a:defRPr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ПОЭТОМУ  Я  НАМЕРЕН,  ПРОЙДЯ МОСКВУ,  ОТСТУПИТЬ  ПО  РЯЗАНСКОЙ  ДОРОГЕ. </a:t>
            </a:r>
          </a:p>
          <a:p>
            <a:pPr>
              <a:defRPr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ЗНАЮ, ОТВЕТСТВЕННОСТЬ  ПАДЕТ  НА  МЕНЯ,  НО  ЖЕРТВУЮ СОБОЮ  ДЛЯ  СПАСЕНИЯ  ОТЕЧЕСТВА.</a:t>
            </a:r>
          </a:p>
          <a:p>
            <a:pPr>
              <a:defRPr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ПРИКАЗЫВАЮ  ОТСТУПАТЬ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!»</a:t>
            </a:r>
          </a:p>
          <a:p>
            <a:pPr>
              <a:defRPr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М. И. Кутузов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50 из 2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6632"/>
            <a:ext cx="7643866" cy="47326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157192"/>
            <a:ext cx="8064896" cy="1015663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Жители спешно покидали Москву. Французские войска входили в пустой город. Это было впервые. А наутро Москва запылала.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70485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Потерпев неудачу в своих попытках заключить мир с Россией, Наполеон начал отход из Москвы. Русские войска перешли в контрнаступление. </a:t>
            </a:r>
          </a:p>
          <a:p>
            <a:pPr>
              <a:defRPr/>
            </a:pPr>
            <a:r>
              <a:rPr lang="ru-RU" sz="19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Благодаря стратегии Кутузова огромная наполеоновская армия была практически полностью уничтожена. </a:t>
            </a:r>
            <a:endParaRPr lang="ru-RU" sz="19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 descr="Картинка 2 из 2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36912"/>
            <a:ext cx="583264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cnvt0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1720" y="836712"/>
            <a:ext cx="4919464" cy="3192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7620000" cy="609600"/>
          </a:xfrm>
          <a:noFill/>
          <a:ln w="76200">
            <a:noFill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Гибель «Великой армии».</a:t>
            </a:r>
          </a:p>
        </p:txBody>
      </p:sp>
      <p:sp>
        <p:nvSpPr>
          <p:cNvPr id="27650" name="Rectangle 2" descr="Фиолетовый узор"/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4077072"/>
            <a:ext cx="7416824" cy="2592288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Последнее сражение разыгралось при переправе через р.Березину в ноябре 1812 года. Наполеон, потерявший здесь 30 000 солдат, бросил армию и бежал в Париж.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25 декабря Александр</a:t>
            </a:r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 I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издал манифест об изгнании врага из России и окончании Отечественной войны.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+mj-lt"/>
              </a:rPr>
              <a:t>    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   </a:t>
            </a:r>
            <a:r>
              <a:rPr lang="ru-RU" b="1" dirty="0" smtClean="0">
                <a:latin typeface="+mj-lt"/>
                <a:cs typeface="Times New Roman" pitchFamily="18" charset="0"/>
              </a:rPr>
              <a:t>«Маститый страж страны державной» </a:t>
            </a:r>
          </a:p>
          <a:p>
            <a:pPr algn="r">
              <a:buNone/>
            </a:pPr>
            <a:r>
              <a:rPr lang="ru-RU" i="1" dirty="0" smtClean="0">
                <a:latin typeface="+mj-lt"/>
                <a:cs typeface="Times New Roman" pitchFamily="18" charset="0"/>
              </a:rPr>
              <a:t>А. С.Пушкин</a:t>
            </a:r>
            <a:r>
              <a:rPr lang="ru-RU" dirty="0" smtClean="0">
                <a:latin typeface="+mj-lt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/>
            </a:r>
            <a:br>
              <a:rPr lang="ru-RU" dirty="0" smtClean="0">
                <a:latin typeface="+mj-lt"/>
                <a:cs typeface="Times New Roman" pitchFamily="18" charset="0"/>
              </a:rPr>
            </a:br>
            <a:r>
              <a:rPr lang="ru-RU" b="1" dirty="0" smtClean="0">
                <a:latin typeface="+mj-lt"/>
                <a:cs typeface="Times New Roman" pitchFamily="18" charset="0"/>
              </a:rPr>
              <a:t>«Не только ум необыкновенный, но и великие дарования воинские потребны были совершить все то, что совершил Кутузов. Три огромных дела совершил Кутузов так, что вся ответственность лежала на нем: отступление от войск Наполеона в 1805 году, уничтожение турецкой армии в 1811 году, окончание войны 1812 года… все сии дела и соображения принадлежат к высшим задачам военного искусства, которые разрешает только великий полководец».</a:t>
            </a: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i="1" dirty="0" smtClean="0">
                <a:latin typeface="+mj-lt"/>
                <a:cs typeface="Times New Roman" pitchFamily="18" charset="0"/>
              </a:rPr>
              <a:t>Николай Полевой</a:t>
            </a:r>
          </a:p>
          <a:p>
            <a:pPr>
              <a:buNone/>
            </a:pPr>
            <a:endParaRPr lang="ru-RU" i="1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/>
            </a:r>
            <a:br>
              <a:rPr lang="ru-RU" dirty="0" smtClean="0">
                <a:latin typeface="+mj-lt"/>
                <a:cs typeface="Times New Roman" pitchFamily="18" charset="0"/>
              </a:rPr>
            </a:br>
            <a:r>
              <a:rPr lang="ru-RU" b="1" dirty="0" smtClean="0">
                <a:latin typeface="+mj-lt"/>
                <a:cs typeface="Times New Roman" pitchFamily="18" charset="0"/>
              </a:rPr>
              <a:t>«Муж, наиболее заслуживший признательность Отечества, - без всякого противоречия есть фельдмаршал князь Голенищев-Кутузов. </a:t>
            </a:r>
          </a:p>
          <a:p>
            <a:pPr algn="r">
              <a:buNone/>
            </a:pPr>
            <a:r>
              <a:rPr lang="ru-RU" i="1" dirty="0" smtClean="0">
                <a:latin typeface="+mj-lt"/>
                <a:cs typeface="Times New Roman" pitchFamily="18" charset="0"/>
              </a:rPr>
              <a:t>                                                                                                     Д.П.Бутурлин </a:t>
            </a:r>
            <a:endParaRPr lang="ru-RU" i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869160"/>
            <a:ext cx="7182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«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Вы </a:t>
            </a:r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</a:rPr>
              <a:t>кровию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своей спасли Отечество. Храбрые и победоносные войска! Каждый из вас есть спаситель Отечества. Россия приветствует вас сим именем”.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           (М.Кутузов)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1.bp.blogspot.com/_NG3sMfZWv2w/TO2C0SnJFTI/AAAAAAAABLo/OYJ-_ERPm5Y/s1600/kutuz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480794" cy="378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6"/>
            <a:ext cx="4032448" cy="61208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В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1813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году Голенищев-Кутузов Михаил Илларионович  возглавил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союзные русско-прусские войска. Предшествующее напряжение сил, простуда </a:t>
            </a: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привели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к его кончине 16(28) апреля. </a:t>
            </a:r>
          </a:p>
          <a:p>
            <a:pPr>
              <a:lnSpc>
                <a:spcPct val="90000"/>
              </a:lnSpc>
              <a:buNone/>
            </a:pPr>
            <a:r>
              <a:rPr lang="ru-RU" sz="25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    Его </a:t>
            </a:r>
            <a:r>
              <a:rPr lang="ru-RU" sz="25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забальзамированное тело было перевезено в Петербург и похоронено в Казанском соборе. </a:t>
            </a:r>
          </a:p>
        </p:txBody>
      </p:sp>
      <p:pic>
        <p:nvPicPr>
          <p:cNvPr id="11273" name="Picture 9" descr="kutuzov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85794"/>
            <a:ext cx="407353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артинка 55 из 127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7"/>
            <a:ext cx="8496944" cy="568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3435351" cy="7318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Награды: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429552" cy="57150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Орден Святого апостола Андрея Первозванного (1800) с алмазами (12.12.1812);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М. И. Кутузов стал первым из 4 полных Георгиевских кавалеров за всю историю ордена. 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Орден Святого Георгия 1-го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бол.кр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(12.12.1812, № 10) — «За поражение и изгнание неприятеля из пределов России в 1812 году»,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Орден Святого Георгия 2-го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(18.03.1792, № 28) — «Во уважение на усердную службу, храбрые и мужественные подвиги под командою генерала князя Н. В. Репнина, многочисленной турецкой армии»;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Орден Святого Георгия 3-го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(25.03.1791, № 77) — «Во уважение на усердную службу и отличную храбрость, оказанную при взятии приступом города и крепости Измаила»;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Орден Святого Георгия 4-го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кл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(26.11.1775, № 222) — «За мужество и храбрость, оказанные при атаке турецких войск, что многочисленный неприятель спасался бегством, где он получил весьма опасную рану»;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Золотая шпага с алмазами и лаврами (16.10.1812) — за сражение при Тарутино;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Орден Святого Владимира 1-й ст. (1806) — за бои с французами в 1805, 2-й ст. (1787) — за успешное формирование корпуса;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Орден Святого Александра Невского (1790) — за бои с турками;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Гольштейнский Орден Святой Анны (1789) — за бой с турками под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Очаковым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Кавалер большого креста Иоанна Иерусалимского (1799)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Австрийский Военный орден Марии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Терезии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1-й ст. (1805);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Прусский орден Красного орла 1-й ст.;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Прусский орден Черного Орла (1813)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1663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Благодарные потомки хранят память о М.И.Кутузове и событиях Отечественной войны 1812 года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Картинка 2 из 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500462" cy="466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Картинка 9 из 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9544" b="28750"/>
          <a:stretch>
            <a:fillRect/>
          </a:stretch>
        </p:blipFill>
        <p:spPr bwMode="auto">
          <a:xfrm>
            <a:off x="4572000" y="908720"/>
            <a:ext cx="4176715" cy="4819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589240"/>
            <a:ext cx="2428892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Могила М. И. Кутузова в Казанском соборе.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805264"/>
            <a:ext cx="3071834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Кутузову около Казанского собора.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П Орёл на Бородинском пол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549275"/>
            <a:ext cx="3667125" cy="5407025"/>
          </a:xfrm>
          <a:noFill/>
        </p:spPr>
      </p:pic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 rot="5400000">
            <a:off x="-1620044" y="2996407"/>
            <a:ext cx="5616575" cy="5762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8" lon="20099998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2000" b="1" kern="10" dirty="0">
                <a:ln w="9525"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ПАМЯТНИК  КУТУЗОВУ</a:t>
            </a:r>
          </a:p>
        </p:txBody>
      </p:sp>
      <p:sp>
        <p:nvSpPr>
          <p:cNvPr id="120838" name="WordArt 6"/>
          <p:cNvSpPr>
            <a:spLocks noChangeArrowheads="1" noChangeShapeType="1" noTextEdit="1"/>
          </p:cNvSpPr>
          <p:nvPr/>
        </p:nvSpPr>
        <p:spPr bwMode="auto">
          <a:xfrm rot="5400000">
            <a:off x="5264150" y="3025775"/>
            <a:ext cx="554355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8" lon="17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2000" b="1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</a:t>
            </a:r>
            <a:r>
              <a:rPr lang="ru-RU" sz="2000" b="1" kern="10" dirty="0">
                <a:ln w="9525"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А  БОРДИНСКОМ 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4725144"/>
            <a:ext cx="7315746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Михаил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Илларионович Кутузов происходил из старинного дворянского рода. Его отец И.М. Голенищев-Кутузов дослужился до чина генерал - поручика и звания сенатора. Получив прекрасное домашнее воспитание, 12-летний Михаил после сдачи экзамена в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1759 году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был зачислен капралом в Соединенную Артиллерийскую и Инженерную дворянскую школу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1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60648"/>
            <a:ext cx="374828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БИОГРАФИЯ</a:t>
            </a:r>
            <a:endParaRPr lang="ru-RU" sz="3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7106" name="Picture 2" descr="Картинка 79 из 76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896544" cy="36250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 descr="Картинка 5 из 12734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339975" y="1916113"/>
            <a:ext cx="3609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3568" y="1700809"/>
            <a:ext cx="4104456" cy="47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В 1761 г. Кутузов был назначен командиром роты Астраханского полка. Так началась его военная карьера. С 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  <a:hlinkClick r:id="rId3" tooltip="1764 год"/>
              </a:rPr>
              <a:t>1764 </a:t>
            </a:r>
            <a:r>
              <a:rPr lang="ru-RU" sz="27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  <a:hlinkClick r:id="rId3" tooltip="1764 год"/>
              </a:rPr>
              <a:t>года</a:t>
            </a:r>
            <a:r>
              <a:rPr lang="ru-RU" sz="27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находился в распоряжении командующего русскими войсками в 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Польше, </a:t>
            </a:r>
            <a:r>
              <a:rPr lang="ru-RU" sz="27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командовал мелкими 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отрядами.</a:t>
            </a:r>
            <a:endParaRPr lang="ru-RU" sz="27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Начало службы</a:t>
            </a:r>
            <a:endParaRPr lang="ru-RU" sz="6600" b="1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http://t2.gstatic.com/images?q=tbn:ANd9GcQfx1J0r2xlnyqHjzidDO0dR7UPZvq5NR-PnVk2mBheaKdLZxF01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0239" y="1860303"/>
            <a:ext cx="3658004" cy="4305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115616" y="404664"/>
            <a:ext cx="698477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Русско-Турецкие</a:t>
            </a:r>
            <a:r>
              <a:rPr lang="ru-RU" sz="3600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i="1" kern="10" spc="72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войны</a:t>
            </a:r>
            <a:r>
              <a:rPr lang="ru-RU" sz="3600" i="1" kern="10" spc="72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46113" y="1196752"/>
            <a:ext cx="42859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Большое значение в формировании Кутузова как военачальника имел боевой опыт, накопленный им в период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 tooltip="Русско-турецкие войны"/>
              </a:rPr>
              <a:t>русско-турецких войн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руководством полководцев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 tooltip="Румянцев, Пётр Александрович"/>
              </a:rPr>
              <a:t>П. А. Румянцева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 tooltip="Суворов, Александр Васильевич"/>
              </a:rPr>
              <a:t>А. В. Суворова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этих войнах Кутузов был дважды тяжело ранен в глаз. Его врач писал: «Надобно думать, что провидение  сохраняет этого человека для чего-нибудь необыкновенного, потому что он исцелился от двух ран, каждая из которых смертельна». Эти слова оказались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провидческими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 descr="http://im2-tub-ru.yandex.net/i?id=118632285-35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556792"/>
            <a:ext cx="2962866" cy="35728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653136"/>
            <a:ext cx="7992888" cy="1944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Оправившись от ран, Кутузов принял участие в штурме Измаила. Представляя Кутузова к награждению за это сражение, А.В.Суворов писал: «Генерал-майор и кавалер Голенищев-Кутузов показал новые опыты искусства и храбрости…служа примером мужества, удержал место, превозмог сильного неприятеля». </a:t>
            </a:r>
            <a:endParaRPr lang="ru-RU" sz="2000" dirty="0"/>
          </a:p>
        </p:txBody>
      </p:sp>
      <p:pic>
        <p:nvPicPr>
          <p:cNvPr id="1026" name="Picture 2" descr="Картинка 11 из 1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4968552" cy="38008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555776" y="188640"/>
            <a:ext cx="411956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Война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1805 года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552" y="1124743"/>
            <a:ext cx="828092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hlinkClick r:id="rId2" tooltip="1805"/>
              </a:rPr>
              <a:t>1805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 г. для борьбы с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  <a:hlinkClick r:id="rId3" tooltip="Наполеон Бонапарт"/>
              </a:rPr>
              <a:t>Наполеоном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русское правительство послало в Австрию две армии; главнокомандующим одной из них был назначен Кутузов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Не успевшая соединиться с русскими войсками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30-тысячная австрийская 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армия была разгромлена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Наполеоном. 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Армия Кутузова оказалась один на один с противником, обладавшим значительным превосходством в силах.</a:t>
            </a:r>
          </a:p>
          <a:p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Сохраняя войска, Кутузов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совершил 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отступательный марш-манёвр протяжённостью в 425 км от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</a:rPr>
              <a:t>Браунау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 к </a:t>
            </a:r>
            <a:r>
              <a:rPr lang="ru-RU" sz="2100" dirty="0" err="1">
                <a:solidFill>
                  <a:schemeClr val="accent3">
                    <a:lumMod val="75000"/>
                  </a:schemeClr>
                </a:solidFill>
              </a:rPr>
              <a:t>Ольмюцу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 и, 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вывел </a:t>
            </a:r>
            <a:r>
              <a:rPr lang="ru-RU" sz="2100" dirty="0">
                <a:solidFill>
                  <a:schemeClr val="accent3">
                    <a:lumMod val="75000"/>
                  </a:schemeClr>
                </a:solidFill>
              </a:rPr>
              <a:t>свои войска из-под нависшей угрозы окружения. Этот марш вошёл в историю военного искусства как замечательный образец стратегического манёвра</a:t>
            </a:r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. Наполеон, рассуждая об отступлении Кутузова сказал, что оно превосходит все его победы. </a:t>
            </a:r>
            <a:endParaRPr lang="ru-RU" sz="2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827584" y="0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Отечественная война 1812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11560" y="1196752"/>
            <a:ext cx="806489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chemeClr val="accent3">
                    <a:lumMod val="75000"/>
                  </a:schemeClr>
                </a:solidFill>
              </a:rPr>
              <a:t>В начале 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  <a:hlinkClick r:id="rId2" tooltip="Отечественная война 1812 года"/>
              </a:rPr>
              <a:t>Отечественной войны 1812 </a:t>
            </a: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  <a:hlinkClick r:id="rId2" tooltip="Отечественная война 1812 года"/>
              </a:rPr>
              <a:t>года</a:t>
            </a: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 русские войска под командованием Барклая де Толли организованно отступали, оставляя врагу огромные территории. Неудачный 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</a:rPr>
              <a:t>ход войны побудил дворянство требовать назначения командующего, который бы пользовался доверием русского общества. </a:t>
            </a: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  <a:hlinkClick r:id="rId3" tooltip="29 августа"/>
              </a:rPr>
              <a:t>17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  <a:hlinkClick r:id="rId3" tooltip="29 августа"/>
              </a:rPr>
              <a:t> (29) августа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</a:rPr>
              <a:t> Кутузов принял армию от 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  <a:hlinkClick r:id="rId4" tooltip="Барклай-де-Толли, Михаил Богданович"/>
              </a:rPr>
              <a:t>Барклая-де-Толли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</a:rPr>
              <a:t> в селе </a:t>
            </a:r>
            <a:r>
              <a:rPr lang="ru-RU" sz="2500" dirty="0" err="1">
                <a:solidFill>
                  <a:schemeClr val="accent3">
                    <a:lumMod val="75000"/>
                  </a:schemeClr>
                </a:solidFill>
                <a:hlinkClick r:id="rId5" tooltip="Царёво-Займище"/>
              </a:rPr>
              <a:t>Царёво-Займище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accent3">
                    <a:lumMod val="75000"/>
                  </a:schemeClr>
                </a:solidFill>
                <a:hlinkClick r:id="rId6" tooltip="Смоленская губерния"/>
              </a:rPr>
              <a:t>Смоленской губернии</a:t>
            </a: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. По одному из свидетельств Кутузов так выразился о методах, которыми будет действовать против французов: «</a:t>
            </a:r>
            <a:r>
              <a:rPr lang="ru-RU" sz="2500" i="1" dirty="0" smtClean="0">
                <a:solidFill>
                  <a:schemeClr val="accent3">
                    <a:lumMod val="75000"/>
                  </a:schemeClr>
                </a:solidFill>
              </a:rPr>
              <a:t>Мы Наполеона не победим. Мы его обманем.</a:t>
            </a:r>
            <a:r>
              <a:rPr lang="ru-RU" sz="2500" dirty="0" smtClean="0">
                <a:solidFill>
                  <a:schemeClr val="accent3">
                    <a:lumMod val="75000"/>
                  </a:schemeClr>
                </a:solidFill>
              </a:rPr>
              <a:t>» </a:t>
            </a:r>
            <a:endParaRPr lang="ru-RU" sz="25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утузов-глав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859956"/>
            <a:ext cx="4388173" cy="530534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40152" y="2420888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Кутузов принимает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парад под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Царево-Займище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S0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TS001159440</Template>
  <TotalTime>624</TotalTime>
  <Words>1016</Words>
  <Application>Microsoft Office PowerPoint</Application>
  <PresentationFormat>Экран (4:3)</PresentationFormat>
  <Paragraphs>85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Calibri</vt:lpstr>
      <vt:lpstr>Century Gothic</vt:lpstr>
      <vt:lpstr>Comic Sans MS</vt:lpstr>
      <vt:lpstr>Constantia</vt:lpstr>
      <vt:lpstr>Monotype Corsiva</vt:lpstr>
      <vt:lpstr>Tahoma</vt:lpstr>
      <vt:lpstr>Times New Roman</vt:lpstr>
      <vt:lpstr>Wingdings</vt:lpstr>
      <vt:lpstr>Wingdings 2</vt:lpstr>
      <vt:lpstr>TS001159440</vt:lpstr>
      <vt:lpstr>Поток</vt:lpstr>
      <vt:lpstr>Презентация PowerPoint</vt:lpstr>
      <vt:lpstr>Презентация PowerPoint</vt:lpstr>
      <vt:lpstr>Презентация PowerPoint</vt:lpstr>
      <vt:lpstr>Начало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Бой  за Шевардинский редут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Гибель «Великой армии».</vt:lpstr>
      <vt:lpstr>Презентация PowerPoint</vt:lpstr>
      <vt:lpstr>Презентация PowerPoint</vt:lpstr>
      <vt:lpstr>Презентация PowerPoint</vt:lpstr>
      <vt:lpstr>Награды:</vt:lpstr>
      <vt:lpstr>Презентация PowerPoint</vt:lpstr>
      <vt:lpstr>Презентация PowerPoint</vt:lpstr>
    </vt:vector>
  </TitlesOfParts>
  <Company>Школа №57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М.И. КУТУЗОВ</dc:title>
  <dc:creator>Билл Гейтс</dc:creator>
  <cp:lastModifiedBy>Oksana</cp:lastModifiedBy>
  <cp:revision>89</cp:revision>
  <dcterms:created xsi:type="dcterms:W3CDTF">2009-02-19T10:20:32Z</dcterms:created>
  <dcterms:modified xsi:type="dcterms:W3CDTF">2015-10-20T09:38:00Z</dcterms:modified>
</cp:coreProperties>
</file>