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9DC970-C5D4-4E72-9AF0-7253E255A32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151929-9902-414F-B2F5-32848E89E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77686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000" b="0" dirty="0" smtClean="0"/>
              <a:t>ГБС(К)ОУ школа Краснодарского края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Обучающий семинар для педагогов и родителей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ru-RU" sz="24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276872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Организация особой формы интеграции различных групп учащихся с ОВЗ в условиях коррекционной школы.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Подготовила:учитель</a:t>
            </a:r>
            <a:r>
              <a:rPr lang="ru-RU" dirty="0" smtClean="0"/>
              <a:t> слуховой работы</a:t>
            </a:r>
          </a:p>
          <a:p>
            <a:r>
              <a:rPr lang="ru-RU" dirty="0" smtClean="0"/>
              <a:t>Курганская Ольга Андреевна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DSC017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4872541" cy="3654407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59832" y="96307"/>
            <a:ext cx="54857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отражено в следующих мероприятиях: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Библиотечный урок посвящённый Юбилею книги (наши ученики с учениками СОШ №10)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SC01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095582"/>
            <a:ext cx="4392488" cy="329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931224" cy="6069288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5500" dirty="0" smtClean="0"/>
              <a:t>Совместное мероприятие посвящённое 70-летию Победы.</a:t>
            </a:r>
          </a:p>
          <a:p>
            <a:pPr lvl="0"/>
            <a:r>
              <a:rPr lang="ru-RU" sz="5500" dirty="0" smtClean="0"/>
              <a:t>С</a:t>
            </a:r>
            <a:r>
              <a:rPr lang="ru-RU" sz="5500" dirty="0" smtClean="0"/>
              <a:t>портивные </a:t>
            </a:r>
            <a:r>
              <a:rPr lang="ru-RU" sz="5500" dirty="0" smtClean="0"/>
              <a:t>соревнования между учащимися общеобразовательной и коррекционной школами по футболу, баскетболу, теннису.</a:t>
            </a:r>
          </a:p>
          <a:p>
            <a:pPr lvl="0"/>
            <a:r>
              <a:rPr lang="ru-RU" sz="5500" dirty="0" smtClean="0"/>
              <a:t>Совместное посещение музеев города (Краеведческого музея, музея Коваленко, художественный музей </a:t>
            </a:r>
            <a:r>
              <a:rPr lang="ru-RU" sz="5500" dirty="0" err="1" smtClean="0"/>
              <a:t>Луночарского</a:t>
            </a:r>
            <a:r>
              <a:rPr lang="ru-RU" sz="5500" dirty="0" smtClean="0"/>
              <a:t>)</a:t>
            </a:r>
          </a:p>
          <a:p>
            <a:pPr lvl="0"/>
            <a:r>
              <a:rPr lang="ru-RU" sz="5500" dirty="0" smtClean="0"/>
              <a:t>В апреле 2015 был проведён тур слёт в котором участвовали ученики с различными видами отклонений. </a:t>
            </a:r>
          </a:p>
          <a:p>
            <a:pPr lvl="0"/>
            <a:r>
              <a:rPr lang="ru-RU" sz="5500" dirty="0" smtClean="0"/>
              <a:t>В прошлом учебном году мои ученики с проблемами в поведении совместно с такими же учащимися СОШ №10 (около 30 человек) посетили городской </a:t>
            </a:r>
            <a:r>
              <a:rPr lang="ru-RU" sz="5500" dirty="0" err="1" smtClean="0"/>
              <a:t>наркодиспансер</a:t>
            </a:r>
            <a:r>
              <a:rPr lang="ru-RU" sz="5500" dirty="0" smtClean="0"/>
              <a:t> где прошёл лекторий на тему «Вредные привычки и ЗОЖ». Я, как классный руководитель,  закрепила знания полученные на лектории во время классного часа, провела беседы с их родителями. </a:t>
            </a:r>
          </a:p>
          <a:p>
            <a:pPr lvl="0"/>
            <a:r>
              <a:rPr lang="ru-RU" sz="5500" dirty="0" smtClean="0"/>
              <a:t>Ещё одним проявлением такого сотрудничества можно считать контакт учащихся с различными видами ОВЗ, а именно в городе Геленджике на базе санатория им.Пирогова  находится филиал нашей коррекционной школы (в филиале обучаются дети с нарушением опорно-двигательного аппарата). В начале там лета прошло мероприятие посвящённое Дню защиты детей в котором совместно с учениками этой школы участвовали двое моих учеников.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344816" cy="3600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 так, обязательным </a:t>
            </a:r>
            <a:r>
              <a:rPr lang="ru-RU" dirty="0" smtClean="0"/>
              <a:t>условием развития интегрированного обучения и воспитания является специальная работа с использованием ресурсов дополнительного образования по организации взаимодействия здоровых детей и детей с ОВЗ, направленная на гармонизацию детских взаимоотношений; создание атмосферы эмоционального комфорта и взаимопонимания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Такая работа ведётся в нашей школе. Она </a:t>
            </a:r>
            <a:r>
              <a:rPr lang="ru-RU" dirty="0" smtClean="0"/>
              <a:t>подготавливает моих учеников к полноценной жизни в обществе, к лучшей адаптации в нашем непростом мире. </a:t>
            </a:r>
          </a:p>
          <a:p>
            <a:endParaRPr lang="ru-RU" dirty="0"/>
          </a:p>
        </p:txBody>
      </p:sp>
      <p:pic>
        <p:nvPicPr>
          <p:cNvPr id="1027" name="Picture 3" descr="D:\Users\Курганческие\Desktop\empowering-youth-705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520347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8"/>
            <a:ext cx="62281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Интегрированное образование  </a:t>
            </a:r>
            <a:r>
              <a:rPr lang="ru-RU" sz="2400" dirty="0"/>
              <a:t>предполагает, что дети с отклонениями в развитии, с учетом согласия самого ребенка и его родителей, могут обучаться в коррекционных классах или обычных классах в массовой школе по месту жительства семьи, жить в обществе здоровых людей. Интеграция требует создание </a:t>
            </a:r>
            <a:r>
              <a:rPr lang="ru-RU" sz="2400" dirty="0" err="1"/>
              <a:t>безбарьерной</a:t>
            </a:r>
            <a:r>
              <a:rPr lang="ru-RU" sz="2400" dirty="0"/>
              <a:t> среды, возможности свободного доступа к образовательным и дополнительным услугам, а также условий для приобретения профессии с последующим трудоустройством и участия в жизни общества.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Концепция </a:t>
            </a:r>
            <a:r>
              <a:rPr lang="ru-RU" b="1" dirty="0" smtClean="0"/>
              <a:t>интегрированного обучения </a:t>
            </a:r>
            <a:r>
              <a:rPr lang="ru-RU" dirty="0" smtClean="0"/>
              <a:t>– во главу угла встает вопрос посещения детьми со специальными нуждами общеобразовательных школ по месту жительства. В интегрированном образовании ребенок со специальными нуждами воспринимается как проблема. С точки зрения медицинской модели инвалидности аномального ребенка необходимо менять или реабилитировать так, чтобы он подходил школе или обществу.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ГБС(К)ОУ школе Краснодарского края осуществляется</a:t>
            </a:r>
            <a:r>
              <a:rPr lang="ru-RU" b="1" dirty="0" smtClean="0"/>
              <a:t> особенная форма интегрированного образования</a:t>
            </a:r>
            <a:r>
              <a:rPr lang="ru-RU" dirty="0" smtClean="0"/>
              <a:t>, поскольку в нашей школе обучаются </a:t>
            </a:r>
            <a:r>
              <a:rPr lang="ru-RU" dirty="0" smtClean="0"/>
              <a:t>ученики </a:t>
            </a:r>
            <a:r>
              <a:rPr lang="ru-RU" dirty="0" smtClean="0"/>
              <a:t>с различными видами нарушений в частности: глухие, слабослышащие, слепые, слабовидящие и обучающиеся со сложной структурой дефекта. Необходимо учесть, что наши подопечные являются взрослыми учащимися со сформированным мировоззрением, так как форма обучения в нашей школе подходит под понятие «вечерней».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Поэтому </a:t>
            </a:r>
            <a:r>
              <a:rPr lang="ru-RU" dirty="0" smtClean="0"/>
              <a:t>вся наша педагогическая работа направленная на взаимодействие взрослых учащихся различных групп в разных её проявлениях, а это:</a:t>
            </a:r>
          </a:p>
          <a:p>
            <a:r>
              <a:rPr lang="ru-RU" dirty="0" smtClean="0"/>
              <a:t>- совместные классные часы;	</a:t>
            </a:r>
          </a:p>
          <a:p>
            <a:r>
              <a:rPr lang="ru-RU" dirty="0" smtClean="0"/>
              <a:t>- общешкольные мероприятия;</a:t>
            </a:r>
          </a:p>
          <a:p>
            <a:r>
              <a:rPr lang="ru-RU" dirty="0" smtClean="0"/>
              <a:t>- спортивные встречи;</a:t>
            </a:r>
          </a:p>
          <a:p>
            <a:r>
              <a:rPr lang="ru-RU" dirty="0" smtClean="0"/>
              <a:t>- тематические праздники.</a:t>
            </a:r>
          </a:p>
          <a:p>
            <a:endParaRPr lang="ru-RU" dirty="0"/>
          </a:p>
        </p:txBody>
      </p:sp>
      <p:pic>
        <p:nvPicPr>
          <p:cNvPr id="4" name="Содержимое 3" descr="IMG_0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401616"/>
            <a:ext cx="46085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332656"/>
            <a:ext cx="5256584" cy="605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Кроме того школа заключила договор о взаимодействии с правовыми структурами, которые в соответствии с планом работы проводят адаптированные (с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сурдопереводчиком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 правовые мероприятия.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частности я, как классный руководитель, была инициатором проведения психологических тренингов с глухими и слабовидящими учащимися,  где  проводила социальный опрос готовности учащихся с различными видами дефекта воспринимать своих сверстников.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Более 60% опрошенных воспринимают своих сверстников  позитивно и открыты для общения с ними, около 30% опрошенных относятся к другим настороженно и испытывают некоторые трудности в установлении контакта в связи с особенностями нарушений учеников школы и 10 % не хотят общаться с детьми имеющими отклонения в развитии не схожими с их.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292080" y="2852936"/>
          <a:ext cx="3584680" cy="3024336"/>
        </p:xfrm>
        <a:graphic>
          <a:graphicData uri="http://schemas.openxmlformats.org/presentationml/2006/ole">
            <p:oleObj spid="_x0000_s1028" name="Диаграмма" r:id="rId3" imgW="3743464" imgH="316226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704856" cy="33123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Компенсаторные </a:t>
            </a:r>
            <a:r>
              <a:rPr lang="ru-RU" dirty="0" smtClean="0"/>
              <a:t>возможности глухих учащихся помогают сформировать у слабовидящих учащихся элементарные навыки культуры. К таким навыкам относятся:</a:t>
            </a:r>
          </a:p>
          <a:p>
            <a:r>
              <a:rPr lang="ru-RU" dirty="0" smtClean="0"/>
              <a:t>- поведение в столовой, а именно слабослышащие и глухие ученики помогают слабовидящим ребятам в сервировке </a:t>
            </a:r>
            <a:r>
              <a:rPr lang="ru-RU" dirty="0" smtClean="0"/>
              <a:t>стола, </a:t>
            </a:r>
            <a:r>
              <a:rPr lang="ru-RU" dirty="0" smtClean="0"/>
              <a:t>в указании места нахождения того или иного столового прибора, помогают найти место за столом, подают стул и  т.д.;</a:t>
            </a:r>
          </a:p>
          <a:p>
            <a:r>
              <a:rPr lang="ru-RU" dirty="0" smtClean="0"/>
              <a:t>- поведение во время перемены: поднять упавший личный предмет, напомнить учащемуся с потерей слуха о том, что прозвенел звонок и пора идти в класс;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1619672" y="3501008"/>
            <a:ext cx="583264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37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332658"/>
            <a:ext cx="6408711" cy="4272474"/>
          </a:xfr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4587806"/>
            <a:ext cx="82809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на различных школьных мероприятиях, мои ученики создают совместные творческие номера, разыгрываются театральные сценки. Примером может послужить совместное выступление всех учащихся школы на мероприятии посвящённом празднованию Дня учителя. На фотографии ученики средних и старших классов исполняют песню «Мы желаем счастья вам» в более доступных для них вариантах: обычное пение – слабовидящие и дети с нарушением интеллекта и жестовое – слабослышащие.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467600" cy="4873752"/>
          </a:xfrm>
        </p:spPr>
        <p:txBody>
          <a:bodyPr/>
          <a:lstStyle/>
          <a:p>
            <a:r>
              <a:rPr lang="ru-RU" dirty="0" smtClean="0"/>
              <a:t> Ещё одним примером интеграции может послужить то, что наша школа находится на территории МБОУ СОШ №10. Как классный руководитель я целенаправленно вывожу глухих детей за рамки своего коллектива, включая их в коллектив слышащих школы №10 (проведение совместных сборов, участие в совместной общественно полезной работе, организация совместных развлечений и игр). Это подготавливает моих учеников к полноценной жизни в обществе.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</TotalTime>
  <Words>831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Эркер</vt:lpstr>
      <vt:lpstr>Диаграмма Microsoft Graph</vt:lpstr>
      <vt:lpstr>  ГБС(К)ОУ школа Краснодарского края  Обучающий семинар для педагогов и родителей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учителя слухо-речевой реабилитации   Курганской Ольги Андреевны</dc:title>
  <dc:creator>Курганческие</dc:creator>
  <cp:lastModifiedBy>Курганческие</cp:lastModifiedBy>
  <cp:revision>16</cp:revision>
  <dcterms:created xsi:type="dcterms:W3CDTF">2015-09-22T16:17:02Z</dcterms:created>
  <dcterms:modified xsi:type="dcterms:W3CDTF">2015-10-15T12:13:39Z</dcterms:modified>
</cp:coreProperties>
</file>