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4"/>
  </p:notesMasterIdLst>
  <p:sldIdLst>
    <p:sldId id="312" r:id="rId2"/>
    <p:sldId id="284" r:id="rId3"/>
    <p:sldId id="308" r:id="rId4"/>
    <p:sldId id="309" r:id="rId5"/>
    <p:sldId id="303" r:id="rId6"/>
    <p:sldId id="278" r:id="rId7"/>
    <p:sldId id="293" r:id="rId8"/>
    <p:sldId id="299" r:id="rId9"/>
    <p:sldId id="286" r:id="rId10"/>
    <p:sldId id="287" r:id="rId11"/>
    <p:sldId id="279" r:id="rId12"/>
    <p:sldId id="300" r:id="rId13"/>
    <p:sldId id="297" r:id="rId14"/>
    <p:sldId id="258" r:id="rId15"/>
    <p:sldId id="306" r:id="rId16"/>
    <p:sldId id="302" r:id="rId17"/>
    <p:sldId id="304" r:id="rId18"/>
    <p:sldId id="305" r:id="rId19"/>
    <p:sldId id="307" r:id="rId20"/>
    <p:sldId id="294" r:id="rId21"/>
    <p:sldId id="289" r:id="rId22"/>
    <p:sldId id="29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  <a:srgbClr val="9900CC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7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0ACEE-8C94-4817-86B7-CCBAF14A5B02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801D3-231C-42C5-B07B-B8B458DD1E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16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801D3-231C-42C5-B07B-B8B458DD1EC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708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E205-B6BC-4CD7-8104-2FB730784456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B5F946D-EC98-42E3-89CD-6B57EA0A1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9413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E205-B6BC-4CD7-8104-2FB730784456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B5F946D-EC98-42E3-89CD-6B57EA0A1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21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E205-B6BC-4CD7-8104-2FB730784456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B5F946D-EC98-42E3-89CD-6B57EA0A16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793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E205-B6BC-4CD7-8104-2FB730784456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B5F946D-EC98-42E3-89CD-6B57EA0A1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6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E205-B6BC-4CD7-8104-2FB730784456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B5F946D-EC98-42E3-89CD-6B57EA0A16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3934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E205-B6BC-4CD7-8104-2FB730784456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B5F946D-EC98-42E3-89CD-6B57EA0A1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23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E205-B6BC-4CD7-8104-2FB730784456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946D-EC98-42E3-89CD-6B57EA0A1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0675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E205-B6BC-4CD7-8104-2FB730784456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946D-EC98-42E3-89CD-6B57EA0A1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7457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FD626-89CF-455C-B208-E56F243BA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32943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F98E4D-9F06-4050-AB2C-3977FDF3B02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28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E205-B6BC-4CD7-8104-2FB730784456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946D-EC98-42E3-89CD-6B57EA0A1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4790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E205-B6BC-4CD7-8104-2FB730784456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B5F946D-EC98-42E3-89CD-6B57EA0A1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6848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E205-B6BC-4CD7-8104-2FB730784456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B5F946D-EC98-42E3-89CD-6B57EA0A1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7609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E205-B6BC-4CD7-8104-2FB730784456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B5F946D-EC98-42E3-89CD-6B57EA0A1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8410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E205-B6BC-4CD7-8104-2FB730784456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946D-EC98-42E3-89CD-6B57EA0A1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9664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E205-B6BC-4CD7-8104-2FB730784456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946D-EC98-42E3-89CD-6B57EA0A1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6823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E205-B6BC-4CD7-8104-2FB730784456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946D-EC98-42E3-89CD-6B57EA0A1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6643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E205-B6BC-4CD7-8104-2FB730784456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B5F946D-EC98-42E3-89CD-6B57EA0A1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1423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E205-B6BC-4CD7-8104-2FB730784456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B5F946D-EC98-42E3-89CD-6B57EA0A1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58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9" r:id="rId17"/>
    <p:sldLayoutId id="2147483700" r:id="rId18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hyperlink" Target="http://sp5.turek.net.pl/images/motyl.gi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Муниципальное бюджетное общеобразовательное учреждение </a:t>
            </a:r>
            <a:r>
              <a:rPr lang="ru-RU" sz="2000" dirty="0" err="1" smtClean="0"/>
              <a:t>Шамординская</a:t>
            </a:r>
            <a:r>
              <a:rPr lang="ru-RU" sz="2000" dirty="0" smtClean="0"/>
              <a:t> общеобразовательная школа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«Группы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живых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организмов»</a:t>
            </a:r>
          </a:p>
          <a:p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биологии Шевелевой Галины Николаевны</a:t>
            </a:r>
          </a:p>
          <a:p>
            <a:pPr marL="0" indent="0">
              <a:buNone/>
            </a:pP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Шамордино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- 2015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40259063"/>
      </p:ext>
    </p:extLst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i="1" dirty="0" smtClean="0">
                <a:solidFill>
                  <a:srgbClr val="00CC00"/>
                </a:solidFill>
              </a:rPr>
              <a:t>Фотосинтез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4327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i="1" dirty="0" smtClean="0">
                <a:solidFill>
                  <a:srgbClr val="00CC00"/>
                </a:solidFill>
              </a:rPr>
              <a:t>Фотосинтез </a:t>
            </a:r>
            <a:r>
              <a:rPr lang="ru-RU" sz="2800" dirty="0" smtClean="0">
                <a:solidFill>
                  <a:srgbClr val="00CC00"/>
                </a:solidFill>
              </a:rPr>
              <a:t>–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процесс образования органических веществ из воды и углекислого газа под действием солнечного света («фото» - свет, «синтез» - образование)</a:t>
            </a:r>
          </a:p>
        </p:txBody>
      </p:sp>
      <p:pic>
        <p:nvPicPr>
          <p:cNvPr id="7172" name="Picture 6" descr="Копия WB01243_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2636838"/>
            <a:ext cx="2305050" cy="2305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4787900" y="2133600"/>
            <a:ext cx="647700" cy="719138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5148263" y="1989138"/>
            <a:ext cx="647700" cy="719137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5508625" y="1844675"/>
            <a:ext cx="647700" cy="719138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6877050" y="2133600"/>
            <a:ext cx="576263" cy="5048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H="1" flipV="1">
            <a:off x="7164388" y="4508500"/>
            <a:ext cx="576262" cy="6492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7" name="AutoShape 15"/>
          <p:cNvSpPr>
            <a:spLocks noChangeArrowheads="1"/>
          </p:cNvSpPr>
          <p:nvPr/>
        </p:nvSpPr>
        <p:spPr bwMode="auto">
          <a:xfrm rot="-1832512">
            <a:off x="4643438" y="4149725"/>
            <a:ext cx="1225550" cy="827088"/>
          </a:xfrm>
          <a:prstGeom prst="rightArrow">
            <a:avLst>
              <a:gd name="adj1" fmla="val 50000"/>
              <a:gd name="adj2" fmla="val 37044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6516688" y="1773238"/>
            <a:ext cx="165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1">
                <a:solidFill>
                  <a:schemeClr val="hlink"/>
                </a:solidFill>
              </a:rPr>
              <a:t>КИСЛОРОД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6084888" y="5013325"/>
            <a:ext cx="1871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1">
                <a:solidFill>
                  <a:srgbClr val="FF0000"/>
                </a:solidFill>
              </a:rPr>
              <a:t>Углекислый газ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4500563" y="1557338"/>
            <a:ext cx="792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1">
                <a:solidFill>
                  <a:schemeClr val="folHlink"/>
                </a:solidFill>
              </a:rPr>
              <a:t>СВЕТ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 rot="-1923442">
            <a:off x="4716463" y="4437063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</a:rPr>
              <a:t>ВОДА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8388350" y="1412875"/>
            <a:ext cx="504825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Ф</a:t>
            </a:r>
            <a:endParaRPr lang="en-US" sz="2000" b="1"/>
          </a:p>
          <a:p>
            <a:pPr eaLnBrk="1" hangingPunct="1">
              <a:spcBef>
                <a:spcPct val="50000"/>
              </a:spcBef>
            </a:pPr>
            <a:r>
              <a:rPr lang="ru-RU" sz="2000" b="1"/>
              <a:t>О</a:t>
            </a:r>
            <a:endParaRPr lang="en-US" sz="2000" b="1"/>
          </a:p>
          <a:p>
            <a:pPr eaLnBrk="1" hangingPunct="1">
              <a:spcBef>
                <a:spcPct val="50000"/>
              </a:spcBef>
            </a:pPr>
            <a:r>
              <a:rPr lang="ru-RU" sz="2000" b="1"/>
              <a:t>Т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/>
              <a:t>О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/>
              <a:t>С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/>
              <a:t>И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/>
              <a:t>Н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/>
              <a:t>Т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/>
              <a:t>Е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/>
              <a:t>З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8135938" y="5876925"/>
            <a:ext cx="1008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СВЕТ</a:t>
            </a:r>
          </a:p>
        </p:txBody>
      </p:sp>
    </p:spTree>
    <p:extLst>
      <p:ext uri="{BB962C8B-B14F-4D97-AF65-F5344CB8AC3E}">
        <p14:creationId xmlns:p14="http://schemas.microsoft.com/office/powerpoint/2010/main" val="3128432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8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4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4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4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40" grpId="0" animBg="1"/>
      <p:bldP spid="18441" grpId="0" animBg="1"/>
      <p:bldP spid="18442" grpId="0" animBg="1"/>
      <p:bldP spid="18444" grpId="0" animBg="1"/>
      <p:bldP spid="18447" grpId="0" animBg="1"/>
      <p:bldP spid="184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000232" y="511054"/>
            <a:ext cx="6858048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09675" algn="l"/>
              </a:tabLs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Потребители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– гетеротрофные организмы, потребляющие готовые органические вещества.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1500174"/>
            <a:ext cx="6786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Потребители  бывают трех порядков: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</a:pPr>
            <a:r>
              <a:rPr lang="ru-RU" sz="2000" b="1" i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</a:rPr>
              <a:t>                 растительноядные животные</a:t>
            </a:r>
            <a:endParaRPr lang="ru-RU" sz="2000" b="1" i="1" dirty="0" smtClean="0">
              <a:solidFill>
                <a:srgbClr val="006600"/>
              </a:solidFill>
              <a:latin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                                         плотоядные животные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                                                     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всеядные животные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25602" name="Picture 2" descr="C:\Documents and Settings\Admin\Рабочий стол\карт\заяц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714620"/>
            <a:ext cx="2500330" cy="228291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3" name="Picture 3" descr="C:\Documents and Settings\Admin\Рабочий стол\карт\clip1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857496"/>
            <a:ext cx="2500330" cy="2300877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4" descr="C:\Documents and Settings\Admin\Рабочий стол\карт\UR_ARC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857628"/>
            <a:ext cx="2273237" cy="2766328"/>
          </a:xfrm>
          <a:prstGeom prst="flowChartConnector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C:\Documents and Settings\Admin\Рабочий стол\ОФОРМЛЕНИЕ\оооо\5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464" y="5286388"/>
            <a:ext cx="1145194" cy="13493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45201" y="0"/>
            <a:ext cx="6589199" cy="58357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i="1" dirty="0" smtClean="0"/>
              <a:t>Потребители </a:t>
            </a:r>
            <a:br>
              <a:rPr lang="ru-RU" sz="4000" b="1" i="1" dirty="0" smtClean="0"/>
            </a:br>
            <a:endParaRPr lang="ru-RU" sz="4000" b="1" i="1" dirty="0" smtClean="0"/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3556" name="Picture 4" descr="рыс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052513"/>
            <a:ext cx="27717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пан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262731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 descr="пингвин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196975"/>
            <a:ext cx="34575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8" descr="северный олен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263"/>
            <a:ext cx="3132138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9" descr="еж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508500"/>
            <a:ext cx="28797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3458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45201" y="404664"/>
            <a:ext cx="6589199" cy="78215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i="1" dirty="0" smtClean="0"/>
              <a:t>Потребители</a:t>
            </a: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</a:p>
        </p:txBody>
      </p:sp>
      <p:pic>
        <p:nvPicPr>
          <p:cNvPr id="8196" name="Picture 4" descr="жираф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20955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ле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12875"/>
            <a:ext cx="32400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морж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628775"/>
            <a:ext cx="2808288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олен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933825"/>
            <a:ext cx="259238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1" descr="панд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92600"/>
            <a:ext cx="3203575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2" descr="f_03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263"/>
            <a:ext cx="298767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0897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85728"/>
            <a:ext cx="6500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Разрушители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 это сапрофиты (обычно, бактерии и грибы), питающиеся органическими остатками мёртвых растений и животных (детритом). </a:t>
            </a:r>
          </a:p>
        </p:txBody>
      </p:sp>
      <p:pic>
        <p:nvPicPr>
          <p:cNvPr id="3" name="Picture 2" descr="res4A9554F3-85A5-46AF-9C9A-C4C3018918B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670723"/>
            <a:ext cx="8820472" cy="5187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624110"/>
            <a:ext cx="7346776" cy="86067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i="1" dirty="0" smtClean="0"/>
              <a:t>Разрушители</a:t>
            </a:r>
            <a:endParaRPr lang="ru-RU" b="1" i="1" dirty="0"/>
          </a:p>
        </p:txBody>
      </p:sp>
      <p:pic>
        <p:nvPicPr>
          <p:cNvPr id="3074" name="Picture 2" descr="http://900igr.net/datai/ekologija/Ekologicheskoe-zagrjaznenie/0013-005-Biologicheskoe-zagrjazneni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960440" cy="509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uromednews.ru/wp-content/uploads/2011/08/bakter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93" y="3861048"/>
            <a:ext cx="3890392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suprmchaos.com/insecx6_m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20" y="99822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8933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357166"/>
            <a:ext cx="6858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Биологический круговорот вещества в сообществе</a:t>
            </a:r>
            <a:endParaRPr lang="ru-RU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Admin\Рабочий стол\трофическая структура бгц\цепо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1" y="980728"/>
            <a:ext cx="8892479" cy="5877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775261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446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Третий лишний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1268760"/>
            <a:ext cx="7201585" cy="46424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1. Дуб, заяц, ромашка.</a:t>
            </a:r>
          </a:p>
          <a:p>
            <a:r>
              <a:rPr lang="ru-RU" sz="2800" dirty="0" smtClean="0"/>
              <a:t>2. Медведь, стрекоза, бактерия.</a:t>
            </a:r>
          </a:p>
          <a:p>
            <a:r>
              <a:rPr lang="ru-RU" sz="2800" dirty="0" smtClean="0"/>
              <a:t>3. Бактерия, сыроежка, земляника.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757490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446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Третий лишний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1268760"/>
            <a:ext cx="7201585" cy="46424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1. Дуб, </a:t>
            </a:r>
            <a:r>
              <a:rPr lang="ru-RU" sz="2800" b="1" i="1" dirty="0" smtClean="0">
                <a:solidFill>
                  <a:srgbClr val="FFC000"/>
                </a:solidFill>
              </a:rPr>
              <a:t>заяц</a:t>
            </a:r>
            <a:r>
              <a:rPr lang="ru-RU" sz="2800" dirty="0" smtClean="0"/>
              <a:t>, ромашка.</a:t>
            </a:r>
          </a:p>
          <a:p>
            <a:r>
              <a:rPr lang="ru-RU" sz="2800" dirty="0" smtClean="0"/>
              <a:t>2. Медведь, стрекоза, </a:t>
            </a:r>
            <a:r>
              <a:rPr lang="ru-RU" sz="2800" b="1" i="1" dirty="0" smtClean="0">
                <a:solidFill>
                  <a:srgbClr val="FFC000"/>
                </a:solidFill>
              </a:rPr>
              <a:t>бактерия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3. Бактерия,</a:t>
            </a:r>
            <a:r>
              <a:rPr lang="ru-RU" sz="2800" b="1" i="1" dirty="0">
                <a:solidFill>
                  <a:srgbClr val="FFC000"/>
                </a:solidFill>
              </a:rPr>
              <a:t> , </a:t>
            </a:r>
            <a:r>
              <a:rPr lang="ru-RU" sz="2800" b="1" i="1" dirty="0" smtClean="0">
                <a:solidFill>
                  <a:srgbClr val="FFC000"/>
                </a:solidFill>
              </a:rPr>
              <a:t>земляника</a:t>
            </a:r>
            <a:r>
              <a:rPr lang="ru-RU" sz="2800" b="1" i="1" dirty="0" smtClean="0">
                <a:solidFill>
                  <a:srgbClr val="002060"/>
                </a:solidFill>
              </a:rPr>
              <a:t>,</a:t>
            </a:r>
            <a:r>
              <a:rPr lang="ru-RU" sz="2800" dirty="0" smtClean="0"/>
              <a:t> сыроежка.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280813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5726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Заполните таблицу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785182"/>
              </p:ext>
            </p:extLst>
          </p:nvPr>
        </p:nvGraphicFramePr>
        <p:xfrm>
          <a:off x="1835696" y="2133600"/>
          <a:ext cx="6698705" cy="242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3055"/>
                <a:gridCol w="32956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rgbClr val="7030A0"/>
                          </a:solidFill>
                        </a:rPr>
                        <a:t>Название организмов</a:t>
                      </a:r>
                      <a:endParaRPr lang="ru-RU" sz="4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rgbClr val="7030A0"/>
                          </a:solidFill>
                        </a:rPr>
                        <a:t>Примеры</a:t>
                      </a:r>
                      <a:endParaRPr lang="ru-RU" sz="4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Производители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Потребители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Разрушители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1744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332656"/>
            <a:ext cx="6589199" cy="7200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Эпиграф урока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3" y="1412776"/>
            <a:ext cx="8964488" cy="5445224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6600"/>
                </a:solidFill>
                <a:latin typeface="Arial" panose="020B0604020202020204" pitchFamily="34" charset="0"/>
              </a:rPr>
              <a:t>«От </a:t>
            </a:r>
            <a:r>
              <a:rPr lang="ru-RU" sz="3300" b="1" i="1" dirty="0">
                <a:solidFill>
                  <a:srgbClr val="006600"/>
                </a:solidFill>
                <a:latin typeface="Arial" panose="020B0604020202020204" pitchFamily="34" charset="0"/>
              </a:rPr>
              <a:t>нас Природа тайн своих не прячет</a:t>
            </a:r>
            <a:r>
              <a:rPr lang="ru-RU" sz="3300" b="1" i="1" dirty="0" smtClean="0">
                <a:solidFill>
                  <a:srgbClr val="006600"/>
                </a:solidFill>
                <a:latin typeface="Arial" panose="020B0604020202020204" pitchFamily="34" charset="0"/>
              </a:rPr>
              <a:t>, но </a:t>
            </a:r>
            <a:r>
              <a:rPr lang="ru-RU" sz="3300" b="1" i="1" dirty="0">
                <a:solidFill>
                  <a:srgbClr val="006600"/>
                </a:solidFill>
                <a:latin typeface="Arial" panose="020B0604020202020204" pitchFamily="34" charset="0"/>
              </a:rPr>
              <a:t>учит быть внимательнее к ней»</a:t>
            </a:r>
            <a:r>
              <a:rPr lang="ru-RU" sz="3300" i="1" dirty="0">
                <a:solidFill>
                  <a:srgbClr val="006600"/>
                </a:solidFill>
                <a:latin typeface="Arial" panose="020B0604020202020204" pitchFamily="34" charset="0"/>
              </a:rPr>
              <a:t/>
            </a:r>
            <a:br>
              <a:rPr lang="ru-RU" sz="3300" i="1" dirty="0">
                <a:solidFill>
                  <a:srgbClr val="006600"/>
                </a:solidFill>
                <a:latin typeface="Arial" panose="020B0604020202020204" pitchFamily="34" charset="0"/>
              </a:rPr>
            </a:br>
            <a:r>
              <a:rPr lang="ru-RU" sz="3300" i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                                         </a:t>
            </a:r>
            <a:r>
              <a:rPr lang="ru-RU" sz="3300" b="1" i="1" dirty="0" smtClean="0">
                <a:solidFill>
                  <a:srgbClr val="006600"/>
                </a:solidFill>
                <a:latin typeface="Arial" panose="020B0604020202020204" pitchFamily="34" charset="0"/>
              </a:rPr>
              <a:t>Н</a:t>
            </a:r>
            <a:r>
              <a:rPr lang="ru-RU" sz="3300" b="1" i="1" dirty="0">
                <a:solidFill>
                  <a:srgbClr val="006600"/>
                </a:solidFill>
                <a:latin typeface="Arial" panose="020B0604020202020204" pitchFamily="34" charset="0"/>
              </a:rPr>
              <a:t>. </a:t>
            </a:r>
            <a:r>
              <a:rPr lang="ru-RU" sz="3300" b="1" i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Рыленков</a:t>
            </a:r>
            <a:endParaRPr lang="ru-RU" sz="3300" b="1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7" y="0"/>
            <a:ext cx="7058744" cy="1052736"/>
          </a:xfrm>
        </p:spPr>
        <p:txBody>
          <a:bodyPr>
            <a:normAutofit fontScale="90000"/>
          </a:bodyPr>
          <a:lstStyle/>
          <a:p>
            <a:r>
              <a:rPr lang="ru-RU" sz="3100" b="1" i="1" dirty="0">
                <a:solidFill>
                  <a:srgbClr val="002060"/>
                </a:solidFill>
              </a:rPr>
              <a:t>Домашнее задание</a:t>
            </a:r>
            <a:r>
              <a:rPr lang="ru-RU" sz="3100" b="1" i="1" dirty="0" smtClean="0">
                <a:solidFill>
                  <a:srgbClr val="002060"/>
                </a:solidFill>
              </a:rPr>
              <a:t>: </a:t>
            </a:r>
            <a:r>
              <a:rPr lang="ru-RU" sz="3100" b="1" dirty="0">
                <a:solidFill>
                  <a:srgbClr val="FFC000"/>
                </a:solidFill>
              </a:rPr>
              <a:t>изучить § </a:t>
            </a:r>
            <a:r>
              <a:rPr lang="ru-RU" sz="3100" b="1" dirty="0" smtClean="0">
                <a:solidFill>
                  <a:srgbClr val="FFC000"/>
                </a:solidFill>
              </a:rPr>
              <a:t>11, прочитать литературную страничку</a:t>
            </a:r>
            <a:r>
              <a:rPr lang="ru-RU" b="1" dirty="0">
                <a:solidFill>
                  <a:srgbClr val="FFC000"/>
                </a:solidFill>
              </a:rPr>
              <a:t/>
            </a:r>
            <a:br>
              <a:rPr lang="ru-RU" b="1" dirty="0">
                <a:solidFill>
                  <a:srgbClr val="FFC000"/>
                </a:solidFill>
              </a:rPr>
            </a:br>
            <a:endParaRPr lang="ru-RU" dirty="0"/>
          </a:p>
        </p:txBody>
      </p:sp>
      <p:pic>
        <p:nvPicPr>
          <p:cNvPr id="4" name="Объект 3" descr="school030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9592" y="1052736"/>
            <a:ext cx="7634808" cy="6120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17639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Содержимое 7"/>
          <p:cNvGraphicFramePr>
            <a:graphicFrameLocks noChangeAspect="1"/>
          </p:cNvGraphicFramePr>
          <p:nvPr/>
        </p:nvGraphicFramePr>
        <p:xfrm>
          <a:off x="304800" y="1447800"/>
          <a:ext cx="8578850" cy="431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Документ" r:id="rId3" imgW="9696262" imgH="4803109" progId="Word.Document.12">
                  <p:embed/>
                </p:oleObj>
              </mc:Choice>
              <mc:Fallback>
                <p:oleObj name="Документ" r:id="rId3" imgW="9696262" imgH="480310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0"/>
                        <a:ext cx="8578850" cy="431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6667924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Прямоугольник 1"/>
          <p:cNvSpPr>
            <a:spLocks noChangeArrowheads="1"/>
          </p:cNvSpPr>
          <p:nvPr/>
        </p:nvSpPr>
        <p:spPr bwMode="auto">
          <a:xfrm rot="-1104238">
            <a:off x="196850" y="1184275"/>
            <a:ext cx="82867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5400">
                <a:solidFill>
                  <a:srgbClr val="FFC000"/>
                </a:solidFill>
              </a:rPr>
              <a:t>Спасибо за активную работу на уроке! </a:t>
            </a:r>
          </a:p>
          <a:p>
            <a:pPr algn="ctr" eaLnBrk="1" hangingPunct="1"/>
            <a:r>
              <a:rPr lang="ru-RU" sz="5400">
                <a:solidFill>
                  <a:srgbClr val="FFC000"/>
                </a:solidFill>
              </a:rPr>
              <a:t>Желаю успехов в освоении наук!!!</a:t>
            </a:r>
          </a:p>
        </p:txBody>
      </p:sp>
      <p:pic>
        <p:nvPicPr>
          <p:cNvPr id="61443" name="Picture 10" descr="Картинка 237 из 96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643313"/>
            <a:ext cx="28098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4069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16658"/>
          </a:xfrm>
        </p:spPr>
        <p:txBody>
          <a:bodyPr/>
          <a:lstStyle/>
          <a:p>
            <a:pPr algn="ctr"/>
            <a:r>
              <a:rPr lang="ru-RU" b="1" dirty="0" smtClean="0"/>
              <a:t>Тест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59024"/>
            <a:ext cx="7744113" cy="4570454"/>
          </a:xfrm>
        </p:spPr>
        <p:txBody>
          <a:bodyPr/>
          <a:lstStyle/>
          <a:p>
            <a:r>
              <a:rPr lang="ru-RU" b="1" i="1" dirty="0" smtClean="0"/>
              <a:t>Выберете  один  правильный  ответ из четырех предложенных.</a:t>
            </a:r>
          </a:p>
          <a:p>
            <a:r>
              <a:rPr lang="ru-RU" dirty="0" smtClean="0"/>
              <a:t>1. Природное сообщество  - это</a:t>
            </a:r>
          </a:p>
          <a:p>
            <a:r>
              <a:rPr lang="ru-RU" dirty="0"/>
              <a:t>а</a:t>
            </a:r>
            <a:r>
              <a:rPr lang="ru-RU" dirty="0" smtClean="0"/>
              <a:t>) парк                                  в) луг</a:t>
            </a:r>
          </a:p>
          <a:p>
            <a:r>
              <a:rPr lang="ru-RU" dirty="0" smtClean="0"/>
              <a:t>б) сад                                     г) поле</a:t>
            </a:r>
          </a:p>
          <a:p>
            <a:r>
              <a:rPr lang="ru-RU" dirty="0" smtClean="0"/>
              <a:t>2. Искусственное </a:t>
            </a:r>
            <a:r>
              <a:rPr lang="ru-RU" dirty="0"/>
              <a:t>сообщество  - это</a:t>
            </a:r>
          </a:p>
          <a:p>
            <a:r>
              <a:rPr lang="ru-RU" dirty="0"/>
              <a:t>а) </a:t>
            </a:r>
            <a:r>
              <a:rPr lang="ru-RU" dirty="0" smtClean="0"/>
              <a:t>лес                                     </a:t>
            </a:r>
            <a:r>
              <a:rPr lang="ru-RU" dirty="0"/>
              <a:t>в) луг</a:t>
            </a:r>
          </a:p>
          <a:p>
            <a:r>
              <a:rPr lang="ru-RU" dirty="0"/>
              <a:t>б) </a:t>
            </a:r>
            <a:r>
              <a:rPr lang="ru-RU" dirty="0" smtClean="0"/>
              <a:t>болото                               </a:t>
            </a:r>
            <a:r>
              <a:rPr lang="ru-RU" dirty="0"/>
              <a:t>г) поле</a:t>
            </a:r>
          </a:p>
          <a:p>
            <a:r>
              <a:rPr lang="ru-RU" dirty="0" smtClean="0"/>
              <a:t>3. Растение леса – это</a:t>
            </a:r>
          </a:p>
          <a:p>
            <a:r>
              <a:rPr lang="ru-RU" dirty="0"/>
              <a:t>а) </a:t>
            </a:r>
            <a:r>
              <a:rPr lang="ru-RU" dirty="0" smtClean="0"/>
              <a:t>клевер                                </a:t>
            </a:r>
            <a:r>
              <a:rPr lang="ru-RU" dirty="0"/>
              <a:t>в) </a:t>
            </a:r>
            <a:r>
              <a:rPr lang="ru-RU" dirty="0" smtClean="0"/>
              <a:t>колокольчик</a:t>
            </a:r>
            <a:endParaRPr lang="ru-RU" dirty="0"/>
          </a:p>
          <a:p>
            <a:r>
              <a:rPr lang="ru-RU" dirty="0"/>
              <a:t>б) </a:t>
            </a:r>
            <a:r>
              <a:rPr lang="ru-RU" dirty="0" smtClean="0"/>
              <a:t>кислица                             </a:t>
            </a:r>
            <a:r>
              <a:rPr lang="ru-RU" dirty="0"/>
              <a:t>г) </a:t>
            </a:r>
            <a:r>
              <a:rPr lang="ru-RU" dirty="0" smtClean="0"/>
              <a:t>тимофеевка</a:t>
            </a:r>
          </a:p>
        </p:txBody>
      </p:sp>
    </p:spTree>
    <p:extLst>
      <p:ext uri="{BB962C8B-B14F-4D97-AF65-F5344CB8AC3E}">
        <p14:creationId xmlns:p14="http://schemas.microsoft.com/office/powerpoint/2010/main" val="20831361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133600"/>
            <a:ext cx="8532439" cy="3777622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Какие взаимосвязи существуют между организмами  в сообществе</a:t>
            </a:r>
            <a:r>
              <a:rPr lang="en-US" sz="2800" b="1" i="1" dirty="0" smtClean="0"/>
              <a:t>?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4176277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0378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Организмы, составляющие сообщество, можно разделить на три группы: производители, потребители, разрушители.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6" descr="f_07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Admin\Рабочий стол\карт\заяц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2039" y="1484784"/>
            <a:ext cx="3096345" cy="2477616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ttp://www.ito.fa.ru/fotobank/2008/news/Bio_news/bio_p2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114800"/>
            <a:ext cx="375476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95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928794" y="582492"/>
            <a:ext cx="7000924" cy="1446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</a:rPr>
              <a:t>Производители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автотрофные организмы, способные производить органические вещества из неорганических, используя энергию солнечного света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6626" name="Picture 2" descr="C:\Documents and Settings\Admin\Рабочий стол\ОФОРМЛЕНИЕ\оооо\05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1" y="2418899"/>
            <a:ext cx="5357850" cy="3924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7" name="Picture 3" descr="C:\Documents and Settings\Admin\Рабочий стол\ОФОРМЛЕНИЕ\оооо\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929066"/>
            <a:ext cx="2762803" cy="2695564"/>
          </a:xfrm>
          <a:prstGeom prst="flowChartConnector">
            <a:avLst/>
          </a:prstGeom>
          <a:noFill/>
        </p:spPr>
      </p:pic>
      <p:pic>
        <p:nvPicPr>
          <p:cNvPr id="5" name="Picture 4" descr="C:\Documents and Settings\Admin\Рабочий стол\ОФОРМЛЕНИЕ\оооо\5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464" y="5286388"/>
            <a:ext cx="1145194" cy="13493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i="1" dirty="0" smtClean="0">
                <a:solidFill>
                  <a:srgbClr val="FFFF00"/>
                </a:solidFill>
              </a:rPr>
              <a:t>Солнце</a:t>
            </a:r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</a:rPr>
              <a:t>, жизнь</a:t>
            </a:r>
            <a:r>
              <a:rPr lang="ru-RU" sz="6000" b="1" i="1" dirty="0" smtClean="0"/>
              <a:t> </a:t>
            </a:r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sz="6000" b="1" i="1" dirty="0" smtClean="0">
                <a:solidFill>
                  <a:srgbClr val="00B050"/>
                </a:solidFill>
              </a:rPr>
              <a:t>хлорофилл.</a:t>
            </a:r>
          </a:p>
          <a:p>
            <a:pPr>
              <a:buNone/>
            </a:pPr>
            <a:endParaRPr lang="ru-RU" sz="6000" dirty="0"/>
          </a:p>
        </p:txBody>
      </p:sp>
      <p:pic>
        <p:nvPicPr>
          <p:cNvPr id="1027" name="Picture 3" descr="C:\Users\Public\Pictures\Sample Pictures\Autumn Lea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68296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45201" y="0"/>
            <a:ext cx="6589199" cy="7461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i="1" dirty="0" smtClean="0">
                <a:solidFill>
                  <a:srgbClr val="006600"/>
                </a:solidFill>
              </a:rPr>
              <a:t>Производители</a:t>
            </a:r>
          </a:p>
        </p:txBody>
      </p:sp>
      <p:pic>
        <p:nvPicPr>
          <p:cNvPr id="11267" name="Picture 4" descr="000124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36734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f_076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1341438"/>
            <a:ext cx="2987675" cy="1871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6" descr="f_07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76700"/>
            <a:ext cx="32766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f_07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590800"/>
            <a:ext cx="3529012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ароматовлет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36353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7988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429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6600"/>
                </a:solidFill>
              </a:rPr>
              <a:t>Зелёная лаборатория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50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Листья растений – своеобразная лаборатория, в которой на свету образуются органические вещества.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Это едва ли не самый замечательный процесс, происходящий на нашей планете.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Благодаря этому процессу существует все живое на Земле</a:t>
            </a:r>
            <a:r>
              <a:rPr lang="ru-RU" sz="2400" dirty="0" smtClean="0"/>
              <a:t>.</a:t>
            </a:r>
          </a:p>
        </p:txBody>
      </p:sp>
      <p:pic>
        <p:nvPicPr>
          <p:cNvPr id="6148" name="Picture 6" descr="MP00646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1341438"/>
            <a:ext cx="2746375" cy="2581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7" descr="Копия WB01242_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510088"/>
            <a:ext cx="1944688" cy="1944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5940425" y="2997200"/>
            <a:ext cx="1368425" cy="15843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33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nimBg="1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566</TotalTime>
  <Words>374</Words>
  <Application>Microsoft Office PowerPoint</Application>
  <PresentationFormat>Экран (4:3)</PresentationFormat>
  <Paragraphs>77</Paragraphs>
  <Slides>22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Century Gothic</vt:lpstr>
      <vt:lpstr>Tahoma</vt:lpstr>
      <vt:lpstr>Times New Roman</vt:lpstr>
      <vt:lpstr>Wingdings 3</vt:lpstr>
      <vt:lpstr>Легкий дым</vt:lpstr>
      <vt:lpstr>Документ</vt:lpstr>
      <vt:lpstr>Муниципальное бюджетное общеобразовательное учреждение Шамординская общеобразовательная школа </vt:lpstr>
      <vt:lpstr>Эпиграф урока</vt:lpstr>
      <vt:lpstr>Тест</vt:lpstr>
      <vt:lpstr>Презентация PowerPoint</vt:lpstr>
      <vt:lpstr>Организмы, составляющие сообщество, можно разделить на три группы: производители, потребители, разрушители.  </vt:lpstr>
      <vt:lpstr>Презентация PowerPoint</vt:lpstr>
      <vt:lpstr>Презентация PowerPoint</vt:lpstr>
      <vt:lpstr>Производители</vt:lpstr>
      <vt:lpstr>Зелёная лаборатория</vt:lpstr>
      <vt:lpstr>Фотосинтез</vt:lpstr>
      <vt:lpstr>Презентация PowerPoint</vt:lpstr>
      <vt:lpstr>Потребители  </vt:lpstr>
      <vt:lpstr>Потребители</vt:lpstr>
      <vt:lpstr>Презентация PowerPoint</vt:lpstr>
      <vt:lpstr> Разрушители</vt:lpstr>
      <vt:lpstr>Презентация PowerPoint</vt:lpstr>
      <vt:lpstr>Третий лишний</vt:lpstr>
      <vt:lpstr>Третий лишний</vt:lpstr>
      <vt:lpstr>Заполните таблицу</vt:lpstr>
      <vt:lpstr>Домашнее задание: изучить § 11, прочитать литературную страничку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72</cp:revision>
  <dcterms:created xsi:type="dcterms:W3CDTF">2009-02-21T11:30:17Z</dcterms:created>
  <dcterms:modified xsi:type="dcterms:W3CDTF">2015-11-13T18:25:04Z</dcterms:modified>
</cp:coreProperties>
</file>