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57" r:id="rId4"/>
    <p:sldId id="258" r:id="rId5"/>
    <p:sldId id="259" r:id="rId6"/>
    <p:sldId id="267" r:id="rId7"/>
    <p:sldId id="260" r:id="rId8"/>
    <p:sldId id="268" r:id="rId9"/>
    <p:sldId id="270" r:id="rId10"/>
    <p:sldId id="271" r:id="rId11"/>
    <p:sldId id="272" r:id="rId12"/>
    <p:sldId id="261" r:id="rId13"/>
    <p:sldId id="273" r:id="rId14"/>
    <p:sldId id="264" r:id="rId15"/>
    <p:sldId id="275" r:id="rId16"/>
    <p:sldId id="266" r:id="rId17"/>
    <p:sldId id="277" r:id="rId18"/>
    <p:sldId id="278" r:id="rId19"/>
    <p:sldId id="279" r:id="rId20"/>
    <p:sldId id="280" r:id="rId21"/>
    <p:sldId id="26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5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DE3475-2F75-4864-BF63-532A4FC8C317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FA3663-D4CB-4898-845F-46E7E0625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95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C8284C-D959-42FB-857D-49F50F121E8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resentations\Презентации\Russia\104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" t="1337" r="12486" b="201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D:\Presentations\Презентации\Russia\рус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85750"/>
            <a:ext cx="42148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66A6C-5A1E-4F50-8DEB-656DBA94DE64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B908-2CFD-4C35-8C5F-5F3E76ED9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88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3421-FC88-4FE3-8F88-86E376854951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57561-5ABC-44DA-A45F-F6E812383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178F0-1474-4589-9209-2637B3E1BBDC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4814-B95F-45C7-BC82-3FEF129066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9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DE539-95C9-4095-B66D-6435D6CBBD7E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21EC-8B1A-4A2C-9329-E1067170F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5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562C-5DDC-43B8-96C8-EB3BDE2C1106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FA835-33B9-4088-8F0C-D1AE6E79E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70EE-8BF1-4573-AD38-000874B9DE9C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0837C-5A14-4AB9-91F8-F42EEEA04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2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0AE16-2B06-4434-94E6-45CA5D3A9ED0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CDFD-E44A-4587-98DC-E3DDFCC13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77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9A7C3-79AB-4B16-8ED4-9B6C7D0EA9FA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D2DF2-7782-4739-8928-40AD9ED49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B1DB-D54A-404A-804E-CDD4C2CABF29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98FFE-67E4-4BEC-89A6-0B9DBC2BF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6AFE4-B93E-43E1-B398-742C0C0EE4EA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4BCA3-8FBE-43EB-9F4C-877B2F589F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1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023D-4718-4B1D-B46B-472F09071EE5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61CB-50F5-4188-A339-E448DA5E7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98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D:\Presentations\Презентации\Russia\457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317D78-6939-482C-AF96-75865582941B}" type="datetimeFigureOut">
              <a:rPr lang="ru-RU"/>
              <a:pPr>
                <a:defRPr/>
              </a:pPr>
              <a:t>17.10.2015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D35E0A-2C77-4D9E-BB48-247348210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5902424" cy="1470025"/>
          </a:xfrm>
        </p:spPr>
        <p:txBody>
          <a:bodyPr/>
          <a:lstStyle/>
          <a:p>
            <a:r>
              <a:rPr lang="ru-RU" altLang="ru-RU" sz="9600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ГЖЕЛЬ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229200"/>
            <a:ext cx="5976664" cy="129614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 5 класс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</a:t>
            </a:r>
            <a:r>
              <a:rPr lang="ru-RU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Л.А.Сизоненко</a:t>
            </a:r>
            <a:endParaRPr lang="ru-RU" b="1" i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44">
        <p:wipe/>
      </p:transition>
    </mc:Choice>
    <mc:Fallback xmlns="">
      <p:transition advTm="2244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omsovkusom.ru/image/cache/from_sites/icib1a620newbn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58444" cy="425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usvelikaia.ru/upload/resize_cache/iblock/d3e/268_300_1/DSC_15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72" y="1340768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1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столетий мастера-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гжельцы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создавали непревзойденные по красоте росписи и изразцы для украшения печей и каминов. Более 500 образцов росписей насчитывает богатая коллекция Эрмитажа.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XVIII в. и в течение XIX в. получило бурное развитие и изготовление простого фаянса или так называемого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полуфаянса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 descr="http://kamspb.ru/images/phocagallery/thumbs/phoca_thumb_l_izrazec_kamini_big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68218"/>
            <a:ext cx="431710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4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Содержимое 2"/>
          <p:cNvSpPr>
            <a:spLocks noGrp="1"/>
          </p:cNvSpPr>
          <p:nvPr>
            <p:ph idx="1"/>
          </p:nvPr>
        </p:nvSpPr>
        <p:spPr>
          <a:xfrm>
            <a:off x="539552" y="476672"/>
            <a:ext cx="8229600" cy="5472608"/>
          </a:xfrm>
        </p:spPr>
        <p:txBody>
          <a:bodyPr/>
          <a:lstStyle/>
          <a:p>
            <a:r>
              <a:rPr lang="ru-RU" sz="2400" dirty="0"/>
              <a:t>А классическим цветом фаянса стал считаться синий цвет. Именно росписи синим цветом, пришли на смену контурным изображениям с полихромной краской. Оказывается, синяя краска прекрасно соединяется с глазурью в отличие от других видов краски, а при обжиге уменьшается степень выхода брака. Сияющий насыщенный цвет способен сохранить красоту и изыск росписи на долгие годы.</a:t>
            </a:r>
          </a:p>
          <a:p>
            <a:r>
              <a:rPr lang="ru-RU" sz="2400" dirty="0"/>
              <a:t>Первое Гжельское Товарищество было образовано в 1972 г. в процессе объединения 6 малых цехов.</a:t>
            </a:r>
            <a:br>
              <a:rPr lang="ru-RU" sz="2400" dirty="0"/>
            </a:br>
            <a:r>
              <a:rPr lang="ru-RU" sz="2400" dirty="0"/>
              <a:t>Ассортимент керамических фарфоровых изделий весьма разнообразен: фарфоровая майоликовая посуда, фарфоровые игрушки, </a:t>
            </a:r>
            <a:r>
              <a:rPr lang="ru-RU" sz="2400" dirty="0" smtClean="0"/>
              <a:t>изразцы </a:t>
            </a:r>
            <a:r>
              <a:rPr lang="ru-RU" sz="2400" dirty="0"/>
              <a:t>и плитки, фарфоровые сосуды, фарфоровые статуэтки и т. д.</a:t>
            </a:r>
          </a:p>
          <a:p>
            <a:endPara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1" name="Picture 3" descr="D:\Presentations\Презентации\Russia\wew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81840"/>
            <a:ext cx="1683554" cy="1476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attach/c/5/85/116/85116470_large_175239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76" y="620689"/>
            <a:ext cx="305301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s7001.vk.me/c7005/v7005923/25c4a/-CB45gxlq1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731" y="620689"/>
            <a:ext cx="391704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superhelper.ru/uploads/thumb1_64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20280"/>
            <a:ext cx="2966133" cy="318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1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сeй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день, гжельские умельцы продолжают создавать превосходные художественные шедевры из фарфора. Используя опыт наших предков, и вкладывая собственный труд, мастера создают неподражаемые изделия фарфорового искусства, стирая временную грань столетий.</a:t>
            </a:r>
          </a:p>
        </p:txBody>
      </p:sp>
    </p:spTree>
    <p:extLst>
      <p:ext uri="{BB962C8B-B14F-4D97-AF65-F5344CB8AC3E}">
        <p14:creationId xmlns:p14="http://schemas.microsoft.com/office/powerpoint/2010/main" val="34753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&amp;SHcy;&amp;kcy;&amp;acy;&amp;tcy;&amp;ucy;&amp;lcy;&amp;kcy;&amp;acy; «&amp;Kcy;&amp;ocy;&amp;tcy;&amp;iecy;&amp;ncy;&amp;ocy;&amp;kcy;» (&amp;gcy;&amp;zhcy;&amp;iecy;&amp;lcy;&amp;softcy;, &amp;zcy;&amp;ocy;&amp;lcy;&amp;ocy;&amp;tcy;&amp;ocy;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&amp;SHcy;&amp;kcy;&amp;acy;&amp;tcy;&amp;ucy;&amp;lcy;&amp;kcy;&amp;acy; &quot;&amp;Bcy;&amp;acy;&amp;bcy;&amp;ucy;&amp;shcy;&amp;kcy;&amp;icy;&amp;ncy;&amp;ycy; &amp;scy;&amp;kcy;&amp;acy;&amp;zcy;&amp;kcy;&amp;icy;&quot; (&amp;gcy;&amp;zhcy;&amp;iecy;&amp;lcy;&amp;softcy;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52" y="116632"/>
            <a:ext cx="205428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&amp;Scy;&amp;acy;&amp;lcy;&amp;fcy;&amp;iecy;&amp;tcy;&amp;ncy;&amp;icy;&amp;tscy;&amp;acy; «&amp;Acy;&amp;zhcy;&amp;ucy;&amp;rcy;&amp;ncy;&amp;acy;&amp;yacy;» (&amp;gcy;&amp;zhcy;&amp;iecy;&amp;lcy;&amp;softcy;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9269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&amp;Scy;&amp;ucy;&amp;vcy;&amp;iecy;&amp;ncy;&amp;icy;&amp;rcy; «&amp;Kcy;&amp;ocy;&amp;lcy;&amp;ocy;&amp;kcy;&amp;ocy;&amp;lcy;&amp;softcy;&amp;chcy;&amp;icy;&amp;kcy;» (&amp;gcy;&amp;zhcy;&amp;iecy;&amp;lcy;&amp;softcy;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78" y="3136692"/>
            <a:ext cx="20162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&amp;Bcy;&amp;rcy;&amp;acy; &quot;&amp;Ucy;&amp;yucy;&amp;tcy;&quot; 2-&amp;khcy; &amp;rcy;&amp;ocy;&amp;zhcy;&amp;kcy;&amp;ocy;&amp;vcy;&amp;ocy;&amp;iecy; (&amp;gcy;&amp;zhcy;&amp;iecy;&amp;lcy;&amp;softcy;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34" y="315697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&amp;Scy;&amp;ucy;&amp;pcy;&amp;ncy;&amp;icy;&amp;tscy;&amp;acy; &amp;mcy;&amp;acy;&amp;lcy;&amp;acy;&amp;yacy; (&amp;gcy;&amp;zhcy;&amp;iecy;&amp;lcy;&amp;softcy;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73946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Гжель сегодня – это не только красивая бело-синяя посуда, но и камины, люстры, статуэтки, игрушки, вазы и другие предметы интерьера. Гжель – это многовековая традиция, любимая и по сей день.</a:t>
            </a:r>
          </a:p>
        </p:txBody>
      </p:sp>
    </p:spTree>
    <p:extLst>
      <p:ext uri="{BB962C8B-B14F-4D97-AF65-F5344CB8AC3E}">
        <p14:creationId xmlns:p14="http://schemas.microsoft.com/office/powerpoint/2010/main" val="311348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FF"/>
                </a:solidFill>
              </a:rPr>
              <a:t>Гжельская комната</a:t>
            </a:r>
            <a:endParaRPr lang="ru-RU" b="1" i="1" dirty="0">
              <a:solidFill>
                <a:srgbClr val="0066FF"/>
              </a:solidFill>
            </a:endParaRPr>
          </a:p>
        </p:txBody>
      </p:sp>
      <p:pic>
        <p:nvPicPr>
          <p:cNvPr id="10242" name="Picture 2" descr="http://www.dekorbahcesi.com/wp-content/uploads/2015/05/mavi-salon-modelleri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40768"/>
            <a:ext cx="5172075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16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FF"/>
                </a:solidFill>
              </a:rPr>
              <a:t>Гжельская посуда</a:t>
            </a:r>
            <a:endParaRPr lang="ru-RU" b="1" i="1" dirty="0">
              <a:solidFill>
                <a:srgbClr val="0066FF"/>
              </a:solidFill>
            </a:endParaRPr>
          </a:p>
        </p:txBody>
      </p:sp>
      <p:pic>
        <p:nvPicPr>
          <p:cNvPr id="11266" name="Picture 2" descr="http://img0.liveinternet.ru/images/attach/c/6/90/480/90480170_2222299_20111020_1226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70617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88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242044/data/images/img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37" y="1052736"/>
            <a:ext cx="696747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95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100" name="Picture 2" descr="D:\Presentations\Презентации\Russia\енг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2473"/>
            <a:ext cx="8633919" cy="577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66FF"/>
                </a:solidFill>
              </a:rPr>
              <a:t>Гжельские статуэтки</a:t>
            </a:r>
            <a:endParaRPr lang="ru-RU" b="1" i="1" dirty="0">
              <a:solidFill>
                <a:srgbClr val="0066FF"/>
              </a:solidFill>
            </a:endParaRPr>
          </a:p>
        </p:txBody>
      </p:sp>
      <p:pic>
        <p:nvPicPr>
          <p:cNvPr id="13314" name="Picture 2" descr="http://92.img.avito.st/640x480/2620728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344816" cy="413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9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D:\Presentations\Презентации\Russia\wtt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224" y="3717032"/>
            <a:ext cx="20478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 descr="D:\Presentations\Презентации\Russia\w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3645024"/>
            <a:ext cx="16383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rgbClr val="0066FF"/>
                </a:solidFill>
              </a:rPr>
              <a:t>Использованная литература</a:t>
            </a:r>
          </a:p>
        </p:txBody>
      </p:sp>
      <p:sp>
        <p:nvSpPr>
          <p:cNvPr id="1024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keramoblog.com/interesnye-fakty-o-gline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alt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www.gzheli.net/content/ob-istorii-gzhel</a:t>
            </a:r>
            <a:endParaRPr lang="ru-RU" alt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ru-RU" dirty="0"/>
              <a:t>https://yandex.ru/images/search?tex</a:t>
            </a:r>
            <a:endParaRPr lang="ru-RU" altLang="ru-RU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solidFill>
                  <a:srgbClr val="0066FF"/>
                </a:solidFill>
              </a:rPr>
              <a:t>Гжель'</a:t>
            </a:r>
            <a:r>
              <a:rPr lang="ru-RU" sz="2400" dirty="0"/>
              <a:t> — один из традиционных российских центров производства керамики. Более широкое значение названия «Гжель», являющееся правильным с исторической и культурной точки зрения, — это обширный район, состоящий из 27 деревень, объединённых в «Гжельский куст». «Гжельский куст» расположен примерно в шестидесяти километрах от Москвы по железнодорожной линии Москва — Муром — </a:t>
            </a:r>
            <a:r>
              <a:rPr lang="ru-RU" sz="2400" dirty="0" smtClean="0"/>
              <a:t>Казань. </a:t>
            </a:r>
            <a:r>
              <a:rPr lang="ru-RU" sz="2400" dirty="0"/>
              <a:t>Сейчас «Гжельский куст» входит в Раменский район Московской </a:t>
            </a:r>
            <a:r>
              <a:rPr lang="ru-RU" sz="2400" dirty="0" smtClean="0"/>
              <a:t>области. До </a:t>
            </a:r>
            <a:r>
              <a:rPr lang="ru-RU" sz="2400" dirty="0"/>
              <a:t>революции этот район относился к Богородскому и </a:t>
            </a:r>
            <a:r>
              <a:rPr lang="ru-RU" sz="2400" dirty="0" err="1"/>
              <a:t>Бронницкому</a:t>
            </a:r>
            <a:r>
              <a:rPr lang="ru-RU" sz="2400" dirty="0"/>
              <a:t> </a:t>
            </a:r>
            <a:r>
              <a:rPr lang="ru-RU" sz="2400" dirty="0" smtClean="0"/>
              <a:t>уездам.</a:t>
            </a:r>
            <a:endParaRPr lang="ru-RU" altLang="ru-RU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2" descr="D:\Presentations\Презентации\Russia\рус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57188"/>
            <a:ext cx="300037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kovcheg.ucoz.ru/_fr/16/90657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19125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История возникновения гжели</a:t>
            </a:r>
            <a:br>
              <a:rPr lang="ru-RU" b="1" dirty="0"/>
            </a:br>
            <a:endParaRPr lang="ru-RU" altLang="ru-RU" dirty="0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Изготавливаемые в этих краях превосходные изделия из фарфора, покрытые росписью на белом фоне, называют гжелью.</a:t>
            </a:r>
          </a:p>
          <a:p>
            <a:r>
              <a:rPr lang="ru-RU" sz="2400" dirty="0"/>
              <a:t>История возникновения гжели имеет глубокие корни. Первые письменные свидетельства о гжели были найдены в письменных изданиях за 1339 г. Данные источники являлись духовной грамотой, которая принадлежала Ивану Даниловичу Калите. По данным найденных источников Гжель считалась одной из прибыльных волостей и принадлежала великим московским князьям и царям.</a:t>
            </a:r>
          </a:p>
          <a:p>
            <a:endParaRPr lang="ru-RU" altLang="ru-RU" dirty="0" smtClean="0"/>
          </a:p>
        </p:txBody>
      </p:sp>
      <p:pic>
        <p:nvPicPr>
          <p:cNvPr id="7172" name="Picture 2" descr="D:\Presentations\Презентации\Russia\e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5153025"/>
            <a:ext cx="28384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836712"/>
            <a:ext cx="4618856" cy="4968552"/>
          </a:xfrm>
        </p:spPr>
        <p:txBody>
          <a:bodyPr/>
          <a:lstStyle/>
          <a:p>
            <a:r>
              <a:rPr lang="ru-RU" sz="2000" dirty="0"/>
              <a:t>Примерно в XVI в. мастера-</a:t>
            </a:r>
            <a:r>
              <a:rPr lang="ru-RU" sz="2000" dirty="0" err="1"/>
              <a:t>гжельцы</a:t>
            </a:r>
            <a:r>
              <a:rPr lang="ru-RU" sz="2000" dirty="0"/>
              <a:t> привозили в Москву оставшиеся запасы домашней посуды, а в </a:t>
            </a:r>
            <a:r>
              <a:rPr lang="ru-RU" sz="2000" dirty="0" err="1"/>
              <a:t>Яузскую</a:t>
            </a:r>
            <a:r>
              <a:rPr lang="ru-RU" sz="2000" dirty="0"/>
              <a:t> слободу привозили гончарам глину. Иные мастера оставались работать в этих краях. А также любили они посещать и местные ярмарки. Именно на ярмарках они знакомились с живописными изделиями других мастеров России и других стран. Таким образом, и сформировался со временем так называемый гжельский крестьянский слой населения.</a:t>
            </a:r>
          </a:p>
        </p:txBody>
      </p:sp>
      <p:pic>
        <p:nvPicPr>
          <p:cNvPr id="1026" name="Picture 2" descr="&amp;kcy;&amp;acy;&amp;kcy; &amp;vcy;&amp;ocy;&amp;zcy;&amp;ncy;&amp;icy;&amp;kcy;&amp;lcy;&amp;acy; &amp;gcy;&amp;zhcy;&amp;iecy;&amp;lcy;&amp;soft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2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wipe/>
      </p:transition>
    </mc:Choice>
    <mc:Fallback xmlns="">
      <p:transition advClick="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112568"/>
          </a:xfrm>
        </p:spPr>
        <p:txBody>
          <a:bodyPr/>
          <a:lstStyle/>
          <a:p>
            <a:r>
              <a:rPr lang="ru-RU" sz="2400" dirty="0"/>
              <a:t>Примерно в 1800 в с. Володино, братья Куликовы обнаружили смесь беловой фаянсовой массы. В связи, с чем примерно в 1800-1804 гг.. здесь был открыт первый завод по производству фарфоровых изделий.</a:t>
            </a:r>
            <a:br>
              <a:rPr lang="ru-RU" sz="2400" dirty="0"/>
            </a:br>
            <a:r>
              <a:rPr lang="ru-RU" sz="2400" dirty="0"/>
              <a:t>В 70 — 80 гг.. XVIII в. гжель становится российским центром изготовления высокохудожественной майолики.</a:t>
            </a:r>
            <a:br>
              <a:rPr lang="ru-RU" sz="2400" dirty="0"/>
            </a:br>
            <a:r>
              <a:rPr lang="ru-RU" sz="2400" dirty="0"/>
              <a:t>Но помимо завода, существовало много и народных мастеров, которые с раннего утра до позднего вечера трудились в собственных мастерских, создавая истинные фарфоровые шедевры. Работа каждого мастера отличалась своеобразным гжельским почерком, накопленным опытом и знаниями, собственным кругозором и мировоззрением.</a:t>
            </a:r>
            <a:endParaRPr lang="ru-RU" altLang="ru-RU" sz="2400" dirty="0" smtClean="0"/>
          </a:p>
        </p:txBody>
      </p:sp>
      <p:pic>
        <p:nvPicPr>
          <p:cNvPr id="8196" name="Picture 2" descr="D:\Presentations\Презентации\Russia\ewr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5" y="1071563"/>
            <a:ext cx="22955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0.liveinternet.ru/images/attach/c/7/98/667/98667596_Gzhel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7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53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283838"/>
            <a:ext cx="4038600" cy="4781128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середине XVIII в. гжельские фарфоровые изделия стали приобретать популярность практически во всех уголках России. А конец XVIII в. ознаменовался расцветом гжельской майолики; большую известность получили такие изделия местных мастеров, как кувшины, квасники,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кумганы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Привлекает внимание и изготавливаемая в те времена гжельская и майоликовая посуда с изображением не только пейзажей природы, но и с изображением людей, а также юмористических жизненных сюжетов.</a:t>
            </a:r>
          </a:p>
        </p:txBody>
      </p:sp>
      <p:pic>
        <p:nvPicPr>
          <p:cNvPr id="3074" name="Picture 2" descr="http://www.posezonam.ru/img/big/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30262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5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ssia-Ghel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Russia-Ghel</Template>
  <TotalTime>128</TotalTime>
  <Words>451</Words>
  <Application>Microsoft Office PowerPoint</Application>
  <PresentationFormat>Экран (4:3)</PresentationFormat>
  <Paragraphs>23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Russia-Ghel</vt:lpstr>
      <vt:lpstr>ГЖЕЛЬ</vt:lpstr>
      <vt:lpstr>Презентация PowerPoint</vt:lpstr>
      <vt:lpstr>Презентация PowerPoint</vt:lpstr>
      <vt:lpstr>Презентация PowerPoint</vt:lpstr>
      <vt:lpstr>История возникновения гжели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Гжельская комната</vt:lpstr>
      <vt:lpstr>Гжельская посуда</vt:lpstr>
      <vt:lpstr>Презентация PowerPoint</vt:lpstr>
      <vt:lpstr>Гжельские статуэтки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Любимая Мамочка</dc:creator>
  <cp:lastModifiedBy>Любимая Мамочка</cp:lastModifiedBy>
  <cp:revision>12</cp:revision>
  <dcterms:created xsi:type="dcterms:W3CDTF">2015-07-23T17:52:21Z</dcterms:created>
  <dcterms:modified xsi:type="dcterms:W3CDTF">2015-10-17T16:05:42Z</dcterms:modified>
</cp:coreProperties>
</file>