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4"/>
  </p:notesMasterIdLst>
  <p:sldIdLst>
    <p:sldId id="257" r:id="rId2"/>
    <p:sldId id="268" r:id="rId3"/>
    <p:sldId id="267" r:id="rId4"/>
    <p:sldId id="258" r:id="rId5"/>
    <p:sldId id="259" r:id="rId6"/>
    <p:sldId id="260" r:id="rId7"/>
    <p:sldId id="261" r:id="rId8"/>
    <p:sldId id="262" r:id="rId9"/>
    <p:sldId id="265" r:id="rId10"/>
    <p:sldId id="263" r:id="rId11"/>
    <p:sldId id="264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59" autoAdjust="0"/>
  </p:normalViewPr>
  <p:slideViewPr>
    <p:cSldViewPr>
      <p:cViewPr varScale="1">
        <p:scale>
          <a:sx n="69" d="100"/>
          <a:sy n="69" d="100"/>
        </p:scale>
        <p:origin x="-117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AF481A-2B1A-4EC4-8B7C-2FC2F18FDA66}" type="datetimeFigureOut">
              <a:rPr lang="ru-RU" smtClean="0"/>
              <a:pPr/>
              <a:t>13.11.2015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E085E5-CFF2-4069-87D0-2A045A5C8AC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0363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13.11.2015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5B106E36-FD25-4E2D-B0AA-010F637433A0}" type="datetimeFigureOut">
              <a:rPr lang="ru-RU" smtClean="0"/>
              <a:pPr/>
              <a:t>13.11.2015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13.11.2015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5B106E36-FD25-4E2D-B0AA-010F637433A0}" type="datetimeFigureOut">
              <a:rPr lang="ru-RU" smtClean="0"/>
              <a:pPr/>
              <a:t>13.11.2015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5B106E36-FD25-4E2D-B0AA-010F637433A0}" type="datetimeFigureOut">
              <a:rPr lang="ru-RU" smtClean="0"/>
              <a:pPr/>
              <a:t>13.11.2015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5B106E36-FD25-4E2D-B0AA-010F637433A0}" type="datetimeFigureOut">
              <a:rPr lang="ru-RU" smtClean="0"/>
              <a:pPr/>
              <a:t>13.11.2015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13.11.2015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5B106E36-FD25-4E2D-B0AA-010F637433A0}" type="datetimeFigureOut">
              <a:rPr lang="ru-RU" smtClean="0"/>
              <a:pPr/>
              <a:t>13.11.2015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5B106E36-FD25-4E2D-B0AA-010F637433A0}" type="datetimeFigureOut">
              <a:rPr lang="ru-RU" smtClean="0"/>
              <a:pPr/>
              <a:t>13.11.2015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5B106E36-FD25-4E2D-B0AA-010F637433A0}" type="datetimeFigureOut">
              <a:rPr lang="ru-RU" smtClean="0"/>
              <a:pPr/>
              <a:t>13.11.2015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5B106E36-FD25-4E2D-B0AA-010F637433A0}" type="datetimeFigureOut">
              <a:rPr lang="ru-RU" smtClean="0"/>
              <a:pPr/>
              <a:t>13.11.2015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ransition/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                       мини-футбол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  Правила игры  </a:t>
            </a:r>
            <a:endParaRPr lang="ru-RU" sz="32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785794"/>
            <a:ext cx="7715304" cy="535531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10-метровый удар (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дабл-пенальти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</a:t>
            </a:r>
          </a:p>
          <a:p>
            <a:pPr algn="ctr"/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-начиная с 6 командного нарушения противоположная команда получает право на пробитие 10-метрового удара;</a:t>
            </a:r>
          </a:p>
          <a:p>
            <a:pPr algn="ctr"/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-игроки не имеют право построить стенку;</a:t>
            </a:r>
          </a:p>
          <a:p>
            <a:pPr algn="ctr"/>
            <a:endParaRPr lang="ru-RU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buFontTx/>
              <a:buChar char="-"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вратарь располагается не ближе 5 метров от мяча;</a:t>
            </a:r>
          </a:p>
          <a:p>
            <a:pPr algn="ctr">
              <a:buFontTx/>
              <a:buChar char="-"/>
            </a:pPr>
            <a:endParaRPr lang="en-U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Удар с боковой линии</a:t>
            </a:r>
          </a:p>
          <a:p>
            <a:pPr algn="ctr"/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-выполняется когда мяч полностью его пересечет;</a:t>
            </a:r>
          </a:p>
          <a:p>
            <a:pPr algn="ctr"/>
            <a:endParaRPr lang="ru-RU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-в течении 4 секунд, с момента когда игрок взял его под контроль;</a:t>
            </a:r>
          </a:p>
          <a:p>
            <a:pPr algn="ctr"/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-мяч, забитый непосредственно с такого удара, не засчитывается;</a:t>
            </a:r>
          </a:p>
          <a:p>
            <a:pPr algn="ctr"/>
            <a:endParaRPr lang="ru-RU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-если после удара мяч коснется какого-либо другого игрока, судья засчитывает гол;</a:t>
            </a:r>
            <a:endParaRPr lang="ru-RU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500042"/>
            <a:ext cx="7858180" cy="5262979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" b="0" i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Угловой удар</a:t>
            </a:r>
          </a:p>
          <a:p>
            <a:pPr algn="ctr"/>
            <a:endParaRPr lang="ru-RU" sz="1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-гол засчитывается, если мяч забит в ворота непосредственно с углового;</a:t>
            </a:r>
          </a:p>
          <a:p>
            <a:pPr algn="ctr"/>
            <a:endParaRPr lang="ru-RU" sz="1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1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-соперник располагается не ближе 5 м от мяча;</a:t>
            </a:r>
          </a:p>
          <a:p>
            <a:pPr algn="ctr"/>
            <a:endParaRPr lang="ru-RU" sz="1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Вбрасывание мяча от ворот</a:t>
            </a:r>
          </a:p>
          <a:p>
            <a:pPr algn="ctr"/>
            <a:endParaRPr lang="ru-RU" sz="1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1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-вратарь, взяв мяч под контроль, должен выполнить вбрасывание в течение 4 секунд;</a:t>
            </a:r>
          </a:p>
          <a:p>
            <a:pPr algn="ctr"/>
            <a:endParaRPr lang="ru-RU" sz="1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1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Спорный мяч</a:t>
            </a:r>
          </a:p>
          <a:p>
            <a:pPr algn="ctr"/>
            <a:endParaRPr lang="ru-RU" sz="1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1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-способ возобновления игры после ее временной остановки;</a:t>
            </a:r>
          </a:p>
          <a:p>
            <a:pPr algn="ctr"/>
            <a:endParaRPr lang="ru-RU" sz="1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-вбрасывание в том месте, где он находится в момент остановки игры;</a:t>
            </a:r>
          </a:p>
          <a:p>
            <a:pPr algn="ctr"/>
            <a:endParaRPr lang="en-US" sz="1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</a:t>
            </a:r>
            <a:r>
              <a:rPr lang="ru-RU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игра возобновляется, когда мяч коснется поверхности игрового  поля;</a:t>
            </a:r>
          </a:p>
          <a:p>
            <a:pPr algn="ctr"/>
            <a:endParaRPr lang="ru-RU" sz="1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1400" b="0" i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Опасное нападение</a:t>
            </a:r>
          </a:p>
          <a:p>
            <a:pPr algn="ctr"/>
            <a:endParaRPr lang="ru-RU" sz="1400" b="0" i="1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1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-это нападение на соперника грубым и опасным приемом, за что виновная команда наказывается штрафным ударом, а игрок, подвергается предупреждению или удаляется с поля;</a:t>
            </a:r>
            <a:endParaRPr lang="ru-RU" sz="1400" b="0" i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3" y="571480"/>
            <a:ext cx="8072494" cy="621708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Опасная игра</a:t>
            </a:r>
          </a:p>
          <a:p>
            <a:pPr algn="ctr"/>
            <a:endParaRPr lang="ru-RU" sz="2000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2000" b="0" i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-эта игра с мячом вблизи единоборствующих игроков, в результате чего возникает опасность нанесение сопернику травмы(наказывается свободным ударом);</a:t>
            </a:r>
          </a:p>
          <a:p>
            <a:pPr algn="ctr"/>
            <a:r>
              <a:rPr lang="ru-RU" sz="2000" b="0" i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Примеры:</a:t>
            </a:r>
          </a:p>
          <a:p>
            <a:pPr algn="ctr"/>
            <a:endParaRPr lang="ru-RU" sz="2000" b="0" i="1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2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-обороняющейся игрок стремится выбить ногой мяч, летящий на уровне головы соперника, когда тот наносит удар головой;</a:t>
            </a:r>
          </a:p>
          <a:p>
            <a:pPr algn="ctr"/>
            <a:endParaRPr lang="ru-RU" sz="2000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2000" b="0" i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-защитник бросается головой вперед под удар соперника(гол забитый засчитывается или назначается свободный удар в сторону обороняющейся команды);</a:t>
            </a:r>
          </a:p>
          <a:p>
            <a:pPr algn="ctr"/>
            <a:endParaRPr lang="ru-RU" sz="2000" b="0" i="1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2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-подкат с целью отбора мяча у атакующего соперника-это не всегда нарушение правил;</a:t>
            </a:r>
          </a:p>
          <a:p>
            <a:pPr algn="ctr"/>
            <a:endParaRPr lang="ru-RU" sz="2000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2000" b="0" i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-подкат непосредственно в ноги сопернику - это следует считать нарушением;</a:t>
            </a:r>
            <a:endParaRPr lang="ru-RU" sz="2000" b="0" i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3614" y="1548185"/>
            <a:ext cx="40030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latin typeface="Monotype Corsiva" pitchFamily="66" charset="0"/>
              </a:rPr>
              <a:t>УЧАСТНИКИ  ИГРЫ</a:t>
            </a:r>
            <a:endParaRPr lang="ru-RU" sz="3200" b="1" dirty="0">
              <a:latin typeface="Monotype Corsiv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2636912"/>
            <a:ext cx="828092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В игре участвуют две команды. В составе каждой – вратарь, 4 полевых игрока и не более 7 запасных. В ходе игры число замен не ограничивается. Любой игрок, которого заменили, может вновь вернуться на поле вместо одного из игроков своей команды.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9270144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476671"/>
            <a:ext cx="5578504" cy="345638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9553" y="4088247"/>
            <a:ext cx="813690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Длина игрового поля: 28 – 40 м. </a:t>
            </a:r>
          </a:p>
          <a:p>
            <a:pPr algn="ctr"/>
            <a:r>
              <a:rPr lang="ru-RU" sz="2800" dirty="0" smtClean="0"/>
              <a:t>Ширина: 16 – 20 м. Поле размечается линиями шириной 8 см. Они входят в размер площадки.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6342995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786050" y="357167"/>
            <a:ext cx="38576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ru-RU" sz="2000" b="1" dirty="0" smtClean="0">
              <a:ln w="12700">
                <a:solidFill>
                  <a:prstClr val="white"/>
                </a:solidFill>
                <a:prstDash val="solid"/>
              </a:ln>
              <a:solidFill>
                <a:srgbClr val="FEB80A">
                  <a:lumMod val="50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0" algn="ctr"/>
            <a:r>
              <a:rPr lang="ru-RU" sz="2000" b="1" dirty="0" smtClean="0">
                <a:ln w="12700">
                  <a:solidFill>
                    <a:prstClr val="white"/>
                  </a:solidFill>
                  <a:prstDash val="solid"/>
                </a:ln>
                <a:solidFill>
                  <a:srgbClr val="FEB80A">
                    <a:lumMod val="50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</a:t>
            </a:r>
          </a:p>
          <a:p>
            <a:pPr lvl="0" algn="ctr"/>
            <a:endParaRPr lang="ru-RU" sz="2000" b="1" dirty="0" smtClean="0">
              <a:ln w="12700">
                <a:solidFill>
                  <a:prstClr val="white"/>
                </a:solidFill>
                <a:prstDash val="solid"/>
              </a:ln>
              <a:solidFill>
                <a:srgbClr val="FEB80A">
                  <a:lumMod val="50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0" algn="ctr"/>
            <a:endParaRPr lang="ru-RU" sz="2000" b="1" dirty="0">
              <a:ln w="12700">
                <a:solidFill>
                  <a:prstClr val="white"/>
                </a:solidFill>
                <a:prstDash val="solid"/>
              </a:ln>
              <a:solidFill>
                <a:srgbClr val="FEB80A">
                  <a:lumMod val="50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333137"/>
            <a:ext cx="7358114" cy="6524863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 anchor="ctr">
            <a:spAutoFit/>
          </a:bodyPr>
          <a:lstStyle/>
          <a:p>
            <a:pPr marL="400050" indent="-400050" algn="ctr"/>
            <a:r>
              <a:rPr lang="ru-RU" sz="2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ВЫБОР СТОРОН ПОЛЯ</a:t>
            </a:r>
          </a:p>
          <a:p>
            <a:pPr algn="ctr"/>
            <a:endParaRPr lang="ru-RU" sz="2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2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-КОМАНДА ВЫИГРАВШАЯ ЖРЕБИЙ, ВЫБИРАЕТ ВОРОТА</a:t>
            </a:r>
          </a:p>
          <a:p>
            <a:pPr algn="ctr"/>
            <a:endParaRPr lang="ru-RU" sz="22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-СОПЕРНИК ПОЛУЧАЕТ ПРАВО НА НАЧАЛЬНЫЙ УДАР</a:t>
            </a:r>
          </a:p>
          <a:p>
            <a:pPr algn="ctr"/>
            <a:endParaRPr lang="ru-RU" sz="2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2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-ИГРОКИ КОМАНДЫ, НЕ НАЧИНАЮЩЕЙ ИГРУ, ДОЛЖНЫ СТОЯТЬ НЕ БЛИЖЕ 3 МЕТРОВ ОТ МЯЧА</a:t>
            </a:r>
          </a:p>
          <a:p>
            <a:pPr algn="ctr"/>
            <a:endParaRPr lang="ru-RU" sz="22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-ИГРОК ДОЛЖЕН ПОСЛАТЬМЯЧ УДАРОМ НАГОЙ ВПЕРЕД ПОСЛЕ СИГНАЛА СУДЬИ</a:t>
            </a:r>
          </a:p>
          <a:p>
            <a:pPr algn="ctr"/>
            <a:endParaRPr lang="ru-RU" sz="2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2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-ЭТОТ ИГРОК НЕ МОЖЕТ КОСНУТЬСЯ МЯЧА ПОВТОРНО, ПОКА ЕГО НЕ КОСНЕТСЯ ЛЮБОЙ ДРУГОЙ ИГРОК</a:t>
            </a:r>
          </a:p>
          <a:p>
            <a:pPr algn="ctr"/>
            <a:endParaRPr lang="ru-RU" sz="22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-ГОЛ, ЗАБИТЫЙ НЕПОСРЕДСТВЕННО С НАЧАЛЬНОГО УДАРА, ЗАСЧИТЫВАЕТСЯ</a:t>
            </a:r>
          </a:p>
          <a:p>
            <a:pPr algn="ctr"/>
            <a:endParaRPr lang="ru-RU" sz="22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714356"/>
            <a:ext cx="7143799" cy="4093428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</a:t>
            </a:r>
            <a:r>
              <a:rPr lang="ru-RU" sz="16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Продолжительность игры</a:t>
            </a:r>
          </a:p>
          <a:p>
            <a:pPr algn="ctr"/>
            <a:endParaRPr lang="ru-RU" sz="1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1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-два равных периода - по 20 минут каждый</a:t>
            </a:r>
          </a:p>
          <a:p>
            <a:pPr algn="ctr"/>
            <a:endParaRPr lang="ru-RU" sz="16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-перерыв между периодами не должен превышать 15 минут</a:t>
            </a:r>
          </a:p>
          <a:p>
            <a:pPr algn="ctr"/>
            <a:endParaRPr lang="ru-RU" sz="1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1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-продолжительность перерыва между периодами должна быть указана в регламенте соревнований</a:t>
            </a:r>
          </a:p>
          <a:p>
            <a:pPr algn="ctr"/>
            <a:endParaRPr lang="ru-RU" sz="16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-если должен быть выполнен штрафной удар, пенальти то период о котором идет речь, продлевается, пока удар не будет завершен</a:t>
            </a:r>
          </a:p>
          <a:p>
            <a:pPr algn="ctr"/>
            <a:endParaRPr lang="ru-RU" sz="1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1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-команды имеют право на одноминутный тайм-аут в каждом периоде</a:t>
            </a:r>
          </a:p>
          <a:p>
            <a:pPr algn="ctr"/>
            <a:r>
              <a:rPr lang="ru-RU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-продолжительность времени тайм-аута одна ми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нута</a:t>
            </a:r>
            <a:endParaRPr lang="ru-RU" sz="2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785794"/>
            <a:ext cx="7828555" cy="4832092"/>
          </a:xfrm>
          <a:prstGeom prst="rect">
            <a:avLst/>
          </a:prstGeom>
          <a:ln w="3175"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" b="1" i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СОСТАВ СУДЕЙСКОЙ БРИГАДЫ</a:t>
            </a:r>
          </a:p>
          <a:p>
            <a:pPr algn="ctr"/>
            <a:endParaRPr lang="ru-RU" sz="1600" b="1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1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-СОСТОИТ ИЗ СУДЬИ, ВТОРОГО СУДЬИ И ХРОНОМЕТРИСТА</a:t>
            </a:r>
          </a:p>
          <a:p>
            <a:pPr algn="ctr"/>
            <a:endParaRPr lang="ru-RU" sz="14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1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-СУДЬЯ И ВТОРОЙ СУДЬЯ ИМЕЕТ РАЗНЫЕ ПОЛНОМОЧИЯ</a:t>
            </a:r>
          </a:p>
          <a:p>
            <a:pPr algn="ctr"/>
            <a:endParaRPr lang="ru-RU" sz="1400" b="1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1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-В СЛУЧАИ РАЗНОГЛАСИЯ РЕШЕНИЕ </a:t>
            </a:r>
            <a:r>
              <a:rPr lang="ru-RU" sz="1400" b="1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СУДЬИ</a:t>
            </a:r>
            <a:r>
              <a:rPr lang="ru-RU" sz="1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ЯВЛЯЕТСЯ ПРИОРЕТЕТНЫМ</a:t>
            </a:r>
          </a:p>
          <a:p>
            <a:pPr algn="ctr"/>
            <a:endParaRPr lang="ru-RU" sz="14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1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-ХРОНОМЕТРИСТ КОНТРОЛИРУЕТ ПРОДОЛЖИТЕЛЬНОСТЬ ИГРЫ, ВКЛЮЧАЯ ХРОНОМЕТР ПОСЛЕ ВВОДА МЯЧА В ИГРУ И ОСТАНАВЛИВАЯ ЕГО</a:t>
            </a:r>
            <a:r>
              <a:rPr lang="en-US" sz="1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1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ПОСЛЕ ВЫХОДА МЯЧА ИЗ ИГРЫ ФИКСИРУЯ ТАКИМ ОБРАЗОМ ЧИСТОЕ ВРЕМЯ ИГРЫ</a:t>
            </a:r>
          </a:p>
          <a:p>
            <a:pPr algn="ctr"/>
            <a:endParaRPr lang="ru-RU" sz="1400" b="1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1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-КОНТРОЛИРУЕТ МИНУТНУЮ ПРОДОЛЖИТЕЛЬНОСТЬ ТАЙМ-АУТА</a:t>
            </a:r>
          </a:p>
          <a:p>
            <a:pPr algn="ctr"/>
            <a:endParaRPr lang="ru-RU" sz="14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1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-ВРЕМЯ ДВУХМИНУТНОГО НАКАЗАНИЯ КОМАНДЫ ПОСЛЕ УДАЛЕНИЯ ИГРОКА С ПОЛЯ</a:t>
            </a:r>
          </a:p>
          <a:p>
            <a:pPr algn="ctr"/>
            <a:endParaRPr lang="ru-RU" sz="1400" b="1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1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-ВЕДЕТ ЗАПИСЬ ПЕРВЫХ ПЯТИ КОМАНДНЫХ (НАБРАННЫХ) НАРУШЕНИЙ В КАЖДОЙ КОМАНДЕ И СИГНАЛИЗИРУЕТ, КОГДА ОДНА ИЗ НИХ СОВЕРШИТ 5 НАРУШЕНИЙ.</a:t>
            </a:r>
            <a:endParaRPr lang="ru-RU" sz="1400" b="1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ru-RU" sz="1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571480"/>
            <a:ext cx="7358114" cy="5262979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" b="0" i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ШТРАФНОЙ УДАР НАЗНАЧАЕТСЯ</a:t>
            </a:r>
          </a:p>
          <a:p>
            <a:pPr algn="ctr"/>
            <a:endParaRPr lang="ru-RU" sz="1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-ЗА УМЫШЛЕННУЮ ИГРУ РУКОЙ;</a:t>
            </a:r>
          </a:p>
          <a:p>
            <a:pPr algn="ctr"/>
            <a:endParaRPr lang="ru-RU" sz="1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ru-RU" sz="1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-ИГРУ В ПОДКАТЕ ПРИ ОТБОРЕ МЯЧА У СОПЕРНИКА;</a:t>
            </a:r>
          </a:p>
          <a:p>
            <a:pPr algn="ctr"/>
            <a:endParaRPr lang="ru-RU" sz="1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ru-RU" sz="1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-ЗА ЗАДЕРЖКУ СОПЕРНИКА;</a:t>
            </a:r>
          </a:p>
          <a:p>
            <a:pPr algn="ctr"/>
            <a:endParaRPr lang="ru-RU" sz="1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ru-RU" sz="1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-ЗА ТОЛЧОК В ПЛЕЧО ИЛИ СПИНУ;</a:t>
            </a:r>
          </a:p>
          <a:p>
            <a:pPr algn="ctr"/>
            <a:endParaRPr lang="ru-RU" sz="1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ru-RU" sz="1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-УДАР ВЫПОЛНЯЕТСЯ С МЕСТА, ГДЕ ПРОИЗОШЛО НАРУШЕНИЕ;</a:t>
            </a:r>
          </a:p>
          <a:p>
            <a:pPr algn="ctr"/>
            <a:endParaRPr lang="ru-RU" sz="1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ru-RU" sz="1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-ЕСЛИ ТАКОЕ НАРУШЕНИЕ ПРОИЗОШЛО В СВОЕЙ ШТРАФНОЙ ПЛОЩАДИ НЕЗАВИСИМО ОТ ТОГО, ГДЕ НАХОДИЛСЯ В ЭТОТ МОМЕНТ МЯЧ, СУДЬЯ НАЗНАЧАЕТ В ВОРОТА ПРОВИНИВШЕЙСЯ КОМАНДЫ </a:t>
            </a:r>
            <a:r>
              <a:rPr lang="ru-RU" sz="1400" i="1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6-МЕТРОВЫЙ УДАР </a:t>
            </a:r>
            <a:r>
              <a:rPr lang="ru-RU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(ПЕНАЛЬТИ);</a:t>
            </a:r>
            <a:endParaRPr lang="en-US" sz="1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ru-RU" sz="1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-МЯЧ, ЗАБИТЫЙ В ВОРОТА НЕПОСРЕДСТВЕННО СО ШТРАФНОГО УДАРА, ЗАСЧИТЫВАЕТСЯ; </a:t>
            </a:r>
            <a:endParaRPr lang="ru-RU" sz="1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500042"/>
            <a:ext cx="7715303" cy="590931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СВОБОДНЫЙ УДАР НАЗНАЧАЕТСЯ</a:t>
            </a:r>
          </a:p>
          <a:p>
            <a:pPr algn="ctr"/>
            <a:endParaRPr lang="ru-RU" sz="1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1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-КОГДА ИГРОК СЫГРАЛ ПРОТИВ СОПЕРНИКА ОПАСНО;</a:t>
            </a:r>
          </a:p>
          <a:p>
            <a:pPr algn="ctr"/>
            <a:endParaRPr lang="ru-RU" sz="1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-МЕШАЛ ВРАТАРЮ ВБРОСИТЬ МЯЧ В ПОЛЕ;</a:t>
            </a:r>
          </a:p>
          <a:p>
            <a:pPr algn="ctr"/>
            <a:endParaRPr lang="ru-RU" sz="1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1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-ЕСЛИ ВРАТАРЬ ДОПУСТИТ ТАКИЕ НАРУШЕНИЯ, КАК:</a:t>
            </a:r>
          </a:p>
          <a:p>
            <a:pPr algn="ctr"/>
            <a:endParaRPr lang="ru-RU" sz="1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1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1.ВВЕДЯ МЯЧ В ИГРУ, ВНОВЬ ПОЛУЧИТ ПАС ОТ ПАРТНЕРА (ПРИ ЭТОМ МЯЧ ЗА ЭТО ВРЕМЯ НЕ ПЕРЕСЕК СРЕДНЮЮ ЛИНИЮ ПОЛЯ ИЛИ ЖЕ ЕГО НЕ КОСНУЛСЯ СОПЕРНИК);</a:t>
            </a:r>
          </a:p>
          <a:p>
            <a:pPr algn="ctr"/>
            <a:endParaRPr lang="ru-RU" sz="1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2.ВЗЯЛ МЯЧ В РУКИ В ШТРАФНОЙ ПЛОЩАДИ ПОСЛЕ ПАСА НОГОЙ ОТ ПАРТНЕРА;</a:t>
            </a:r>
          </a:p>
          <a:p>
            <a:pPr algn="ctr"/>
            <a:endParaRPr lang="ru-RU" sz="1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1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3.КОНТРОЛИРУЕТ МЯЧ В ЛЮБОМ МЕСТЕ НА СВОЕЙ ПОЛОВИНЕ ПОЛЯ БОЛЕЕ 4 СЕКУНД;</a:t>
            </a:r>
          </a:p>
          <a:p>
            <a:pPr algn="ctr"/>
            <a:endParaRPr lang="ru-RU" sz="1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-ЕСЛИ НАРУШЕНИЕ ПРОИЗОШЛО В ШТРАФНОЙ ПЛОЩАДИ КОМАНДЫ СОПЕРНИКА, ТО СВОБОДНЫЙ УДАР ВЫПОЛНЯЕТСЯ С БЛИЖАЙЩЕЙ К МЕСТУ НАРУШЕНИЯ ТОЧКИ НА ЛИНИИ ШТРАФНОЙ ПЛОЩАДИ;</a:t>
            </a:r>
          </a:p>
          <a:p>
            <a:pPr algn="ctr"/>
            <a:endParaRPr lang="ru-RU" sz="1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1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-ВСЕ ИГРОКИ ПРОТИВОПОЛОЖНОЙ КОМАНДЫ ДОЛЖНЫ РАСПОЛАГАТЬСЯ НЕ БЛИЖЕ 5 М ОТ МЯЧА ДО ТЕХ ПОР, ПОКА ТОТ НЕ ВОЙДЕТ В ИГРУ;</a:t>
            </a:r>
          </a:p>
          <a:p>
            <a:pPr algn="ctr"/>
            <a:endParaRPr lang="ru-RU" sz="1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ГОЛ ЗАСЧИТЫВАЕТСЯ ТОЛЬКО В СЛУЧАЕ, ЕСЛИ ПОСЛЕ УДАРА МЯЧА КОСНЕТСЯ ЛЮБОЙ ДРУГОЙ ИГРОК;</a:t>
            </a:r>
            <a:endParaRPr lang="ru-RU" sz="1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428604"/>
            <a:ext cx="8001055" cy="6771084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Дисциплинарные санкции с предъявлением желтой карточки</a:t>
            </a:r>
          </a:p>
          <a:p>
            <a:pPr algn="ctr"/>
            <a:endParaRPr lang="ru-RU" sz="1400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1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-некорректное поведение;</a:t>
            </a:r>
          </a:p>
          <a:p>
            <a:pPr algn="ctr"/>
            <a:endParaRPr lang="ru-RU" sz="1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-несогласие с действиями арбитра;</a:t>
            </a:r>
          </a:p>
          <a:p>
            <a:pPr algn="ctr"/>
            <a:endParaRPr lang="ru-RU" sz="1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-не соблюдение 5-метрового расстояния при стандартах;</a:t>
            </a:r>
          </a:p>
          <a:p>
            <a:pPr algn="ctr"/>
            <a:endParaRPr lang="ru-RU" sz="1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-нарушение правил замены;</a:t>
            </a:r>
          </a:p>
          <a:p>
            <a:pPr algn="ctr"/>
            <a:endParaRPr lang="ru-RU" sz="1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-уход с поля без разрешения судьи;</a:t>
            </a:r>
          </a:p>
          <a:p>
            <a:pPr algn="ctr"/>
            <a:endParaRPr lang="ru-RU" sz="1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-за такие нарушения назначается свободный удар с того места где нарушение произошло;</a:t>
            </a:r>
          </a:p>
          <a:p>
            <a:pPr algn="ctr"/>
            <a:endParaRPr lang="ru-RU" sz="1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1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 предъявлением красной карточки</a:t>
            </a:r>
          </a:p>
          <a:p>
            <a:pPr algn="ctr"/>
            <a:endParaRPr lang="ru-RU" sz="1400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1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-неспортивное поведение на поле;</a:t>
            </a:r>
          </a:p>
          <a:p>
            <a:pPr algn="ctr"/>
            <a:r>
              <a:rPr lang="ru-RU" sz="1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-повторное предупреждение в игре;</a:t>
            </a:r>
          </a:p>
          <a:p>
            <a:pPr algn="ctr"/>
            <a:r>
              <a:rPr lang="ru-RU" sz="1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-умышленная игра в свое штрафной;</a:t>
            </a:r>
          </a:p>
          <a:p>
            <a:pPr algn="ctr"/>
            <a:r>
              <a:rPr lang="ru-RU" sz="1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-грубое нападение на соперника;</a:t>
            </a:r>
          </a:p>
          <a:p>
            <a:pPr algn="ctr"/>
            <a:r>
              <a:rPr lang="ru-RU" sz="1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-команда в течении 2-минут играет в меньшинстве;</a:t>
            </a:r>
          </a:p>
          <a:p>
            <a:pPr algn="ctr"/>
            <a:r>
              <a:rPr lang="ru-RU" sz="1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-команда  в меньшинстве пропустившая гол дополняется пятым игроком;</a:t>
            </a:r>
          </a:p>
          <a:p>
            <a:pPr algn="ctr"/>
            <a:r>
              <a:rPr lang="ru-RU" sz="1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-команда в меньшинстве забившая гол продолжает играть без изменения числа </a:t>
            </a:r>
            <a:r>
              <a:rPr lang="ru-RU" sz="1400" i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игроков;</a:t>
            </a:r>
          </a:p>
          <a:p>
            <a:pPr algn="ctr"/>
            <a:endParaRPr lang="ru-RU" sz="1400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1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-ПРАВИЛА ТРЕБУЮТНАКАЗАНИЕ ИГРОКОВ НЕ ТОЛЬКО ЗА СОВЕРШЕННОЕ НАРУШЕНИЕ, НО И ЗА ПОПЫТКУ СОВЕРШИТЬ ЕГО(один попытался ударить, другой увернулся; замах в ответ на нарушение расценивается по-другому);</a:t>
            </a:r>
          </a:p>
          <a:p>
            <a:pPr algn="ctr"/>
            <a:endParaRPr lang="ru-RU" sz="1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ru-RU" sz="1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1076</TotalTime>
  <Words>986</Words>
  <Application>Microsoft Office PowerPoint</Application>
  <PresentationFormat>Экран (4:3)</PresentationFormat>
  <Paragraphs>162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Kilter</vt:lpstr>
      <vt:lpstr>                             мини-футбол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лг</dc:creator>
  <cp:lastModifiedBy>лг</cp:lastModifiedBy>
  <cp:revision>109</cp:revision>
  <dcterms:modified xsi:type="dcterms:W3CDTF">2015-11-13T11:37:34Z</dcterms:modified>
</cp:coreProperties>
</file>