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9" r:id="rId8"/>
    <p:sldId id="270" r:id="rId9"/>
    <p:sldId id="271" r:id="rId10"/>
    <p:sldId id="272" r:id="rId11"/>
    <p:sldId id="260" r:id="rId12"/>
    <p:sldId id="273" r:id="rId13"/>
    <p:sldId id="274" r:id="rId14"/>
    <p:sldId id="275" r:id="rId15"/>
    <p:sldId id="261" r:id="rId16"/>
    <p:sldId id="262" r:id="rId17"/>
    <p:sldId id="279" r:id="rId18"/>
    <p:sldId id="263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1889ED-4583-4AA6-B32C-331BACD3C8B9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586050-8EEF-4A0E-8677-D2E0BBBFA72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«Лепка фигуры человека»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661248"/>
            <a:ext cx="4752528" cy="10668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Презентация по программе </a:t>
            </a:r>
            <a:r>
              <a:rPr lang="ru-RU" dirty="0" err="1" smtClean="0"/>
              <a:t>Б.М.Неменсого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7 класс.</a:t>
            </a:r>
          </a:p>
          <a:p>
            <a:pPr algn="ctr"/>
            <a:r>
              <a:rPr lang="ru-RU" dirty="0" smtClean="0"/>
              <a:t>Выполнила </a:t>
            </a:r>
            <a:r>
              <a:rPr lang="ru-RU" dirty="0" err="1" smtClean="0"/>
              <a:t>Сысолятина</a:t>
            </a:r>
            <a:r>
              <a:rPr lang="ru-RU" dirty="0" smtClean="0"/>
              <a:t> Н.А. учитель ИЗО</a:t>
            </a:r>
          </a:p>
          <a:p>
            <a:pPr algn="ctr"/>
            <a:r>
              <a:rPr lang="ru-RU" dirty="0" smtClean="0"/>
              <a:t> МАОУ СОШ № 7 </a:t>
            </a:r>
            <a:r>
              <a:rPr lang="ru-RU" dirty="0" err="1" smtClean="0"/>
              <a:t>г.Сухой</a:t>
            </a:r>
            <a:r>
              <a:rPr lang="ru-RU" dirty="0" smtClean="0"/>
              <a:t> Лог Свердловской области</a:t>
            </a:r>
          </a:p>
          <a:p>
            <a:pPr algn="ctr"/>
            <a:r>
              <a:rPr lang="ru-RU" dirty="0" smtClean="0"/>
              <a:t>2015 год.</a:t>
            </a:r>
            <a:endParaRPr lang="ru-RU" dirty="0"/>
          </a:p>
        </p:txBody>
      </p:sp>
      <p:pic>
        <p:nvPicPr>
          <p:cNvPr id="4" name="Picture 2" descr="http://www.cepolina.com/photo/art/statue/stone-statue/3/statue-marble-Daphne-Gr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52" y="476672"/>
            <a:ext cx="35103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КОНТРРЕЛЬЕФ</a:t>
            </a:r>
            <a:endParaRPr lang="ru-RU" sz="5400" dirty="0"/>
          </a:p>
        </p:txBody>
      </p:sp>
      <p:pic>
        <p:nvPicPr>
          <p:cNvPr id="1026" name="Picture 2" descr="https://upload.wikimedia.org/wikipedia/commons/thumb/7/75/Stempel_aus_Mexiko_und_Ekuador_Slg_Ebn%C3%B6ther.jpg/800px-Stempel_aus_Mexiko_und_Ekuador_Slg_Ebn%C3%B6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200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Способ получения </a:t>
            </a:r>
            <a:r>
              <a:rPr lang="ru-RU" dirty="0" smtClean="0">
                <a:solidFill>
                  <a:schemeClr val="tx1"/>
                </a:solidFill>
              </a:rPr>
              <a:t>скульптуры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зависит от </a:t>
            </a:r>
            <a:r>
              <a:rPr lang="ru-RU" dirty="0" smtClean="0">
                <a:solidFill>
                  <a:schemeClr val="tx1"/>
                </a:solidFill>
              </a:rPr>
              <a:t>материала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u="sng" dirty="0">
                <a:solidFill>
                  <a:schemeClr val="tx1"/>
                </a:solidFill>
              </a:rPr>
              <a:t>пластика</a:t>
            </a:r>
            <a:r>
              <a:rPr lang="ru-RU" sz="3200" dirty="0">
                <a:solidFill>
                  <a:schemeClr val="tx1"/>
                </a:solidFill>
              </a:rPr>
              <a:t> - наращивание объема скульптуры добавлением мягкого материала (глина)</a:t>
            </a:r>
          </a:p>
          <a:p>
            <a:pPr lvl="0"/>
            <a:r>
              <a:rPr lang="ru-RU" sz="3200" u="sng" dirty="0">
                <a:solidFill>
                  <a:schemeClr val="tx1"/>
                </a:solidFill>
              </a:rPr>
              <a:t>ваяние</a:t>
            </a:r>
            <a:r>
              <a:rPr lang="ru-RU" sz="3200" dirty="0">
                <a:solidFill>
                  <a:schemeClr val="tx1"/>
                </a:solidFill>
              </a:rPr>
              <a:t> - отсекание лишних частей твердого материала (камень)</a:t>
            </a:r>
          </a:p>
          <a:p>
            <a:pPr lvl="0"/>
            <a:r>
              <a:rPr lang="ru-RU" sz="3200" u="sng" dirty="0">
                <a:solidFill>
                  <a:schemeClr val="tx1"/>
                </a:solidFill>
              </a:rPr>
              <a:t>отливка</a:t>
            </a:r>
            <a:r>
              <a:rPr lang="ru-RU" sz="3200" dirty="0">
                <a:solidFill>
                  <a:schemeClr val="tx1"/>
                </a:solidFill>
              </a:rPr>
              <a:t> - произведение возникает благодаря вливанию в форму расплавленного металла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6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пластика</a:t>
            </a:r>
            <a:endParaRPr lang="ru-RU" sz="5400" dirty="0"/>
          </a:p>
        </p:txBody>
      </p:sp>
      <p:pic>
        <p:nvPicPr>
          <p:cNvPr id="2050" name="Picture 2" descr="http://www.lev-razumovsky.ru/img/ceramics/lven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7056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ваяние</a:t>
            </a:r>
            <a:endParaRPr lang="ru-RU" sz="6000" dirty="0"/>
          </a:p>
        </p:txBody>
      </p:sp>
      <p:pic>
        <p:nvPicPr>
          <p:cNvPr id="3074" name="Picture 2" descr="http://alupka.ru.andrewkarpov.com/images/photoalbum/alupka/wallpapers_1024x600/Ni702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215759" cy="42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отливка</a:t>
            </a:r>
          </a:p>
        </p:txBody>
      </p:sp>
      <p:pic>
        <p:nvPicPr>
          <p:cNvPr id="4098" name="Picture 2" descr="http://artstudying.com/images/master-classes/modeling_portrait_live/Sculpture-portrait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Относительно материала и способа исполнения изображения, скульптура, в широком значении слова, распадается на несколько </a:t>
            </a:r>
            <a:r>
              <a:rPr lang="ru-RU" sz="2400" dirty="0" smtClean="0">
                <a:solidFill>
                  <a:schemeClr val="tx1"/>
                </a:solidFill>
              </a:rPr>
              <a:t>отраслей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ЛЕПКА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 или моделировка — искусство работать с мягким материалом, каковы </a:t>
            </a:r>
            <a:r>
              <a:rPr lang="ru-RU" dirty="0" smtClean="0">
                <a:solidFill>
                  <a:schemeClr val="tx1"/>
                </a:solidFill>
              </a:rPr>
              <a:t> воск </a:t>
            </a:r>
            <a:r>
              <a:rPr lang="ru-RU" dirty="0">
                <a:solidFill>
                  <a:schemeClr val="tx1"/>
                </a:solidFill>
              </a:rPr>
              <a:t> и </a:t>
            </a:r>
            <a:r>
              <a:rPr lang="ru-RU" dirty="0" smtClean="0">
                <a:solidFill>
                  <a:schemeClr val="tx1"/>
                </a:solidFill>
              </a:rPr>
              <a:t> глина;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ЛИТЕЙНОЕ ДЕЛО </a:t>
            </a:r>
            <a:r>
              <a:rPr lang="ru-RU" dirty="0">
                <a:solidFill>
                  <a:schemeClr val="tx1"/>
                </a:solidFill>
              </a:rPr>
              <a:t>или </a:t>
            </a:r>
            <a:r>
              <a:rPr lang="ru-RU" dirty="0" err="1" smtClean="0">
                <a:solidFill>
                  <a:schemeClr val="tx1"/>
                </a:solidFill>
              </a:rPr>
              <a:t>торевтика</a:t>
            </a:r>
            <a:r>
              <a:rPr lang="ru-RU" dirty="0">
                <a:solidFill>
                  <a:schemeClr val="tx1"/>
                </a:solidFill>
              </a:rPr>
              <a:t> — создание рельефных произведений из металла методом тиснения, чеканки или литья;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ГЛИПТИКА</a:t>
            </a:r>
            <a:r>
              <a:rPr lang="ru-RU" dirty="0">
                <a:solidFill>
                  <a:schemeClr val="tx1"/>
                </a:solidFill>
              </a:rPr>
              <a:t>  — искусство резьбы на драгоценных камнях;</a:t>
            </a:r>
          </a:p>
        </p:txBody>
      </p:sp>
      <p:pic>
        <p:nvPicPr>
          <p:cNvPr id="7170" name="Picture 2" descr="http://i032.radikal.ru/1105/a3/ed0e7a964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0215"/>
            <a:ext cx="4493938" cy="24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dsl.zveronline.ru/projects/pictures/201106/rezba_po_rakushke/rezba_po_rakushke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1392"/>
            <a:ext cx="2155372" cy="24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91264" cy="4032448"/>
          </a:xfrm>
        </p:spPr>
        <p:txBody>
          <a:bodyPr>
            <a:normAutofit fontScale="925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к отраслям ваяния относятся произведения из камня, дерева, металла и вообще твердых веществ; 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сверх </a:t>
            </a:r>
            <a:r>
              <a:rPr lang="ru-RU" sz="4000" dirty="0">
                <a:solidFill>
                  <a:schemeClr val="tx1"/>
                </a:solidFill>
              </a:rPr>
              <a:t>того изготовление штемпелей для монет и медалей (медальерное искусство).</a:t>
            </a:r>
          </a:p>
          <a:p>
            <a:endParaRPr lang="ru-RU" dirty="0"/>
          </a:p>
        </p:txBody>
      </p:sp>
      <p:pic>
        <p:nvPicPr>
          <p:cNvPr id="5122" name="Picture 2" descr="https://lh6.googleusercontent.com/-roZ3TkZgmKQ/TW8gopSoRDI/AAAAAAAAAIo/rOnWtN7Hqi4/s1600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4524271" cy="32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детей</a:t>
            </a:r>
            <a:endParaRPr lang="ru-RU" dirty="0"/>
          </a:p>
        </p:txBody>
      </p:sp>
      <p:pic>
        <p:nvPicPr>
          <p:cNvPr id="5122" name="Picture 2" descr="http://nikareklama.com.ua/uploaded/Suveniri/vsykie%20skulpturi/balerin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58353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4.searchmasterclass.net/uploads/posts/2013-07-08/9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51149"/>
            <a:ext cx="5295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6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static.panoramio.com/photos/large/31506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74" y="596685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obrazz.ru/uploaded/articles2/petrovskie_medali/Uchreshdenie_moreplavanya_na_Baltik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91" y="428680"/>
            <a:ext cx="2111033" cy="21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1.liveinternet.ru/images/attach/b/2/23/857/23857291_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4" y="3407256"/>
            <a:ext cx="3485471" cy="289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ns2.226496.ru/uploads/posts/2007-09/1189869544_cb556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24714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o-world-travel.ru/img/2015/042606/05365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707945" cy="243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4914" y="2204864"/>
            <a:ext cx="1308774" cy="637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611560" y="5517232"/>
            <a:ext cx="1944216" cy="78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324791" y="2204864"/>
            <a:ext cx="1327329" cy="637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324791" y="5733256"/>
            <a:ext cx="1687369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876256" y="2842020"/>
            <a:ext cx="1656184" cy="803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6154" name="Picture 10" descr="http://img1.liveinternet.ru/images/attach/c/4/122/689/122689919_4840462_bill_mack_1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10" y="4102824"/>
            <a:ext cx="2210928" cy="20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7704348" y="6021288"/>
            <a:ext cx="12601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8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Материалы взяты из интернета.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91264" cy="21602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Скульптура</a:t>
            </a:r>
            <a:r>
              <a:rPr lang="ru-RU" sz="3600" b="1" dirty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( лат.</a:t>
            </a:r>
            <a:r>
              <a:rPr lang="ru-RU" sz="3600" b="1" dirty="0">
                <a:solidFill>
                  <a:schemeClr val="tx1"/>
                </a:solidFill>
              </a:rPr>
              <a:t> </a:t>
            </a:r>
            <a:r>
              <a:rPr lang="la-Latn" sz="3600" b="1" i="1" dirty="0">
                <a:solidFill>
                  <a:schemeClr val="tx1"/>
                </a:solidFill>
              </a:rPr>
              <a:t>sculptura</a:t>
            </a:r>
            <a:r>
              <a:rPr lang="ru-RU" sz="3600" b="1" dirty="0">
                <a:solidFill>
                  <a:schemeClr val="tx1"/>
                </a:solidFill>
              </a:rPr>
              <a:t>, от </a:t>
            </a:r>
            <a:r>
              <a:rPr lang="ru-RU" sz="3600" b="1" i="1" dirty="0" err="1">
                <a:solidFill>
                  <a:schemeClr val="tx1"/>
                </a:solidFill>
              </a:rPr>
              <a:t>sculpo</a:t>
            </a:r>
            <a:r>
              <a:rPr lang="ru-RU" sz="3600" b="1" dirty="0">
                <a:solidFill>
                  <a:schemeClr val="tx1"/>
                </a:solidFill>
              </a:rPr>
              <a:t> — вырезаю, высекаю) — ваяние, пластика — вид </a:t>
            </a:r>
            <a:r>
              <a:rPr lang="ru-RU" sz="3600" b="1" dirty="0" smtClean="0">
                <a:solidFill>
                  <a:schemeClr val="tx1"/>
                </a:solidFill>
              </a:rPr>
              <a:t> изобразительного искусства, </a:t>
            </a:r>
            <a:r>
              <a:rPr lang="ru-RU" sz="3600" b="1" dirty="0">
                <a:solidFill>
                  <a:schemeClr val="tx1"/>
                </a:solidFill>
              </a:rPr>
              <a:t>произведения которого имеют объёмную форму и выполняются из твёрдых или </a:t>
            </a:r>
            <a:r>
              <a:rPr lang="ru-RU" sz="3600" b="1" dirty="0" smtClean="0">
                <a:solidFill>
                  <a:schemeClr val="tx1"/>
                </a:solidFill>
              </a:rPr>
              <a:t>пластических материалов.</a:t>
            </a:r>
            <a:r>
              <a:rPr lang="ru-RU" sz="3600" b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492896"/>
            <a:ext cx="604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Виды скульптуры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3212976"/>
            <a:ext cx="8075240" cy="2592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300" smtClean="0">
                <a:solidFill>
                  <a:schemeClr val="tx1"/>
                </a:solidFill>
              </a:rPr>
              <a:t>Круглая скульптура </a:t>
            </a:r>
            <a:r>
              <a:rPr lang="ru-RU" sz="3200" smtClean="0">
                <a:solidFill>
                  <a:schemeClr val="tx1"/>
                </a:solidFill>
              </a:rPr>
              <a:t>- осматриваемая с разных сторон и окруженная свободным пространством.</a:t>
            </a:r>
          </a:p>
          <a:p>
            <a:r>
              <a:rPr lang="ru-RU" sz="4200" smtClean="0">
                <a:solidFill>
                  <a:schemeClr val="tx1"/>
                </a:solidFill>
              </a:rPr>
              <a:t>Статуя</a:t>
            </a:r>
          </a:p>
          <a:p>
            <a:r>
              <a:rPr lang="ru-RU" sz="4200" smtClean="0">
                <a:solidFill>
                  <a:schemeClr val="tx1"/>
                </a:solidFill>
              </a:rPr>
              <a:t>Группа</a:t>
            </a:r>
          </a:p>
          <a:p>
            <a:r>
              <a:rPr lang="ru-RU" sz="4200" smtClean="0">
                <a:solidFill>
                  <a:schemeClr val="tx1"/>
                </a:solidFill>
              </a:rPr>
              <a:t>Статуэтка</a:t>
            </a:r>
          </a:p>
          <a:p>
            <a:r>
              <a:rPr lang="ru-RU" sz="4200" smtClean="0">
                <a:solidFill>
                  <a:schemeClr val="tx1"/>
                </a:solidFill>
              </a:rPr>
              <a:t> Бюст</a:t>
            </a:r>
            <a:endParaRPr lang="ru-RU" sz="4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Статуя</a:t>
            </a:r>
            <a:endParaRPr lang="ru-RU" sz="5400" dirty="0"/>
          </a:p>
        </p:txBody>
      </p:sp>
      <p:pic>
        <p:nvPicPr>
          <p:cNvPr id="2050" name="Picture 2" descr="http://285235.wikispaces.com/file/view/Statue-Augustu.jpg/165049741/Statue-Augus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56" y="1796479"/>
            <a:ext cx="2983580" cy="40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xed.ru/main.php?g2_view=core.DownloadItem&amp;g2_itemId=101266&amp;g2_serialNumber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4" y="2492896"/>
            <a:ext cx="3719392" cy="26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Группа</a:t>
            </a:r>
            <a:endParaRPr lang="ru-RU" sz="5400" dirty="0"/>
          </a:p>
        </p:txBody>
      </p:sp>
      <p:pic>
        <p:nvPicPr>
          <p:cNvPr id="4098" name="Picture 2" descr="http://imgll.trivago.com/uploadimages/10/75/10751564_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9" y="1448240"/>
            <a:ext cx="3744416" cy="49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eije.nl/im/2004/italie/im/italie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17661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СТАТУЭТКА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gifts-salon.ru.images.1c-bitrix-cdn.ru/upload/iblock/6c4/6c4338132f602942cc1347bc3d361c48.jpg?1386580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7436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wwp.ru/UserFiles/Image/img389_363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8" y="159378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Бюст</a:t>
            </a:r>
            <a:endParaRPr lang="ru-RU" sz="5400" dirty="0"/>
          </a:p>
        </p:txBody>
      </p:sp>
      <p:pic>
        <p:nvPicPr>
          <p:cNvPr id="6150" name="Picture 6" descr="http://cs425221.vk.me/v425221058/564f/HjxLQz3TO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68" y="3212976"/>
            <a:ext cx="3024336" cy="29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100zakazov.ru/published/publicdata/U45716/attachments/SC/products_pictures/1yj_e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1944216" cy="282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s323118.vk.me/v323118387/25c4/OWsP0_kX7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6" y="3717032"/>
            <a:ext cx="1608113" cy="22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Рельеф, </a:t>
            </a:r>
            <a:r>
              <a:rPr lang="ru-RU" sz="4000" dirty="0">
                <a:solidFill>
                  <a:schemeClr val="tx1"/>
                </a:solidFill>
              </a:rPr>
              <a:t>где фигура представляется отчасти погруженною в плоский фон и выступающей из него.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Барельеф - (фигура </a:t>
            </a:r>
            <a:r>
              <a:rPr lang="ru-RU" sz="3600" dirty="0">
                <a:solidFill>
                  <a:schemeClr val="tx1"/>
                </a:solidFill>
              </a:rPr>
              <a:t>выступает менее, чем на половину);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Горельеф - (фигура </a:t>
            </a:r>
            <a:r>
              <a:rPr lang="ru-RU" sz="3600" dirty="0">
                <a:solidFill>
                  <a:schemeClr val="tx1"/>
                </a:solidFill>
              </a:rPr>
              <a:t>выступает наполовину);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Контррельеф -</a:t>
            </a:r>
            <a:r>
              <a:rPr lang="ru-RU" sz="3600" dirty="0">
                <a:solidFill>
                  <a:schemeClr val="tx1"/>
                </a:solidFill>
              </a:rPr>
              <a:t> (фигура не выступает, а наоборот)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5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БАРЕЛЬЕФ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kvartira-rem.ru/image/work/4f74287f8bb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2482"/>
            <a:ext cx="6521623" cy="48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ГОРЕЛЬЕФ</a:t>
            </a:r>
            <a:endParaRPr lang="ru-RU" sz="4400" dirty="0"/>
          </a:p>
        </p:txBody>
      </p:sp>
      <p:pic>
        <p:nvPicPr>
          <p:cNvPr id="9218" name="Picture 2" descr="http://rusfacts.ru/wp-content/uploads/2012/09/0_911e4_a999b72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126</TotalTime>
  <Words>191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Паркет</vt:lpstr>
      <vt:lpstr>«Лепка фигуры человека»</vt:lpstr>
      <vt:lpstr>Презентация PowerPoint</vt:lpstr>
      <vt:lpstr>Статуя</vt:lpstr>
      <vt:lpstr>Группа</vt:lpstr>
      <vt:lpstr>СТАТУЭТКА</vt:lpstr>
      <vt:lpstr>Бюст</vt:lpstr>
      <vt:lpstr>Презентация PowerPoint</vt:lpstr>
      <vt:lpstr>БАРЕЛЬЕФ</vt:lpstr>
      <vt:lpstr>ГОРЕЛЬЕФ</vt:lpstr>
      <vt:lpstr>КОНТРРЕЛЬЕФ</vt:lpstr>
      <vt:lpstr>Способ получения скульптуры  зависит от материала</vt:lpstr>
      <vt:lpstr>пластика</vt:lpstr>
      <vt:lpstr>ваяние</vt:lpstr>
      <vt:lpstr>отливка</vt:lpstr>
      <vt:lpstr>Относительно материала и способа исполнения изображения, скульптура, в широком значении слова, распадается на несколько отраслей</vt:lpstr>
      <vt:lpstr>Презентация PowerPoint</vt:lpstr>
      <vt:lpstr>Работы детей</vt:lpstr>
      <vt:lpstr>Презентация PowerPoint</vt:lpstr>
      <vt:lpstr>Источники: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«Лепка фигуры человека»</dc:title>
  <dc:creator>22</dc:creator>
  <cp:lastModifiedBy>22</cp:lastModifiedBy>
  <cp:revision>16</cp:revision>
  <dcterms:created xsi:type="dcterms:W3CDTF">2015-10-07T04:50:16Z</dcterms:created>
  <dcterms:modified xsi:type="dcterms:W3CDTF">2015-10-18T06:27:05Z</dcterms:modified>
</cp:coreProperties>
</file>