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0" r:id="rId4"/>
    <p:sldId id="261" r:id="rId5"/>
    <p:sldId id="258"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07.12.2014</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07.12.2014</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07.12.2014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07.12.2014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07.12.2014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07.12.2014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07.12.2014</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07.12.2014</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07.12.2014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z="2000" dirty="0">
                <a:latin typeface="+mj-lt"/>
              </a:rPr>
              <a:t>Отражение </a:t>
            </a:r>
            <a:r>
              <a:rPr lang="ru-RU" sz="2000" dirty="0" smtClean="0">
                <a:latin typeface="+mj-lt"/>
              </a:rPr>
              <a:t>действительности</a:t>
            </a:r>
          </a:p>
          <a:p>
            <a:r>
              <a:rPr lang="ru-RU" sz="2000" dirty="0" smtClean="0">
                <a:latin typeface="+mj-lt"/>
              </a:rPr>
              <a:t>(определение </a:t>
            </a:r>
            <a:r>
              <a:rPr lang="ru-RU" sz="2000" dirty="0">
                <a:latin typeface="+mj-lt"/>
              </a:rPr>
              <a:t>места и времени)</a:t>
            </a:r>
            <a:r>
              <a:rPr lang="ru-RU" sz="2000" i="1" dirty="0">
                <a:latin typeface="+mj-lt"/>
              </a:rPr>
              <a:t/>
            </a:r>
            <a:br>
              <a:rPr lang="ru-RU" sz="2000" i="1" dirty="0">
                <a:latin typeface="+mj-lt"/>
              </a:rPr>
            </a:br>
            <a:r>
              <a:rPr lang="ru-RU" sz="2000" dirty="0" smtClean="0">
                <a:latin typeface="+mj-lt"/>
              </a:rPr>
              <a:t>Урок ИЗО</a:t>
            </a:r>
            <a:endParaRPr lang="ru-RU" sz="2000" dirty="0">
              <a:latin typeface="+mj-lt"/>
            </a:endParaRPr>
          </a:p>
        </p:txBody>
      </p:sp>
      <p:sp>
        <p:nvSpPr>
          <p:cNvPr id="2" name="Заголовок 1"/>
          <p:cNvSpPr>
            <a:spLocks noGrp="1"/>
          </p:cNvSpPr>
          <p:nvPr>
            <p:ph type="ctrTitle"/>
          </p:nvPr>
        </p:nvSpPr>
        <p:spPr/>
        <p:txBody>
          <a:bodyPr>
            <a:normAutofit/>
          </a:bodyPr>
          <a:lstStyle/>
          <a:p>
            <a:r>
              <a:rPr lang="ru-RU" dirty="0" smtClean="0"/>
              <a:t>Восприятие художественного образа</a:t>
            </a:r>
            <a:endParaRPr lang="ru-RU" dirty="0"/>
          </a:p>
        </p:txBody>
      </p:sp>
    </p:spTree>
    <p:extLst>
      <p:ext uri="{BB962C8B-B14F-4D97-AF65-F5344CB8AC3E}">
        <p14:creationId xmlns:p14="http://schemas.microsoft.com/office/powerpoint/2010/main" val="4120349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Внимательно рассмотрите картину.</a:t>
            </a:r>
            <a:endParaRPr lang="ru-RU" dirty="0"/>
          </a:p>
        </p:txBody>
      </p:sp>
      <p:pic>
        <p:nvPicPr>
          <p:cNvPr id="1026" name="Picture 2" descr="http://s019.radikal.ru/i627/1205/ea/5e1630ef81d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01479"/>
            <a:ext cx="728915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8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48680"/>
            <a:ext cx="4114800" cy="5547320"/>
          </a:xfrm>
        </p:spPr>
        <p:txBody>
          <a:bodyPr>
            <a:normAutofit fontScale="92500" lnSpcReduction="20000"/>
          </a:bodyPr>
          <a:lstStyle/>
          <a:p>
            <a:pPr marL="457200" indent="-457200">
              <a:defRPr/>
            </a:pPr>
            <a:r>
              <a:rPr lang="ru-RU" dirty="0">
                <a:latin typeface="+mj-lt"/>
              </a:rPr>
              <a:t>Можно ли определить время и место происходящих </a:t>
            </a:r>
            <a:r>
              <a:rPr lang="ru-RU" dirty="0" smtClean="0">
                <a:latin typeface="+mj-lt"/>
              </a:rPr>
              <a:t>событий?</a:t>
            </a:r>
          </a:p>
          <a:p>
            <a:pPr marL="457200" indent="-457200">
              <a:defRPr/>
            </a:pPr>
            <a:r>
              <a:rPr lang="ru-RU" dirty="0" smtClean="0">
                <a:latin typeface="+mj-lt"/>
              </a:rPr>
              <a:t>Какую </a:t>
            </a:r>
            <a:r>
              <a:rPr lang="ru-RU" dirty="0">
                <a:latin typeface="+mj-lt"/>
              </a:rPr>
              <a:t>точку зрения выбрал художник и почему? </a:t>
            </a:r>
            <a:endParaRPr lang="ru-RU" dirty="0" smtClean="0">
              <a:latin typeface="+mj-lt"/>
            </a:endParaRPr>
          </a:p>
          <a:p>
            <a:pPr marL="457200" indent="-457200">
              <a:defRPr/>
            </a:pPr>
            <a:r>
              <a:rPr lang="ru-RU" dirty="0" smtClean="0">
                <a:latin typeface="+mj-lt"/>
              </a:rPr>
              <a:t>Что </a:t>
            </a:r>
            <a:r>
              <a:rPr lang="ru-RU" dirty="0">
                <a:latin typeface="+mj-lt"/>
              </a:rPr>
              <a:t>заинтересовало художника в этом пейзаже? </a:t>
            </a:r>
            <a:endParaRPr lang="ru-RU" dirty="0" smtClean="0">
              <a:latin typeface="+mj-lt"/>
            </a:endParaRPr>
          </a:p>
          <a:p>
            <a:pPr marL="457200" indent="-457200">
              <a:defRPr/>
            </a:pPr>
            <a:r>
              <a:rPr lang="ru-RU" dirty="0" smtClean="0">
                <a:latin typeface="+mj-lt"/>
              </a:rPr>
              <a:t>На что похожа эта картина? Какому из стилей характерно такое изображение?</a:t>
            </a:r>
            <a:endParaRPr lang="ru-RU" dirty="0" smtClean="0">
              <a:latin typeface="+mj-lt"/>
            </a:endParaRPr>
          </a:p>
          <a:p>
            <a:pPr marL="457200" indent="-457200">
              <a:defRPr/>
            </a:pPr>
            <a:r>
              <a:rPr lang="ru-RU" dirty="0" smtClean="0">
                <a:latin typeface="+mj-lt"/>
              </a:rPr>
              <a:t>Что </a:t>
            </a:r>
            <a:r>
              <a:rPr lang="ru-RU" dirty="0">
                <a:latin typeface="+mj-lt"/>
              </a:rPr>
              <a:t>происходит? Какие образы создал художник в этом </a:t>
            </a:r>
            <a:r>
              <a:rPr lang="ru-RU" dirty="0" smtClean="0">
                <a:latin typeface="+mj-lt"/>
              </a:rPr>
              <a:t>произведении?</a:t>
            </a:r>
          </a:p>
          <a:p>
            <a:pPr marL="457200" indent="-457200">
              <a:defRPr/>
            </a:pPr>
            <a:r>
              <a:rPr lang="ru-RU" dirty="0" smtClean="0">
                <a:latin typeface="+mj-lt"/>
              </a:rPr>
              <a:t>Как </a:t>
            </a:r>
            <a:r>
              <a:rPr lang="ru-RU" dirty="0">
                <a:latin typeface="+mj-lt"/>
              </a:rPr>
              <a:t>бы Вы его назвали?</a:t>
            </a:r>
          </a:p>
          <a:p>
            <a:endParaRPr lang="ru-RU" dirty="0">
              <a:latin typeface="+mj-lt"/>
            </a:endParaRPr>
          </a:p>
        </p:txBody>
      </p:sp>
      <p:pic>
        <p:nvPicPr>
          <p:cNvPr id="1026" name="Picture 2" descr="http://s019.radikal.ru/i627/1205/ea/5e1630ef81d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96333"/>
            <a:ext cx="4086343"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4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ru-RU" dirty="0" smtClean="0"/>
              <a:t>События, представленные на картине, происходят в одном из европейских городов во второй половине 19 в. Это мы можем понять, глядя на людей, одетых по моде того времени. Архитектура города, в частности – арка на заднем плане, позволяет предположить, что это – Париж.</a:t>
            </a:r>
          </a:p>
          <a:p>
            <a:r>
              <a:rPr lang="ru-RU" dirty="0" smtClean="0"/>
              <a:t>Точка зрения художника выбрана так, что он является одним из прохожих на этой улице, хотя взгляд направлен немного сверху, возможно, он смотрит из проезжающей кареты. Такая точка зрения выбрана автором, возможно, потому, что он сам любит часто гулять по этому бульвару или наблюдает его из окон своей мастерской. Он не отделяет себя от городских жителей, сам является частью этого города, его жизни.</a:t>
            </a:r>
          </a:p>
          <a:p>
            <a:r>
              <a:rPr lang="ru-RU" dirty="0" smtClean="0"/>
              <a:t>Возможно художника заинтересовала ежедневная, будничная суета этого города, его ритм и неповторимая атмосфера. </a:t>
            </a:r>
            <a:endParaRPr lang="ru-RU" dirty="0" smtClean="0"/>
          </a:p>
          <a:p>
            <a:r>
              <a:rPr lang="ru-RU" dirty="0" smtClean="0"/>
              <a:t>Изображение напоминает кадр, остановленное мгновение городской жизни, все герои картины застыли в движении. Кажется, что через мгновение они оживут и поспешат дальше по своим делам.  Как будто автор прогуливался с фотоаппаратом и сделал  снимок для газетного репортажа о Париже. </a:t>
            </a:r>
            <a:r>
              <a:rPr lang="ru-RU" dirty="0"/>
              <a:t>Такой стиль изображения характерен </a:t>
            </a:r>
            <a:r>
              <a:rPr lang="ru-RU"/>
              <a:t>для </a:t>
            </a:r>
            <a:r>
              <a:rPr lang="ru-RU" smtClean="0"/>
              <a:t>художников-импрессионистов</a:t>
            </a:r>
            <a:r>
              <a:rPr lang="ru-RU" dirty="0"/>
              <a:t>.</a:t>
            </a:r>
          </a:p>
          <a:p>
            <a:endParaRPr lang="ru-RU" dirty="0"/>
          </a:p>
        </p:txBody>
      </p:sp>
      <p:sp>
        <p:nvSpPr>
          <p:cNvPr id="3" name="Заголовок 2"/>
          <p:cNvSpPr>
            <a:spLocks noGrp="1"/>
          </p:cNvSpPr>
          <p:nvPr>
            <p:ph type="title"/>
          </p:nvPr>
        </p:nvSpPr>
        <p:spPr/>
        <p:txBody>
          <a:bodyPr/>
          <a:lstStyle/>
          <a:p>
            <a:r>
              <a:rPr lang="ru-RU" dirty="0" smtClean="0"/>
              <a:t>Примерные ответы</a:t>
            </a:r>
            <a:endParaRPr lang="ru-RU" dirty="0"/>
          </a:p>
        </p:txBody>
      </p:sp>
    </p:spTree>
    <p:extLst>
      <p:ext uri="{BB962C8B-B14F-4D97-AF65-F5344CB8AC3E}">
        <p14:creationId xmlns:p14="http://schemas.microsoft.com/office/powerpoint/2010/main" val="3829195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908720"/>
            <a:ext cx="8229600" cy="5760640"/>
          </a:xfrm>
        </p:spPr>
        <p:txBody>
          <a:bodyPr>
            <a:normAutofit fontScale="70000" lnSpcReduction="20000"/>
          </a:bodyPr>
          <a:lstStyle/>
          <a:p>
            <a:r>
              <a:rPr lang="ru-RU" dirty="0" smtClean="0"/>
              <a:t>На пейзаже - начало </a:t>
            </a:r>
            <a:r>
              <a:rPr lang="ru-RU" dirty="0"/>
              <a:t>зимы, первый снег. Публика одета тепло. Повар (справа), разгоряченный на работе, вышел охладиться – на нем только рубашка и фартук</a:t>
            </a:r>
            <a:r>
              <a:rPr lang="ru-RU" dirty="0" smtClean="0"/>
              <a:t>. Изящная девушка с корзиной спешит с покупками домой, возможно – это чтя-то служанка  или служащая магазина, которая относит заказ знатной даме. Навстречу ей идет мальчик-разносчик, он тоже спешит. Богато одетая дама кокетливо приподняла платье, заходя на тротуар. Респектабельно одетые господа и дамы идут по своим делам. На переднем плане мальчик играет с собакой. В отличие от взрослых, мальчик никуда не спешит, он заинтересовано общается с собачкой, та заглядывает ему прямо в глаза. Может быть, она хочет, чтобы он покормил ее. Возможно, это бродячая собака, или она потерялась. На </a:t>
            </a:r>
            <a:r>
              <a:rPr lang="ru-RU" dirty="0"/>
              <a:t>заднем плане – арка Сен-Дени, которую поставил Людовик ХIV в честь своих побед. От нее начинается «королевская дорога», которая ведет в Лувр. Возле нее видно трамвай с пассажирами на крыше</a:t>
            </a:r>
            <a:r>
              <a:rPr lang="ru-RU" dirty="0" smtClean="0"/>
              <a:t>. Снег на тротуаре покрыт множеством следов. Здесь прошло много людей. Пейзаж выполнен в мягких пастельных тонах, он наполнен светом, который еще больше выявляется с помощью белого снега. Темные силуэты людей четко выделяются на белом тротуаре. Художнику удалось создать портрет города, передать неповторимый образ Парижа, одной из его главных улиц, с его романтичной атмосферой, ритмом, даже запахом</a:t>
            </a:r>
            <a:r>
              <a:rPr lang="ru-RU" dirty="0" smtClean="0"/>
              <a:t>. Эту </a:t>
            </a:r>
            <a:r>
              <a:rPr lang="ru-RU" dirty="0" smtClean="0"/>
              <a:t>картину можно было бы назвать «Бульвар в Париже» или «На бульваре».</a:t>
            </a:r>
            <a:r>
              <a:rPr lang="ru-RU" dirty="0"/>
              <a:t/>
            </a:r>
            <a:br>
              <a:rPr lang="ru-RU" dirty="0"/>
            </a:br>
            <a:r>
              <a:rPr lang="ru-RU" dirty="0"/>
              <a:t/>
            </a:r>
            <a:br>
              <a:rPr lang="ru-RU" dirty="0"/>
            </a:br>
            <a:endParaRPr lang="ru-RU" dirty="0"/>
          </a:p>
        </p:txBody>
      </p:sp>
      <p:sp>
        <p:nvSpPr>
          <p:cNvPr id="3" name="Заголовок 2"/>
          <p:cNvSpPr>
            <a:spLocks noGrp="1"/>
          </p:cNvSpPr>
          <p:nvPr>
            <p:ph type="title"/>
          </p:nvPr>
        </p:nvSpPr>
        <p:spPr>
          <a:xfrm>
            <a:off x="457200" y="-315416"/>
            <a:ext cx="8229600" cy="1219200"/>
          </a:xfrm>
        </p:spPr>
        <p:txBody>
          <a:bodyPr/>
          <a:lstStyle/>
          <a:p>
            <a:r>
              <a:rPr lang="ru-RU" dirty="0" smtClean="0"/>
              <a:t>Примерные ответы</a:t>
            </a:r>
            <a:endParaRPr lang="ru-RU" dirty="0"/>
          </a:p>
        </p:txBody>
      </p:sp>
    </p:spTree>
    <p:extLst>
      <p:ext uri="{BB962C8B-B14F-4D97-AF65-F5344CB8AC3E}">
        <p14:creationId xmlns:p14="http://schemas.microsoft.com/office/powerpoint/2010/main" val="3090473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Создай свой образ города.</a:t>
            </a:r>
          </a:p>
          <a:p>
            <a:r>
              <a:rPr lang="ru-RU" dirty="0" smtClean="0"/>
              <a:t>Придумай городской пейзаж. Кто будет жить в пространстве этого пейзажа? Какие события происходить? Каково твое место в этой картине?</a:t>
            </a:r>
            <a:endParaRPr lang="ru-RU" dirty="0"/>
          </a:p>
        </p:txBody>
      </p:sp>
      <p:sp>
        <p:nvSpPr>
          <p:cNvPr id="3" name="Заголовок 2"/>
          <p:cNvSpPr>
            <a:spLocks noGrp="1"/>
          </p:cNvSpPr>
          <p:nvPr>
            <p:ph type="title"/>
          </p:nvPr>
        </p:nvSpPr>
        <p:spPr/>
        <p:txBody>
          <a:bodyPr/>
          <a:lstStyle/>
          <a:p>
            <a:r>
              <a:rPr lang="ru-RU" dirty="0" smtClean="0"/>
              <a:t>Практическое задание</a:t>
            </a:r>
            <a:endParaRPr lang="ru-RU" dirty="0"/>
          </a:p>
        </p:txBody>
      </p:sp>
    </p:spTree>
    <p:extLst>
      <p:ext uri="{BB962C8B-B14F-4D97-AF65-F5344CB8AC3E}">
        <p14:creationId xmlns:p14="http://schemas.microsoft.com/office/powerpoint/2010/main" val="27825798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91</TotalTime>
  <Words>555</Words>
  <Application>Microsoft Office PowerPoint</Application>
  <PresentationFormat>Экран (4:3)</PresentationFormat>
  <Paragraphs>20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Бумажная</vt:lpstr>
      <vt:lpstr>Восприятие художественного образа</vt:lpstr>
      <vt:lpstr>Внимательно рассмотрите картину.</vt:lpstr>
      <vt:lpstr>Презентация PowerPoint</vt:lpstr>
      <vt:lpstr>Примерные ответы</vt:lpstr>
      <vt:lpstr>Примерные ответы</vt:lpstr>
      <vt:lpstr>Практическое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Uchitel</dc:creator>
  <cp:lastModifiedBy>Uchitel</cp:lastModifiedBy>
  <cp:revision>21</cp:revision>
  <dcterms:created xsi:type="dcterms:W3CDTF">2014-11-30T13:37:05Z</dcterms:created>
  <dcterms:modified xsi:type="dcterms:W3CDTF">2014-12-07T06:43:52Z</dcterms:modified>
</cp:coreProperties>
</file>