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1" r:id="rId4"/>
    <p:sldId id="270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7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65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4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6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0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3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50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92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3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9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3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82DDB-3446-4DAF-90C2-9DF0A47BD59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D09E7-F2C1-45BC-A840-5325B94716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3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Двумерные массивы: работа с диагоналями</a:t>
            </a:r>
            <a:endParaRPr lang="ru-RU" sz="4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501317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Никишева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информатики МБОУ «Лицей №35»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Нижнекамск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1"/>
                </a:solidFill>
              </a:rPr>
              <a:t>Двумерный массив. Сумма </a:t>
            </a:r>
            <a:r>
              <a:rPr lang="ru-RU" altLang="ru-RU" b="1" dirty="0" smtClean="0">
                <a:solidFill>
                  <a:schemeClr val="bg1"/>
                </a:solidFill>
              </a:rPr>
              <a:t>элементов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468313" y="836613"/>
            <a:ext cx="3673475" cy="5183187"/>
            <a:chOff x="294" y="210"/>
            <a:chExt cx="2314" cy="3265"/>
          </a:xfrm>
        </p:grpSpPr>
        <p:sp>
          <p:nvSpPr>
            <p:cNvPr id="24595" name="AutoShape 4"/>
            <p:cNvSpPr>
              <a:spLocks noChangeArrowheads="1"/>
            </p:cNvSpPr>
            <p:nvPr/>
          </p:nvSpPr>
          <p:spPr bwMode="auto">
            <a:xfrm>
              <a:off x="719" y="1707"/>
              <a:ext cx="1421" cy="272"/>
            </a:xfrm>
            <a:prstGeom prst="flowChartPreparation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ru-RU" sz="2000" b="1">
                  <a:solidFill>
                    <a:schemeClr val="bg1"/>
                  </a:solidFill>
                  <a:latin typeface="Times New Roman" pitchFamily="18" charset="0"/>
                </a:rPr>
                <a:t>j , 1, N</a:t>
              </a:r>
              <a:endParaRPr lang="ru-RU" altLang="ru-RU" sz="2000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4596" name="AutoShape 5"/>
            <p:cNvSpPr>
              <a:spLocks noChangeArrowheads="1"/>
            </p:cNvSpPr>
            <p:nvPr/>
          </p:nvSpPr>
          <p:spPr bwMode="auto">
            <a:xfrm>
              <a:off x="806" y="2538"/>
              <a:ext cx="1251" cy="322"/>
            </a:xfrm>
            <a:prstGeom prst="flowChartInputOutpu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2000" b="1">
                  <a:solidFill>
                    <a:schemeClr val="bg1"/>
                  </a:solidFill>
                  <a:latin typeface="Times New Roman" pitchFamily="18" charset="0"/>
                </a:rPr>
                <a:t>Вывод </a:t>
              </a:r>
              <a:r>
                <a:rPr lang="en-US" altLang="ru-RU" sz="2000" b="1">
                  <a:solidFill>
                    <a:schemeClr val="bg1"/>
                  </a:solidFill>
                  <a:latin typeface="Times New Roman" pitchFamily="18" charset="0"/>
                </a:rPr>
                <a:t>a </a:t>
              </a:r>
              <a:r>
                <a:rPr lang="en-US" altLang="ru-RU" sz="2000" b="1" baseline="-25000">
                  <a:solidFill>
                    <a:schemeClr val="bg1"/>
                  </a:solidFill>
                  <a:latin typeface="Times New Roman" pitchFamily="18" charset="0"/>
                </a:rPr>
                <a:t>i , j</a:t>
              </a:r>
              <a:endParaRPr lang="ru-RU" altLang="ru-RU" sz="2000" b="1" baseline="-25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4597" name="Line 6"/>
            <p:cNvSpPr>
              <a:spLocks noChangeShapeType="1"/>
            </p:cNvSpPr>
            <p:nvPr/>
          </p:nvSpPr>
          <p:spPr bwMode="auto">
            <a:xfrm>
              <a:off x="1445" y="1572"/>
              <a:ext cx="13" cy="1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Line 7"/>
            <p:cNvSpPr>
              <a:spLocks noChangeShapeType="1"/>
            </p:cNvSpPr>
            <p:nvPr/>
          </p:nvSpPr>
          <p:spPr bwMode="auto">
            <a:xfrm>
              <a:off x="1458" y="1964"/>
              <a:ext cx="0" cy="1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Line 8"/>
            <p:cNvSpPr>
              <a:spLocks noChangeShapeType="1"/>
            </p:cNvSpPr>
            <p:nvPr/>
          </p:nvSpPr>
          <p:spPr bwMode="auto">
            <a:xfrm>
              <a:off x="2154" y="1843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AutoShape 9"/>
            <p:cNvSpPr>
              <a:spLocks noChangeArrowheads="1"/>
            </p:cNvSpPr>
            <p:nvPr/>
          </p:nvSpPr>
          <p:spPr bwMode="auto">
            <a:xfrm>
              <a:off x="703" y="1298"/>
              <a:ext cx="1422" cy="274"/>
            </a:xfrm>
            <a:prstGeom prst="flowChartPreparation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ru-RU" sz="2000" b="1">
                  <a:solidFill>
                    <a:schemeClr val="bg1"/>
                  </a:solidFill>
                  <a:latin typeface="Times New Roman" pitchFamily="18" charset="0"/>
                </a:rPr>
                <a:t>i , 1, N</a:t>
              </a:r>
              <a:endParaRPr lang="ru-RU" altLang="ru-RU" sz="2000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4601" name="Rectangle 10"/>
            <p:cNvSpPr>
              <a:spLocks noChangeArrowheads="1"/>
            </p:cNvSpPr>
            <p:nvPr/>
          </p:nvSpPr>
          <p:spPr bwMode="auto">
            <a:xfrm>
              <a:off x="806" y="2092"/>
              <a:ext cx="1309" cy="35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ru-RU" sz="1600" b="1">
                  <a:solidFill>
                    <a:schemeClr val="bg1"/>
                  </a:solidFill>
                </a:rPr>
                <a:t>a </a:t>
              </a:r>
              <a:r>
                <a:rPr lang="en-US" altLang="ru-RU" sz="1600" b="1" baseline="-25000">
                  <a:solidFill>
                    <a:schemeClr val="bg1"/>
                  </a:solidFill>
                </a:rPr>
                <a:t>i , j</a:t>
              </a:r>
              <a:r>
                <a:rPr lang="ru-RU" altLang="ru-RU" sz="1600" b="1">
                  <a:solidFill>
                    <a:schemeClr val="bg1"/>
                  </a:solidFill>
                </a:rPr>
                <a:t>=</a:t>
              </a:r>
              <a:r>
                <a:rPr lang="en-US" altLang="ru-RU" sz="1600" b="1">
                  <a:solidFill>
                    <a:schemeClr val="bg1"/>
                  </a:solidFill>
                </a:rPr>
                <a:t> </a:t>
              </a:r>
            </a:p>
            <a:p>
              <a:pPr algn="ctr" eaLnBrk="1" hangingPunct="1"/>
              <a:r>
                <a:rPr lang="ru-RU" altLang="ru-RU" sz="1600" b="1">
                  <a:solidFill>
                    <a:schemeClr val="bg1"/>
                  </a:solidFill>
                </a:rPr>
                <a:t>случайное</a:t>
              </a:r>
              <a:r>
                <a:rPr lang="en-US" altLang="ru-RU" sz="1600" b="1">
                  <a:solidFill>
                    <a:schemeClr val="bg1"/>
                  </a:solidFill>
                </a:rPr>
                <a:t>[</a:t>
              </a:r>
              <a:r>
                <a:rPr lang="ru-RU" altLang="ru-RU" sz="1600" b="1">
                  <a:solidFill>
                    <a:schemeClr val="bg1"/>
                  </a:solidFill>
                </a:rPr>
                <a:t>-10</a:t>
              </a:r>
              <a:r>
                <a:rPr lang="en-US" altLang="ru-RU" sz="1600" b="1">
                  <a:solidFill>
                    <a:schemeClr val="bg1"/>
                  </a:solidFill>
                </a:rPr>
                <a:t>;10]</a:t>
              </a:r>
              <a:endParaRPr lang="ru-RU" altLang="ru-RU" sz="1600" b="1">
                <a:solidFill>
                  <a:schemeClr val="bg1"/>
                </a:solidFill>
              </a:endParaRPr>
            </a:p>
          </p:txBody>
        </p:sp>
        <p:sp>
          <p:nvSpPr>
            <p:cNvPr id="24602" name="Line 11"/>
            <p:cNvSpPr>
              <a:spLocks noChangeShapeType="1"/>
            </p:cNvSpPr>
            <p:nvPr/>
          </p:nvSpPr>
          <p:spPr bwMode="auto">
            <a:xfrm>
              <a:off x="1460" y="244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AutoShape 12"/>
            <p:cNvSpPr>
              <a:spLocks noChangeArrowheads="1"/>
            </p:cNvSpPr>
            <p:nvPr/>
          </p:nvSpPr>
          <p:spPr bwMode="auto">
            <a:xfrm>
              <a:off x="793" y="391"/>
              <a:ext cx="1251" cy="322"/>
            </a:xfrm>
            <a:prstGeom prst="flowChartInputOutpu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2400" b="1">
                  <a:solidFill>
                    <a:schemeClr val="bg1"/>
                  </a:solidFill>
                  <a:latin typeface="Times New Roman" pitchFamily="18" charset="0"/>
                </a:rPr>
                <a:t>Ввод </a:t>
              </a:r>
              <a:r>
                <a:rPr lang="en-US" altLang="ru-RU" sz="2400" b="1">
                  <a:solidFill>
                    <a:schemeClr val="bg1"/>
                  </a:solidFill>
                  <a:latin typeface="Times New Roman" pitchFamily="18" charset="0"/>
                </a:rPr>
                <a:t>N</a:t>
              </a:r>
              <a:endParaRPr lang="ru-RU" altLang="ru-RU" sz="2400" b="1" baseline="-25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4604" name="Rectangle 13"/>
            <p:cNvSpPr>
              <a:spLocks noChangeArrowheads="1"/>
            </p:cNvSpPr>
            <p:nvPr/>
          </p:nvSpPr>
          <p:spPr bwMode="auto">
            <a:xfrm>
              <a:off x="975" y="800"/>
              <a:ext cx="907" cy="35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ru-RU" b="1">
                  <a:solidFill>
                    <a:schemeClr val="bg1"/>
                  </a:solidFill>
                </a:rPr>
                <a:t>S = 0</a:t>
              </a:r>
              <a:endParaRPr lang="ru-RU" altLang="ru-RU" b="1">
                <a:solidFill>
                  <a:schemeClr val="bg1"/>
                </a:solidFill>
              </a:endParaRPr>
            </a:p>
          </p:txBody>
        </p:sp>
        <p:sp>
          <p:nvSpPr>
            <p:cNvPr id="24605" name="Line 14"/>
            <p:cNvSpPr>
              <a:spLocks noChangeShapeType="1"/>
            </p:cNvSpPr>
            <p:nvPr/>
          </p:nvSpPr>
          <p:spPr bwMode="auto">
            <a:xfrm>
              <a:off x="1428" y="1162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Line 15"/>
            <p:cNvSpPr>
              <a:spLocks noChangeShapeType="1"/>
            </p:cNvSpPr>
            <p:nvPr/>
          </p:nvSpPr>
          <p:spPr bwMode="auto">
            <a:xfrm>
              <a:off x="1428" y="709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Line 16"/>
            <p:cNvSpPr>
              <a:spLocks noChangeShapeType="1"/>
            </p:cNvSpPr>
            <p:nvPr/>
          </p:nvSpPr>
          <p:spPr bwMode="auto">
            <a:xfrm>
              <a:off x="1429" y="320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Line 17"/>
            <p:cNvSpPr>
              <a:spLocks noChangeShapeType="1"/>
            </p:cNvSpPr>
            <p:nvPr/>
          </p:nvSpPr>
          <p:spPr bwMode="auto">
            <a:xfrm flipH="1">
              <a:off x="476" y="2931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9" name="Line 18"/>
            <p:cNvSpPr>
              <a:spLocks noChangeShapeType="1"/>
            </p:cNvSpPr>
            <p:nvPr/>
          </p:nvSpPr>
          <p:spPr bwMode="auto">
            <a:xfrm flipV="1">
              <a:off x="476" y="1843"/>
              <a:ext cx="0" cy="10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0" name="Line 19"/>
            <p:cNvSpPr>
              <a:spLocks noChangeShapeType="1"/>
            </p:cNvSpPr>
            <p:nvPr/>
          </p:nvSpPr>
          <p:spPr bwMode="auto">
            <a:xfrm>
              <a:off x="1474" y="2841"/>
              <a:ext cx="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1" name="Line 20"/>
            <p:cNvSpPr>
              <a:spLocks noChangeShapeType="1"/>
            </p:cNvSpPr>
            <p:nvPr/>
          </p:nvSpPr>
          <p:spPr bwMode="auto">
            <a:xfrm>
              <a:off x="476" y="1843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21"/>
            <p:cNvSpPr>
              <a:spLocks noChangeShapeType="1"/>
            </p:cNvSpPr>
            <p:nvPr/>
          </p:nvSpPr>
          <p:spPr bwMode="auto">
            <a:xfrm>
              <a:off x="2472" y="1843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Line 22"/>
            <p:cNvSpPr>
              <a:spLocks noChangeShapeType="1"/>
            </p:cNvSpPr>
            <p:nvPr/>
          </p:nvSpPr>
          <p:spPr bwMode="auto">
            <a:xfrm flipH="1">
              <a:off x="295" y="3022"/>
              <a:ext cx="2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Line 23"/>
            <p:cNvSpPr>
              <a:spLocks noChangeShapeType="1"/>
            </p:cNvSpPr>
            <p:nvPr/>
          </p:nvSpPr>
          <p:spPr bwMode="auto">
            <a:xfrm flipH="1" flipV="1">
              <a:off x="294" y="1435"/>
              <a:ext cx="1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5" name="Line 24"/>
            <p:cNvSpPr>
              <a:spLocks noChangeShapeType="1"/>
            </p:cNvSpPr>
            <p:nvPr/>
          </p:nvSpPr>
          <p:spPr bwMode="auto">
            <a:xfrm>
              <a:off x="294" y="1435"/>
              <a:ext cx="4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6" name="Line 25"/>
            <p:cNvSpPr>
              <a:spLocks noChangeShapeType="1"/>
            </p:cNvSpPr>
            <p:nvPr/>
          </p:nvSpPr>
          <p:spPr bwMode="auto">
            <a:xfrm>
              <a:off x="2109" y="1435"/>
              <a:ext cx="4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7" name="Line 26"/>
            <p:cNvSpPr>
              <a:spLocks noChangeShapeType="1"/>
            </p:cNvSpPr>
            <p:nvPr/>
          </p:nvSpPr>
          <p:spPr bwMode="auto">
            <a:xfrm>
              <a:off x="2608" y="1435"/>
              <a:ext cx="0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8" name="Line 27"/>
            <p:cNvSpPr>
              <a:spLocks noChangeShapeType="1"/>
            </p:cNvSpPr>
            <p:nvPr/>
          </p:nvSpPr>
          <p:spPr bwMode="auto">
            <a:xfrm flipH="1">
              <a:off x="1429" y="3204"/>
              <a:ext cx="117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9" name="Line 28"/>
            <p:cNvSpPr>
              <a:spLocks noChangeShapeType="1"/>
            </p:cNvSpPr>
            <p:nvPr/>
          </p:nvSpPr>
          <p:spPr bwMode="auto">
            <a:xfrm>
              <a:off x="1429" y="210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0" name="Oval 29"/>
            <p:cNvSpPr>
              <a:spLocks noChangeArrowheads="1"/>
            </p:cNvSpPr>
            <p:nvPr/>
          </p:nvSpPr>
          <p:spPr bwMode="auto">
            <a:xfrm>
              <a:off x="1429" y="3294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1600"/>
                <a:t>1</a:t>
              </a:r>
            </a:p>
          </p:txBody>
        </p:sp>
      </p:grpSp>
      <p:sp>
        <p:nvSpPr>
          <p:cNvPr id="24580" name="AutoShape 34"/>
          <p:cNvSpPr>
            <a:spLocks noChangeArrowheads="1"/>
          </p:cNvSpPr>
          <p:nvPr/>
        </p:nvSpPr>
        <p:spPr bwMode="auto">
          <a:xfrm>
            <a:off x="5437188" y="3140075"/>
            <a:ext cx="2257425" cy="434975"/>
          </a:xfrm>
          <a:prstGeom prst="flowChartPreparation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chemeClr val="bg1"/>
                </a:solidFill>
                <a:latin typeface="Times New Roman" pitchFamily="18" charset="0"/>
              </a:rPr>
              <a:t>i , 1, N</a:t>
            </a:r>
            <a:endParaRPr lang="ru-RU" altLang="ru-RU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81" name="Line 35"/>
          <p:cNvSpPr>
            <a:spLocks noChangeShapeType="1"/>
          </p:cNvSpPr>
          <p:nvPr/>
        </p:nvSpPr>
        <p:spPr bwMode="auto">
          <a:xfrm>
            <a:off x="6588125" y="292417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2" name="Rectangle 37"/>
          <p:cNvSpPr>
            <a:spLocks noChangeArrowheads="1"/>
          </p:cNvSpPr>
          <p:nvPr/>
        </p:nvSpPr>
        <p:spPr bwMode="auto">
          <a:xfrm>
            <a:off x="5726113" y="3932238"/>
            <a:ext cx="1728787" cy="5556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chemeClr val="bg1"/>
                </a:solidFill>
                <a:latin typeface="Times New Roman" pitchFamily="18" charset="0"/>
              </a:rPr>
              <a:t>S =S</a:t>
            </a:r>
            <a:r>
              <a:rPr lang="en-US" altLang="ru-RU" sz="2000" b="1">
                <a:solidFill>
                  <a:schemeClr val="bg1"/>
                </a:solidFill>
                <a:latin typeface="Times New Roman" pitchFamily="18" charset="0"/>
              </a:rPr>
              <a:t> + </a:t>
            </a:r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 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i , i</a:t>
            </a:r>
            <a:endParaRPr lang="ru-RU" altLang="ru-RU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83" name="Line 38"/>
          <p:cNvSpPr>
            <a:spLocks noChangeShapeType="1"/>
          </p:cNvSpPr>
          <p:nvPr/>
        </p:nvSpPr>
        <p:spPr bwMode="auto">
          <a:xfrm>
            <a:off x="6589713" y="3573463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Line 39"/>
          <p:cNvSpPr>
            <a:spLocks noChangeShapeType="1"/>
          </p:cNvSpPr>
          <p:nvPr/>
        </p:nvSpPr>
        <p:spPr bwMode="auto">
          <a:xfrm flipH="1">
            <a:off x="4789488" y="4797425"/>
            <a:ext cx="180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5" name="Line 41"/>
          <p:cNvSpPr>
            <a:spLocks noChangeShapeType="1"/>
          </p:cNvSpPr>
          <p:nvPr/>
        </p:nvSpPr>
        <p:spPr bwMode="auto">
          <a:xfrm>
            <a:off x="6589713" y="45085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6" name="Line 45"/>
          <p:cNvSpPr>
            <a:spLocks noChangeShapeType="1"/>
          </p:cNvSpPr>
          <p:nvPr/>
        </p:nvSpPr>
        <p:spPr bwMode="auto">
          <a:xfrm flipH="1" flipV="1">
            <a:off x="4787900" y="3357563"/>
            <a:ext cx="1588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7" name="Line 46"/>
          <p:cNvSpPr>
            <a:spLocks noChangeShapeType="1"/>
          </p:cNvSpPr>
          <p:nvPr/>
        </p:nvSpPr>
        <p:spPr bwMode="auto">
          <a:xfrm>
            <a:off x="4787900" y="3357563"/>
            <a:ext cx="649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8" name="Line 47"/>
          <p:cNvSpPr>
            <a:spLocks noChangeShapeType="1"/>
          </p:cNvSpPr>
          <p:nvPr/>
        </p:nvSpPr>
        <p:spPr bwMode="auto">
          <a:xfrm flipV="1">
            <a:off x="7669213" y="3357563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9" name="Line 48"/>
          <p:cNvSpPr>
            <a:spLocks noChangeShapeType="1"/>
          </p:cNvSpPr>
          <p:nvPr/>
        </p:nvSpPr>
        <p:spPr bwMode="auto">
          <a:xfrm>
            <a:off x="8102600" y="3357563"/>
            <a:ext cx="0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0" name="Line 49"/>
          <p:cNvSpPr>
            <a:spLocks noChangeShapeType="1"/>
          </p:cNvSpPr>
          <p:nvPr/>
        </p:nvSpPr>
        <p:spPr bwMode="auto">
          <a:xfrm flipH="1" flipV="1">
            <a:off x="6518275" y="5445125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1" name="AutoShape 50"/>
          <p:cNvSpPr>
            <a:spLocks noChangeArrowheads="1"/>
          </p:cNvSpPr>
          <p:nvPr/>
        </p:nvSpPr>
        <p:spPr bwMode="auto">
          <a:xfrm>
            <a:off x="5435600" y="5661025"/>
            <a:ext cx="1985963" cy="511175"/>
          </a:xfrm>
          <a:prstGeom prst="flowChartInputOutpu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</a:rPr>
              <a:t>Вывод </a:t>
            </a:r>
            <a:r>
              <a:rPr lang="en-US" altLang="ru-RU" sz="2000" b="1">
                <a:solidFill>
                  <a:schemeClr val="bg1"/>
                </a:solidFill>
                <a:latin typeface="Times New Roman" pitchFamily="18" charset="0"/>
              </a:rPr>
              <a:t>S</a:t>
            </a:r>
            <a:endParaRPr lang="ru-RU" altLang="ru-RU" sz="20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92" name="Line 51"/>
          <p:cNvSpPr>
            <a:spLocks noChangeShapeType="1"/>
          </p:cNvSpPr>
          <p:nvPr/>
        </p:nvSpPr>
        <p:spPr bwMode="auto">
          <a:xfrm>
            <a:off x="6518275" y="54451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3" name="Line 56"/>
          <p:cNvSpPr>
            <a:spLocks noChangeShapeType="1"/>
          </p:cNvSpPr>
          <p:nvPr/>
        </p:nvSpPr>
        <p:spPr bwMode="auto">
          <a:xfrm>
            <a:off x="6516688" y="616585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4" name="Text Box 58"/>
          <p:cNvSpPr txBox="1">
            <a:spLocks noChangeArrowheads="1"/>
          </p:cNvSpPr>
          <p:nvPr/>
        </p:nvSpPr>
        <p:spPr bwMode="auto">
          <a:xfrm>
            <a:off x="3492500" y="404813"/>
            <a:ext cx="5473700" cy="19177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FF"/>
                </a:solidFill>
              </a:rPr>
              <a:t>Нахождение суммы элементов на главной диагонали за два прохода (в случае когда речь идет только о главной диагонали и остальной массив не нужен)</a:t>
            </a:r>
          </a:p>
        </p:txBody>
      </p:sp>
    </p:spTree>
    <p:extLst>
      <p:ext uri="{BB962C8B-B14F-4D97-AF65-F5344CB8AC3E}">
        <p14:creationId xmlns:p14="http://schemas.microsoft.com/office/powerpoint/2010/main" val="22793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chemeClr val="bg1"/>
                </a:solidFill>
              </a:rPr>
              <a:t>Практическое задание на урок                                                          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251520" y="371607"/>
            <a:ext cx="8496300" cy="181588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1) Заполнить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двумерный массив N x </a:t>
            </a:r>
            <a:r>
              <a:rPr lang="en-US" altLang="ru-RU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случайными числами из интервала [-10 ; 10] и найти минимальный элемент лежащий на главной диагонали.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48705"/>
              </p:ext>
            </p:extLst>
          </p:nvPr>
        </p:nvGraphicFramePr>
        <p:xfrm>
          <a:off x="5076056" y="2564904"/>
          <a:ext cx="3480050" cy="3688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010"/>
                <a:gridCol w="696010"/>
                <a:gridCol w="696010"/>
                <a:gridCol w="696010"/>
                <a:gridCol w="696010"/>
              </a:tblGrid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</a:tr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/>
                </a:tc>
              </a:tr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/>
                </a:tc>
              </a:tr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0</a:t>
                      </a:r>
                      <a:endParaRPr lang="ru-RU" sz="3600" b="1" dirty="0"/>
                    </a:p>
                  </a:txBody>
                  <a:tcPr anchor="ctr"/>
                </a:tc>
              </a:tr>
              <a:tr h="737637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03920" y="3429000"/>
            <a:ext cx="4528120" cy="138499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) Заполнить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двумерный массив N x </a:t>
            </a:r>
            <a:r>
              <a:rPr lang="en-US" altLang="ru-RU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следующим образом:</a:t>
            </a:r>
            <a:endParaRPr lang="ru-RU" alt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116013" y="1268413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11</a:t>
            </a:r>
            <a:endParaRPr lang="ru-RU" altLang="ru-RU" sz="2800" b="1" baseline="-2500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/>
            <a:endParaRPr lang="ru-RU" altLang="ru-RU"/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1116013" y="1773238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1116013" y="2276475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1763713" y="1268413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7" name="Rectangle 14"/>
          <p:cNvSpPr>
            <a:spLocks noChangeArrowheads="1"/>
          </p:cNvSpPr>
          <p:nvPr/>
        </p:nvSpPr>
        <p:spPr bwMode="auto">
          <a:xfrm>
            <a:off x="2411413" y="1268413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763713" y="1773238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22</a:t>
            </a:r>
            <a:endParaRPr lang="ru-RU" altLang="ru-RU" sz="28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2411413" y="1773238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23</a:t>
            </a:r>
            <a:endParaRPr lang="ru-RU" altLang="ru-RU" sz="28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763713" y="2276475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32</a:t>
            </a:r>
            <a:endParaRPr lang="ru-RU" altLang="ru-RU" sz="28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2411413" y="2276475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33</a:t>
            </a:r>
            <a:endParaRPr lang="ru-RU" altLang="ru-RU" sz="28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059113" y="1268413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14</a:t>
            </a:r>
            <a:endParaRPr lang="ru-RU" altLang="ru-RU" sz="28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373" name="Rectangle 20"/>
          <p:cNvSpPr>
            <a:spLocks noChangeArrowheads="1"/>
          </p:cNvSpPr>
          <p:nvPr/>
        </p:nvSpPr>
        <p:spPr bwMode="auto">
          <a:xfrm>
            <a:off x="3059113" y="1773238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4" name="Rectangle 21"/>
          <p:cNvSpPr>
            <a:spLocks noChangeArrowheads="1"/>
          </p:cNvSpPr>
          <p:nvPr/>
        </p:nvSpPr>
        <p:spPr bwMode="auto">
          <a:xfrm>
            <a:off x="3059113" y="2276475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116013" y="2781300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41</a:t>
            </a:r>
            <a:endParaRPr lang="ru-RU" altLang="ru-RU" sz="28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376" name="Rectangle 23"/>
          <p:cNvSpPr>
            <a:spLocks noChangeArrowheads="1"/>
          </p:cNvSpPr>
          <p:nvPr/>
        </p:nvSpPr>
        <p:spPr bwMode="auto">
          <a:xfrm>
            <a:off x="1763713" y="2781300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7" name="Rectangle 24"/>
          <p:cNvSpPr>
            <a:spLocks noChangeArrowheads="1"/>
          </p:cNvSpPr>
          <p:nvPr/>
        </p:nvSpPr>
        <p:spPr bwMode="auto">
          <a:xfrm>
            <a:off x="2411413" y="2781300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059113" y="2781300"/>
            <a:ext cx="6477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latin typeface="Times New Roman" pitchFamily="18" charset="0"/>
              </a:rPr>
              <a:t>44</a:t>
            </a:r>
            <a:endParaRPr lang="ru-RU" altLang="ru-RU" sz="28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379" name="Text Box 26"/>
          <p:cNvSpPr txBox="1">
            <a:spLocks noChangeArrowheads="1"/>
          </p:cNvSpPr>
          <p:nvPr/>
        </p:nvSpPr>
        <p:spPr bwMode="auto">
          <a:xfrm>
            <a:off x="1187450" y="765175"/>
            <a:ext cx="2384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FF3300"/>
                </a:solidFill>
              </a:rPr>
              <a:t>  </a:t>
            </a:r>
            <a:r>
              <a:rPr lang="ru-RU" altLang="ru-RU" sz="2800" b="1">
                <a:solidFill>
                  <a:srgbClr val="FF3300"/>
                </a:solidFill>
              </a:rPr>
              <a:t>1    2    3     4</a:t>
            </a:r>
          </a:p>
        </p:txBody>
      </p:sp>
      <p:sp>
        <p:nvSpPr>
          <p:cNvPr id="15380" name="Text Box 27"/>
          <p:cNvSpPr txBox="1">
            <a:spLocks noChangeArrowheads="1"/>
          </p:cNvSpPr>
          <p:nvPr/>
        </p:nvSpPr>
        <p:spPr bwMode="auto">
          <a:xfrm>
            <a:off x="611188" y="1268413"/>
            <a:ext cx="503237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FF3300"/>
                </a:solidFill>
              </a:rPr>
              <a:t>1 </a:t>
            </a:r>
          </a:p>
          <a:p>
            <a:pPr eaLnBrk="1" hangingPunct="1"/>
            <a:r>
              <a:rPr lang="ru-RU" altLang="ru-RU" sz="500" b="1">
                <a:solidFill>
                  <a:srgbClr val="FF3300"/>
                </a:solidFill>
              </a:rPr>
              <a:t>  </a:t>
            </a:r>
          </a:p>
          <a:p>
            <a:pPr eaLnBrk="1" hangingPunct="1"/>
            <a:r>
              <a:rPr lang="ru-RU" altLang="ru-RU" sz="2800" b="1">
                <a:solidFill>
                  <a:srgbClr val="FF3300"/>
                </a:solidFill>
              </a:rPr>
              <a:t>2 </a:t>
            </a:r>
          </a:p>
          <a:p>
            <a:pPr eaLnBrk="1" hangingPunct="1"/>
            <a:r>
              <a:rPr lang="ru-RU" altLang="ru-RU" sz="400" b="1">
                <a:solidFill>
                  <a:srgbClr val="FF3300"/>
                </a:solidFill>
              </a:rPr>
              <a:t>   </a:t>
            </a:r>
          </a:p>
          <a:p>
            <a:pPr eaLnBrk="1" hangingPunct="1"/>
            <a:r>
              <a:rPr lang="ru-RU" altLang="ru-RU" sz="2800" b="1">
                <a:solidFill>
                  <a:srgbClr val="FF3300"/>
                </a:solidFill>
              </a:rPr>
              <a:t>3    </a:t>
            </a:r>
          </a:p>
          <a:p>
            <a:pPr eaLnBrk="1" hangingPunct="1"/>
            <a:r>
              <a:rPr lang="ru-RU" altLang="ru-RU" sz="28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067175" y="908050"/>
            <a:ext cx="4829175" cy="1066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Главная диагональ: </a:t>
            </a:r>
            <a:endParaRPr lang="en-US" altLang="ru-RU" sz="3200" b="1">
              <a:solidFill>
                <a:srgbClr val="0000FF"/>
              </a:solidFill>
              <a:latin typeface="Courier New" pitchFamily="49" charset="0"/>
            </a:endParaRPr>
          </a:p>
          <a:p>
            <a:pPr algn="ctr" eaLnBrk="1" hangingPunct="1"/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I=J</a:t>
            </a:r>
            <a:endParaRPr lang="ru-RU" altLang="ru-RU" sz="32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944938" y="2205038"/>
            <a:ext cx="5073650" cy="1066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Побочная диагональ: </a:t>
            </a:r>
            <a:endParaRPr lang="en-US" altLang="ru-RU" sz="3200" b="1">
              <a:solidFill>
                <a:srgbClr val="0000FF"/>
              </a:solidFill>
              <a:latin typeface="Courier New" pitchFamily="49" charset="0"/>
            </a:endParaRPr>
          </a:p>
          <a:p>
            <a:pPr algn="ctr" eaLnBrk="1" hangingPunct="1"/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+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J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=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N+1</a:t>
            </a:r>
            <a:endParaRPr lang="ru-RU" altLang="ru-RU" sz="32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250825" y="3460750"/>
            <a:ext cx="8642350" cy="3292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3000" b="1">
                <a:latin typeface="Times New Roman" pitchFamily="18" charset="0"/>
                <a:cs typeface="Times New Roman" pitchFamily="18" charset="0"/>
              </a:rPr>
              <a:t>Заполнить произвольный массив размером </a:t>
            </a:r>
            <a:endParaRPr lang="en-US" altLang="ru-RU" sz="30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ru-RU" sz="3000" b="1">
                <a:latin typeface="Times New Roman" pitchFamily="18" charset="0"/>
                <a:cs typeface="Times New Roman" pitchFamily="18" charset="0"/>
              </a:rPr>
              <a:t>N x N </a:t>
            </a:r>
            <a:r>
              <a:rPr lang="ru-RU" altLang="ru-RU" sz="3000" b="1">
                <a:latin typeface="Times New Roman" pitchFamily="18" charset="0"/>
                <a:cs typeface="Times New Roman" pitchFamily="18" charset="0"/>
              </a:rPr>
              <a:t>(N&lt;10) по следующему правилу:</a:t>
            </a:r>
            <a:endParaRPr lang="ru-RU" altLang="ru-RU" sz="3000" b="1">
              <a:latin typeface="Times New Roman" pitchFamily="18" charset="0"/>
            </a:endParaRPr>
          </a:p>
          <a:p>
            <a:r>
              <a:rPr lang="en-US" altLang="ru-RU" sz="3000" b="1">
                <a:latin typeface="Times New Roman" pitchFamily="18" charset="0"/>
                <a:cs typeface="Times New Roman" pitchFamily="18" charset="0"/>
              </a:rPr>
              <a:t>                               00001</a:t>
            </a:r>
            <a:endParaRPr lang="ru-RU" altLang="ru-RU" sz="3000" b="1">
              <a:latin typeface="Times New Roman" pitchFamily="18" charset="0"/>
            </a:endParaRPr>
          </a:p>
          <a:p>
            <a:r>
              <a:rPr lang="en-US" altLang="ru-RU" sz="3000" b="1">
                <a:latin typeface="Times New Roman" pitchFamily="18" charset="0"/>
                <a:cs typeface="Times New Roman" pitchFamily="18" charset="0"/>
              </a:rPr>
              <a:t>                               00010</a:t>
            </a:r>
            <a:endParaRPr lang="ru-RU" altLang="ru-RU" sz="3000" b="1">
              <a:latin typeface="Times New Roman" pitchFamily="18" charset="0"/>
            </a:endParaRPr>
          </a:p>
          <a:p>
            <a:r>
              <a:rPr lang="en-US" altLang="ru-RU" sz="3000" b="1">
                <a:latin typeface="Times New Roman" pitchFamily="18" charset="0"/>
                <a:cs typeface="Times New Roman" pitchFamily="18" charset="0"/>
              </a:rPr>
              <a:t>                               00100</a:t>
            </a:r>
            <a:endParaRPr lang="ru-RU" altLang="ru-RU" sz="3000" b="1">
              <a:latin typeface="Times New Roman" pitchFamily="18" charset="0"/>
            </a:endParaRPr>
          </a:p>
          <a:p>
            <a:r>
              <a:rPr lang="en-US" altLang="ru-RU" sz="3000" b="1">
                <a:latin typeface="Times New Roman" pitchFamily="18" charset="0"/>
                <a:cs typeface="Times New Roman" pitchFamily="18" charset="0"/>
              </a:rPr>
              <a:t>                               01000</a:t>
            </a:r>
          </a:p>
          <a:p>
            <a:r>
              <a:rPr lang="en-US" altLang="ru-RU" sz="3000" b="1">
                <a:latin typeface="Times New Roman" pitchFamily="18" charset="0"/>
                <a:cs typeface="Times New Roman" pitchFamily="18" charset="0"/>
              </a:rPr>
              <a:t>                               10000</a:t>
            </a:r>
            <a:r>
              <a:rPr lang="ru-RU" altLang="ru-RU" sz="3000" b="1">
                <a:latin typeface="Times New Roman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177800" y="476250"/>
            <a:ext cx="8966200" cy="558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sz="3600" b="1">
                <a:solidFill>
                  <a:srgbClr val="FF3300"/>
                </a:solidFill>
                <a:latin typeface="Times New Roman" pitchFamily="18" charset="0"/>
              </a:rPr>
              <a:t>ClrScr;</a:t>
            </a:r>
            <a:endParaRPr lang="ru-RU" altLang="ru-RU" sz="3600" b="1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ru-RU" sz="3600" b="1">
                <a:solidFill>
                  <a:srgbClr val="FF3300"/>
                </a:solidFill>
                <a:latin typeface="Times New Roman" pitchFamily="18" charset="0"/>
              </a:rPr>
              <a:t>  Write('</a:t>
            </a:r>
            <a:r>
              <a:rPr lang="ru-RU" altLang="ru-RU" sz="3600" b="1">
                <a:solidFill>
                  <a:srgbClr val="FF3300"/>
                </a:solidFill>
                <a:latin typeface="Times New Roman" pitchFamily="18" charset="0"/>
              </a:rPr>
              <a:t>ВВеди</a:t>
            </a:r>
            <a:r>
              <a:rPr lang="en-US" altLang="ru-RU" sz="3600" b="1">
                <a:solidFill>
                  <a:srgbClr val="FF3300"/>
                </a:solidFill>
                <a:latin typeface="Times New Roman" pitchFamily="18" charset="0"/>
              </a:rPr>
              <a:t> N = ');Readln(n);</a:t>
            </a:r>
            <a:endParaRPr lang="ru-RU" altLang="ru-RU" sz="3600" b="1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itchFamily="18" charset="0"/>
              </a:rPr>
              <a:t>  </a:t>
            </a:r>
            <a:r>
              <a:rPr lang="en-US" altLang="ru-RU" sz="3600" b="1">
                <a:solidFill>
                  <a:srgbClr val="0000FF"/>
                </a:solidFill>
                <a:latin typeface="Times New Roman" pitchFamily="18" charset="0"/>
              </a:rPr>
              <a:t>For i:=1 to n do begin</a:t>
            </a:r>
            <a:endParaRPr lang="ru-RU" altLang="ru-RU" sz="3600" b="1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ru-RU" sz="3600" b="1">
                <a:solidFill>
                  <a:srgbClr val="0000FF"/>
                </a:solidFill>
                <a:latin typeface="Times New Roman" pitchFamily="18" charset="0"/>
              </a:rPr>
              <a:t>   For j:=1 to n do begin</a:t>
            </a:r>
            <a:endParaRPr lang="ru-RU" altLang="ru-RU" sz="3600" b="1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itchFamily="18" charset="0"/>
              </a:rPr>
              <a:t>                    </a:t>
            </a:r>
            <a:r>
              <a:rPr lang="en-US" altLang="ru-RU" sz="3600" b="1">
                <a:solidFill>
                  <a:srgbClr val="FF3300"/>
                </a:solidFill>
                <a:latin typeface="Times New Roman" pitchFamily="18" charset="0"/>
              </a:rPr>
              <a:t>if (i+j = n+1) then a[i,j]:=1</a:t>
            </a:r>
          </a:p>
          <a:p>
            <a:pPr eaLnBrk="1" hangingPunct="1"/>
            <a:r>
              <a:rPr lang="en-US" altLang="ru-RU" sz="3600" b="1">
                <a:solidFill>
                  <a:srgbClr val="FF3300"/>
                </a:solidFill>
                <a:latin typeface="Times New Roman" pitchFamily="18" charset="0"/>
              </a:rPr>
              <a:t>                                           else a[i,j]:=0;          </a:t>
            </a:r>
            <a:endParaRPr lang="ru-RU" altLang="ru-RU" sz="3600" b="1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ru-RU" sz="3600" b="1">
                <a:solidFill>
                  <a:srgbClr val="FF3300"/>
                </a:solidFill>
                <a:latin typeface="Times New Roman" pitchFamily="18" charset="0"/>
              </a:rPr>
              <a:t>                    write(a[i,j]);</a:t>
            </a:r>
            <a:endParaRPr lang="ru-RU" altLang="ru-RU" sz="3600" b="1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itchFamily="18" charset="0"/>
              </a:rPr>
              <a:t>                    </a:t>
            </a:r>
            <a:r>
              <a:rPr lang="en-US" altLang="ru-RU" sz="3600" b="1">
                <a:solidFill>
                  <a:srgbClr val="0000FF"/>
                </a:solidFill>
                <a:latin typeface="Times New Roman" pitchFamily="18" charset="0"/>
              </a:rPr>
              <a:t>end;</a:t>
            </a:r>
            <a:endParaRPr lang="ru-RU" altLang="ru-RU" sz="3600" b="1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ru-RU" sz="3600" b="1">
                <a:latin typeface="Times New Roman" pitchFamily="18" charset="0"/>
              </a:rPr>
              <a:t>   </a:t>
            </a:r>
            <a:r>
              <a:rPr lang="ru-RU" altLang="ru-RU" sz="3600" b="1">
                <a:solidFill>
                  <a:srgbClr val="FF3300"/>
                </a:solidFill>
                <a:latin typeface="Times New Roman" pitchFamily="18" charset="0"/>
              </a:rPr>
              <a:t>writeln;</a:t>
            </a:r>
          </a:p>
          <a:p>
            <a:pPr eaLnBrk="1" hangingPunct="1"/>
            <a:r>
              <a:rPr lang="ru-RU" altLang="ru-RU" sz="3600" b="1">
                <a:latin typeface="Times New Roman" pitchFamily="18" charset="0"/>
              </a:rPr>
              <a:t>   </a:t>
            </a:r>
            <a:r>
              <a:rPr lang="ru-RU" altLang="ru-RU" sz="3600" b="1">
                <a:solidFill>
                  <a:srgbClr val="0000FF"/>
                </a:solidFill>
                <a:latin typeface="Times New Roman" pitchFamily="18" charset="0"/>
              </a:rPr>
              <a:t>end;</a:t>
            </a: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2771775" y="2708275"/>
            <a:ext cx="5545138" cy="1225550"/>
          </a:xfrm>
          <a:prstGeom prst="rect">
            <a:avLst/>
          </a:prstGeom>
          <a:noFill/>
          <a:ln w="349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>
            <a:off x="5580063" y="4005263"/>
            <a:ext cx="3095625" cy="1944687"/>
          </a:xfrm>
          <a:prstGeom prst="wedgeRoundRectCallout">
            <a:avLst>
              <a:gd name="adj1" fmla="val -80667"/>
              <a:gd name="adj2" fmla="val -5408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00FF"/>
                </a:solidFill>
              </a:rPr>
              <a:t>Если побочная диагональ то заполнить ячейку 1 во всех остальных случаях 0</a:t>
            </a:r>
          </a:p>
        </p:txBody>
      </p:sp>
      <p:pic>
        <p:nvPicPr>
          <p:cNvPr id="9252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92150"/>
            <a:ext cx="403225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5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  <p:bldP spid="9226" grpId="1" animBg="1"/>
      <p:bldP spid="9231" grpId="0" animBg="1"/>
      <p:bldP spid="9231" grpId="1" animBg="1"/>
      <p:bldP spid="9232" grpId="0" animBg="1"/>
      <p:bldP spid="9233" grpId="0" animBg="1"/>
      <p:bldP spid="9234" grpId="0" animBg="1"/>
      <p:bldP spid="9234" grpId="1" animBg="1"/>
      <p:bldP spid="9235" grpId="0" animBg="1"/>
      <p:bldP spid="9238" grpId="0" animBg="1"/>
      <p:bldP spid="9241" grpId="0" animBg="1"/>
      <p:bldP spid="9241" grpId="1" animBg="1"/>
      <p:bldP spid="9244" grpId="0" animBg="1"/>
      <p:bldP spid="9245" grpId="0" animBg="1"/>
      <p:bldP spid="9247" grpId="0" animBg="1"/>
      <p:bldP spid="9247" grpId="1" animBg="1"/>
      <p:bldP spid="9248" grpId="0" animBg="1"/>
      <p:bldP spid="9250" grpId="0" animBg="1"/>
      <p:bldP spid="92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40"/>
          <p:cNvSpPr>
            <a:spLocks noChangeArrowheads="1"/>
          </p:cNvSpPr>
          <p:nvPr/>
        </p:nvSpPr>
        <p:spPr bwMode="auto">
          <a:xfrm>
            <a:off x="6516688" y="2133600"/>
            <a:ext cx="2449512" cy="2951163"/>
          </a:xfrm>
          <a:prstGeom prst="wedgeRoundRectCallout">
            <a:avLst>
              <a:gd name="adj1" fmla="val -73009"/>
              <a:gd name="adj2" fmla="val -31495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0000FF"/>
                </a:solidFill>
              </a:rPr>
              <a:t>Фрагмент блок-схемы задачи заполнения побочной диагонали единицами</a:t>
            </a:r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2771775" y="1989138"/>
            <a:ext cx="1719263" cy="509587"/>
          </a:xfrm>
          <a:prstGeom prst="flowChartPreparation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chemeClr val="bg1"/>
                </a:solidFill>
                <a:latin typeface="Times New Roman" pitchFamily="18" charset="0"/>
              </a:rPr>
              <a:t>j , 1, N</a:t>
            </a:r>
            <a:endParaRPr lang="ru-RU" altLang="ru-RU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2627313" y="4581525"/>
            <a:ext cx="1944687" cy="571500"/>
          </a:xfrm>
          <a:prstGeom prst="flowChartInputOutpu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</a:rPr>
              <a:t>Вывод </a:t>
            </a:r>
            <a:r>
              <a:rPr lang="en-US" altLang="ru-RU" sz="2000" b="1">
                <a:solidFill>
                  <a:schemeClr val="bg1"/>
                </a:solidFill>
                <a:latin typeface="Times New Roman" pitchFamily="18" charset="0"/>
              </a:rPr>
              <a:t>a </a:t>
            </a:r>
            <a:r>
              <a:rPr lang="en-US" altLang="ru-RU" sz="2000" b="1" baseline="-25000">
                <a:solidFill>
                  <a:schemeClr val="bg1"/>
                </a:solidFill>
                <a:latin typeface="Times New Roman" pitchFamily="18" charset="0"/>
              </a:rPr>
              <a:t>i , j</a:t>
            </a:r>
            <a:endParaRPr lang="ru-RU" altLang="ru-RU" sz="20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3635375" y="1844675"/>
            <a:ext cx="17463" cy="188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3563938" y="5949950"/>
            <a:ext cx="0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971550" y="5589588"/>
            <a:ext cx="4679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 flipV="1">
            <a:off x="1331913" y="2276475"/>
            <a:ext cx="0" cy="3097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331913" y="2276475"/>
            <a:ext cx="1497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500563" y="2276475"/>
            <a:ext cx="11509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5651500" y="2276475"/>
            <a:ext cx="0" cy="331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2411413" y="4365625"/>
            <a:ext cx="230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2771775" y="1268413"/>
            <a:ext cx="1717675" cy="565150"/>
          </a:xfrm>
          <a:prstGeom prst="flowChartPreparation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chemeClr val="bg1"/>
                </a:solidFill>
                <a:latin typeface="Times New Roman" pitchFamily="18" charset="0"/>
              </a:rPr>
              <a:t>i , 1, N</a:t>
            </a:r>
            <a:endParaRPr lang="ru-RU" altLang="ru-RU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971550" y="1557338"/>
            <a:ext cx="1843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 flipV="1">
            <a:off x="971550" y="1557338"/>
            <a:ext cx="0" cy="403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500563" y="1557338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 flipH="1">
            <a:off x="3563938" y="5949950"/>
            <a:ext cx="2376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>
            <a:off x="3635375" y="51577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Rectangle 21"/>
          <p:cNvSpPr>
            <a:spLocks noChangeArrowheads="1"/>
          </p:cNvSpPr>
          <p:nvPr/>
        </p:nvSpPr>
        <p:spPr bwMode="auto">
          <a:xfrm>
            <a:off x="1619250" y="3429000"/>
            <a:ext cx="1582738" cy="6223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chemeClr val="bg1"/>
                </a:solidFill>
              </a:rPr>
              <a:t>a </a:t>
            </a:r>
            <a:r>
              <a:rPr lang="en-US" altLang="ru-RU" sz="2400" b="1" baseline="-25000">
                <a:solidFill>
                  <a:schemeClr val="bg1"/>
                </a:solidFill>
              </a:rPr>
              <a:t>i , j</a:t>
            </a:r>
            <a:r>
              <a:rPr lang="ru-RU" altLang="ru-RU" sz="2400" b="1">
                <a:solidFill>
                  <a:schemeClr val="bg1"/>
                </a:solidFill>
              </a:rPr>
              <a:t>=</a:t>
            </a:r>
            <a:r>
              <a:rPr lang="en-US" altLang="ru-RU" sz="2400" b="1">
                <a:solidFill>
                  <a:schemeClr val="bg1"/>
                </a:solidFill>
              </a:rPr>
              <a:t> 0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6405" name="AutoShape 24"/>
          <p:cNvSpPr>
            <a:spLocks noChangeArrowheads="1"/>
          </p:cNvSpPr>
          <p:nvPr/>
        </p:nvSpPr>
        <p:spPr bwMode="auto">
          <a:xfrm>
            <a:off x="2916238" y="549275"/>
            <a:ext cx="1512887" cy="571500"/>
          </a:xfrm>
          <a:prstGeom prst="flowChartInputOutpu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</a:rPr>
              <a:t>Ввод </a:t>
            </a:r>
            <a:r>
              <a:rPr lang="en-US" altLang="ru-RU" sz="2000" b="1">
                <a:solidFill>
                  <a:schemeClr val="bg1"/>
                </a:solidFill>
                <a:latin typeface="Times New Roman" pitchFamily="18" charset="0"/>
              </a:rPr>
              <a:t>N</a:t>
            </a:r>
            <a:endParaRPr lang="ru-RU" altLang="ru-RU" sz="2000" b="1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406" name="Line 25"/>
          <p:cNvSpPr>
            <a:spLocks noChangeShapeType="1"/>
          </p:cNvSpPr>
          <p:nvPr/>
        </p:nvSpPr>
        <p:spPr bwMode="auto">
          <a:xfrm>
            <a:off x="3635375" y="333375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7" name="Line 26"/>
          <p:cNvSpPr>
            <a:spLocks noChangeShapeType="1"/>
          </p:cNvSpPr>
          <p:nvPr/>
        </p:nvSpPr>
        <p:spPr bwMode="auto">
          <a:xfrm>
            <a:off x="3635375" y="1125538"/>
            <a:ext cx="0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8" name="AutoShape 27"/>
          <p:cNvSpPr>
            <a:spLocks noChangeArrowheads="1"/>
          </p:cNvSpPr>
          <p:nvPr/>
        </p:nvSpPr>
        <p:spPr bwMode="auto">
          <a:xfrm>
            <a:off x="2916238" y="2636838"/>
            <a:ext cx="1439862" cy="863600"/>
          </a:xfrm>
          <a:prstGeom prst="flowChartDecision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000" b="1">
                <a:solidFill>
                  <a:schemeClr val="bg1"/>
                </a:solidFill>
                <a:latin typeface="Times New Roman" pitchFamily="18" charset="0"/>
              </a:rPr>
              <a:t>i+j=N+1</a:t>
            </a:r>
            <a:endParaRPr lang="ru-RU" altLang="ru-RU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409" name="Line 28"/>
          <p:cNvSpPr>
            <a:spLocks noChangeShapeType="1"/>
          </p:cNvSpPr>
          <p:nvPr/>
        </p:nvSpPr>
        <p:spPr bwMode="auto">
          <a:xfrm>
            <a:off x="4356100" y="306863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0" name="Line 29"/>
          <p:cNvSpPr>
            <a:spLocks noChangeShapeType="1"/>
          </p:cNvSpPr>
          <p:nvPr/>
        </p:nvSpPr>
        <p:spPr bwMode="auto">
          <a:xfrm flipH="1">
            <a:off x="2411413" y="306863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1" name="Rectangle 32"/>
          <p:cNvSpPr>
            <a:spLocks noChangeArrowheads="1"/>
          </p:cNvSpPr>
          <p:nvPr/>
        </p:nvSpPr>
        <p:spPr bwMode="auto">
          <a:xfrm>
            <a:off x="3924300" y="3429000"/>
            <a:ext cx="1582738" cy="6223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chemeClr val="bg1"/>
                </a:solidFill>
              </a:rPr>
              <a:t>a </a:t>
            </a:r>
            <a:r>
              <a:rPr lang="en-US" altLang="ru-RU" sz="2400" b="1" baseline="-25000">
                <a:solidFill>
                  <a:schemeClr val="bg1"/>
                </a:solidFill>
              </a:rPr>
              <a:t>i , j</a:t>
            </a:r>
            <a:r>
              <a:rPr lang="ru-RU" altLang="ru-RU" sz="2400" b="1">
                <a:solidFill>
                  <a:schemeClr val="bg1"/>
                </a:solidFill>
              </a:rPr>
              <a:t>=</a:t>
            </a:r>
            <a:r>
              <a:rPr lang="en-US" altLang="ru-RU" sz="2400" b="1">
                <a:solidFill>
                  <a:schemeClr val="bg1"/>
                </a:solidFill>
              </a:rPr>
              <a:t> 1</a:t>
            </a:r>
            <a:endParaRPr lang="ru-RU" altLang="ru-RU" sz="2400" b="1">
              <a:solidFill>
                <a:schemeClr val="bg1"/>
              </a:solidFill>
            </a:endParaRPr>
          </a:p>
        </p:txBody>
      </p:sp>
      <p:sp>
        <p:nvSpPr>
          <p:cNvPr id="16412" name="Line 33"/>
          <p:cNvSpPr>
            <a:spLocks noChangeShapeType="1"/>
          </p:cNvSpPr>
          <p:nvPr/>
        </p:nvSpPr>
        <p:spPr bwMode="auto">
          <a:xfrm>
            <a:off x="2411413" y="3068638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3" name="Line 34"/>
          <p:cNvSpPr>
            <a:spLocks noChangeShapeType="1"/>
          </p:cNvSpPr>
          <p:nvPr/>
        </p:nvSpPr>
        <p:spPr bwMode="auto">
          <a:xfrm>
            <a:off x="4716463" y="3068638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4" name="Line 35"/>
          <p:cNvSpPr>
            <a:spLocks noChangeShapeType="1"/>
          </p:cNvSpPr>
          <p:nvPr/>
        </p:nvSpPr>
        <p:spPr bwMode="auto">
          <a:xfrm>
            <a:off x="2411413" y="40767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5" name="Line 36"/>
          <p:cNvSpPr>
            <a:spLocks noChangeShapeType="1"/>
          </p:cNvSpPr>
          <p:nvPr/>
        </p:nvSpPr>
        <p:spPr bwMode="auto">
          <a:xfrm>
            <a:off x="4716463" y="40052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6" name="Line 37"/>
          <p:cNvSpPr>
            <a:spLocks noChangeShapeType="1"/>
          </p:cNvSpPr>
          <p:nvPr/>
        </p:nvSpPr>
        <p:spPr bwMode="auto">
          <a:xfrm>
            <a:off x="3635375" y="43656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7" name="Line 38"/>
          <p:cNvSpPr>
            <a:spLocks noChangeShapeType="1"/>
          </p:cNvSpPr>
          <p:nvPr/>
        </p:nvSpPr>
        <p:spPr bwMode="auto">
          <a:xfrm flipH="1">
            <a:off x="1331913" y="5373688"/>
            <a:ext cx="2303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8" name="Line 39"/>
          <p:cNvSpPr>
            <a:spLocks noChangeShapeType="1"/>
          </p:cNvSpPr>
          <p:nvPr/>
        </p:nvSpPr>
        <p:spPr bwMode="auto">
          <a:xfrm>
            <a:off x="5940425" y="1557338"/>
            <a:ext cx="0" cy="4392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9" name="Text Box 42"/>
          <p:cNvSpPr txBox="1">
            <a:spLocks noChangeArrowheads="1"/>
          </p:cNvSpPr>
          <p:nvPr/>
        </p:nvSpPr>
        <p:spPr bwMode="auto">
          <a:xfrm>
            <a:off x="4284663" y="2636838"/>
            <a:ext cx="46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6420" name="Text Box 43"/>
          <p:cNvSpPr txBox="1">
            <a:spLocks noChangeArrowheads="1"/>
          </p:cNvSpPr>
          <p:nvPr/>
        </p:nvSpPr>
        <p:spPr bwMode="auto">
          <a:xfrm>
            <a:off x="2484438" y="2708275"/>
            <a:ext cx="581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6421" name="Line 44"/>
          <p:cNvSpPr>
            <a:spLocks noChangeShapeType="1"/>
          </p:cNvSpPr>
          <p:nvPr/>
        </p:nvSpPr>
        <p:spPr bwMode="auto">
          <a:xfrm>
            <a:off x="3635375" y="249237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79388" y="1125388"/>
            <a:ext cx="8785225" cy="38877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 u="sng">
                <a:solidFill>
                  <a:srgbClr val="FF3300"/>
                </a:solidFill>
                <a:latin typeface="Times New Roman" pitchFamily="18" charset="0"/>
              </a:rPr>
              <a:t>Замечание.</a:t>
            </a:r>
          </a:p>
          <a:p>
            <a:pPr algn="ctr" eaLnBrk="1" hangingPunct="1"/>
            <a:r>
              <a:rPr lang="ru-RU" altLang="ru-RU" sz="3200" b="1">
                <a:solidFill>
                  <a:srgbClr val="FF3300"/>
                </a:solidFill>
                <a:latin typeface="Times New Roman" pitchFamily="18" charset="0"/>
              </a:rPr>
              <a:t>Если нужно что то сделать только</a:t>
            </a:r>
          </a:p>
          <a:p>
            <a:pPr algn="ctr" eaLnBrk="1" hangingPunct="1"/>
            <a:r>
              <a:rPr lang="ru-RU" altLang="ru-RU" sz="3200" b="1">
                <a:solidFill>
                  <a:srgbClr val="FF3300"/>
                </a:solidFill>
                <a:latin typeface="Times New Roman" pitchFamily="18" charset="0"/>
              </a:rPr>
              <a:t> с главной диагональю, </a:t>
            </a:r>
          </a:p>
          <a:p>
            <a:pPr algn="ctr" eaLnBrk="1" hangingPunct="1"/>
            <a:r>
              <a:rPr lang="ru-RU" altLang="ru-RU" sz="3200" b="1">
                <a:solidFill>
                  <a:srgbClr val="FF3300"/>
                </a:solidFill>
                <a:latin typeface="Times New Roman" pitchFamily="18" charset="0"/>
              </a:rPr>
              <a:t>то можно обойтись без вложенных циклов</a:t>
            </a:r>
            <a:endParaRPr lang="ru-RU" altLang="ru-RU" sz="3200">
              <a:latin typeface="Times New Roman" pitchFamily="18" charset="0"/>
            </a:endParaRPr>
          </a:p>
          <a:p>
            <a:pPr algn="ctr" eaLnBrk="1" hangingPunct="1"/>
            <a:r>
              <a:rPr lang="ru-RU" altLang="ru-RU" sz="3600" b="1">
                <a:solidFill>
                  <a:srgbClr val="0000FF"/>
                </a:solidFill>
                <a:latin typeface="Courier New" pitchFamily="49" charset="0"/>
              </a:rPr>
              <a:t>For </a:t>
            </a:r>
            <a:r>
              <a:rPr lang="en-US" altLang="ru-RU" sz="3600" b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ru-RU" altLang="ru-RU" sz="3600" b="1">
                <a:solidFill>
                  <a:srgbClr val="0000FF"/>
                </a:solidFill>
                <a:latin typeface="Courier New" pitchFamily="49" charset="0"/>
              </a:rPr>
              <a:t>:=1 to n do</a:t>
            </a:r>
            <a:r>
              <a:rPr lang="en-US" altLang="ru-RU" sz="36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altLang="ru-RU" sz="3600" b="1">
                <a:solidFill>
                  <a:srgbClr val="FF3300"/>
                </a:solidFill>
                <a:latin typeface="Courier New" pitchFamily="49" charset="0"/>
              </a:rPr>
              <a:t>s:=s+ a[i,</a:t>
            </a:r>
            <a:r>
              <a:rPr lang="en-US" altLang="ru-RU" sz="3600" b="1">
                <a:solidFill>
                  <a:srgbClr val="FF3300"/>
                </a:solidFill>
                <a:latin typeface="Courier New" pitchFamily="49" charset="0"/>
              </a:rPr>
              <a:t>i</a:t>
            </a:r>
            <a:r>
              <a:rPr lang="ru-RU" altLang="ru-RU" sz="3600" b="1">
                <a:solidFill>
                  <a:srgbClr val="FF3300"/>
                </a:solidFill>
                <a:latin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6922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1"/>
                </a:solidFill>
              </a:rPr>
              <a:t>Двумерный массив. </a:t>
            </a:r>
            <a:r>
              <a:rPr lang="ru-RU" altLang="ru-RU" b="1" dirty="0" smtClean="0">
                <a:solidFill>
                  <a:schemeClr val="bg1"/>
                </a:solidFill>
              </a:rPr>
              <a:t>Заполнение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2051050" y="90805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2771775" y="90805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3492500" y="90805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1331913" y="90805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611188" y="908050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11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2051050" y="148431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2771775" y="148431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3492500" y="148431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1331913" y="1484313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22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611188" y="148431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2051050" y="2060575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33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2771775" y="20605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3492500" y="20605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1331913" y="20605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611188" y="20605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2051050" y="26368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05" name="Rectangle 57"/>
          <p:cNvSpPr>
            <a:spLocks noChangeArrowheads="1"/>
          </p:cNvSpPr>
          <p:nvPr/>
        </p:nvSpPr>
        <p:spPr bwMode="auto">
          <a:xfrm>
            <a:off x="2771775" y="2636838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44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706" name="Rectangle 58"/>
          <p:cNvSpPr>
            <a:spLocks noChangeArrowheads="1"/>
          </p:cNvSpPr>
          <p:nvPr/>
        </p:nvSpPr>
        <p:spPr bwMode="auto">
          <a:xfrm>
            <a:off x="3492500" y="26368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07" name="Rectangle 59"/>
          <p:cNvSpPr>
            <a:spLocks noChangeArrowheads="1"/>
          </p:cNvSpPr>
          <p:nvPr/>
        </p:nvSpPr>
        <p:spPr bwMode="auto">
          <a:xfrm>
            <a:off x="1331913" y="26368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08" name="Rectangle 60"/>
          <p:cNvSpPr>
            <a:spLocks noChangeArrowheads="1"/>
          </p:cNvSpPr>
          <p:nvPr/>
        </p:nvSpPr>
        <p:spPr bwMode="auto">
          <a:xfrm>
            <a:off x="611188" y="26368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09" name="Rectangle 61"/>
          <p:cNvSpPr>
            <a:spLocks noChangeArrowheads="1"/>
          </p:cNvSpPr>
          <p:nvPr/>
        </p:nvSpPr>
        <p:spPr bwMode="auto">
          <a:xfrm>
            <a:off x="2051050" y="32131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10" name="Rectangle 62"/>
          <p:cNvSpPr>
            <a:spLocks noChangeArrowheads="1"/>
          </p:cNvSpPr>
          <p:nvPr/>
        </p:nvSpPr>
        <p:spPr bwMode="auto">
          <a:xfrm>
            <a:off x="2771775" y="32131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11" name="Rectangle 63"/>
          <p:cNvSpPr>
            <a:spLocks noChangeArrowheads="1"/>
          </p:cNvSpPr>
          <p:nvPr/>
        </p:nvSpPr>
        <p:spPr bwMode="auto">
          <a:xfrm>
            <a:off x="3492500" y="3213100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ru-RU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55</a:t>
            </a:r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1331913" y="32131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13" name="Rectangle 65"/>
          <p:cNvSpPr>
            <a:spLocks noChangeArrowheads="1"/>
          </p:cNvSpPr>
          <p:nvPr/>
        </p:nvSpPr>
        <p:spPr bwMode="auto">
          <a:xfrm>
            <a:off x="611188" y="32131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715" name="AutoShape 67"/>
          <p:cNvSpPr>
            <a:spLocks noChangeArrowheads="1"/>
          </p:cNvSpPr>
          <p:nvPr/>
        </p:nvSpPr>
        <p:spPr bwMode="auto">
          <a:xfrm>
            <a:off x="5076825" y="765175"/>
            <a:ext cx="3671888" cy="2592388"/>
          </a:xfrm>
          <a:prstGeom prst="wedgeRoundRectCallout">
            <a:avLst>
              <a:gd name="adj1" fmla="val -74644"/>
              <a:gd name="adj2" fmla="val -915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Удовлетворяет неравенству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5400" b="1">
                <a:solidFill>
                  <a:srgbClr val="0000FF"/>
                </a:solidFill>
                <a:latin typeface="Courier New" pitchFamily="49" charset="0"/>
              </a:rPr>
              <a:t>i &lt; j</a:t>
            </a:r>
          </a:p>
          <a:p>
            <a:pPr algn="ctr" eaLnBrk="1" hangingPunct="1"/>
            <a:endParaRPr lang="ru-RU" altLang="ru-RU" sz="36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7716" name="AutoShape 68"/>
          <p:cNvSpPr>
            <a:spLocks noChangeArrowheads="1"/>
          </p:cNvSpPr>
          <p:nvPr/>
        </p:nvSpPr>
        <p:spPr bwMode="auto">
          <a:xfrm>
            <a:off x="3132138" y="3976688"/>
            <a:ext cx="3671887" cy="2620962"/>
          </a:xfrm>
          <a:prstGeom prst="wedgeRoundRectCallout">
            <a:avLst>
              <a:gd name="adj1" fmla="val -91333"/>
              <a:gd name="adj2" fmla="val -5702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Удовлетворяет неравенству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5400" b="1">
                <a:solidFill>
                  <a:srgbClr val="0000FF"/>
                </a:solidFill>
                <a:latin typeface="Courier New" pitchFamily="49" charset="0"/>
              </a:rPr>
              <a:t>i </a:t>
            </a:r>
            <a:r>
              <a:rPr lang="en-US" altLang="ru-RU" sz="54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lang="ru-RU" altLang="ru-RU" sz="5400" b="1">
                <a:solidFill>
                  <a:srgbClr val="0000FF"/>
                </a:solidFill>
                <a:latin typeface="Courier New" pitchFamily="49" charset="0"/>
              </a:rPr>
              <a:t> j</a:t>
            </a:r>
          </a:p>
          <a:p>
            <a:pPr algn="ctr" eaLnBrk="1" hangingPunct="1"/>
            <a:endParaRPr lang="ru-RU" altLang="ru-RU" sz="36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17438" name="Text Box 69"/>
          <p:cNvSpPr txBox="1">
            <a:spLocks noChangeArrowheads="1"/>
          </p:cNvSpPr>
          <p:nvPr/>
        </p:nvSpPr>
        <p:spPr bwMode="auto">
          <a:xfrm>
            <a:off x="179388" y="1052513"/>
            <a:ext cx="287337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1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2 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3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4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5</a:t>
            </a:r>
            <a:endParaRPr lang="ru-RU" altLang="ru-RU" b="1">
              <a:solidFill>
                <a:srgbClr val="0000FF"/>
              </a:solidFill>
            </a:endParaRPr>
          </a:p>
        </p:txBody>
      </p:sp>
      <p:sp>
        <p:nvSpPr>
          <p:cNvPr id="17439" name="Text Box 70"/>
          <p:cNvSpPr txBox="1">
            <a:spLocks noChangeArrowheads="1"/>
          </p:cNvSpPr>
          <p:nvPr/>
        </p:nvSpPr>
        <p:spPr bwMode="auto">
          <a:xfrm>
            <a:off x="684213" y="476250"/>
            <a:ext cx="335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/>
              <a:t>   </a:t>
            </a:r>
            <a:r>
              <a:rPr lang="en-US" altLang="ru-RU" b="1">
                <a:solidFill>
                  <a:srgbClr val="0000FF"/>
                </a:solidFill>
              </a:rPr>
              <a:t>1          2          3        4         5</a:t>
            </a:r>
            <a:endParaRPr lang="ru-RU" altLang="ru-RU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21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77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7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77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77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27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277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27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7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77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7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77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277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15" grpId="0" animBg="1"/>
      <p:bldP spid="277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1"/>
                </a:solidFill>
              </a:rPr>
              <a:t>Двумерный массив. </a:t>
            </a:r>
            <a:r>
              <a:rPr lang="ru-RU" altLang="ru-RU" b="1" dirty="0" smtClean="0">
                <a:solidFill>
                  <a:schemeClr val="bg1"/>
                </a:solidFill>
              </a:rPr>
              <a:t>Заполнение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372225" y="62071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092950" y="62071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932363" y="62071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653088" y="62071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813675" y="620713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372225" y="11969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653088" y="11969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7813675" y="11969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7092950" y="1196975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24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932363" y="119697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372225" y="1773238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33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7092950" y="17732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813675" y="17732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5653088" y="17732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4932363" y="17732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6372225" y="23495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5653088" y="2349500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42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7813675" y="23495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7092950" y="23495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4932363" y="23495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372225" y="292576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92950" y="292576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4932363" y="2925763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ru-RU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5653088" y="292576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7813675" y="292576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52" name="AutoShape 28"/>
          <p:cNvSpPr>
            <a:spLocks noChangeArrowheads="1"/>
          </p:cNvSpPr>
          <p:nvPr/>
        </p:nvSpPr>
        <p:spPr bwMode="auto">
          <a:xfrm>
            <a:off x="323850" y="1052513"/>
            <a:ext cx="3671888" cy="2592387"/>
          </a:xfrm>
          <a:prstGeom prst="wedgeRoundRectCallout">
            <a:avLst>
              <a:gd name="adj1" fmla="val 73477"/>
              <a:gd name="adj2" fmla="val -5006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Удовлетворяет неравенству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800" b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altLang="ru-RU" sz="4800" b="1">
                <a:solidFill>
                  <a:srgbClr val="0000FF"/>
                </a:solidFill>
                <a:latin typeface="Courier New" pitchFamily="49" charset="0"/>
              </a:rPr>
              <a:t>+j</a:t>
            </a:r>
            <a:r>
              <a:rPr lang="ru-RU" altLang="ru-RU" sz="48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lang="en-US" altLang="ru-RU" sz="4800" b="1">
                <a:solidFill>
                  <a:srgbClr val="0000FF"/>
                </a:solidFill>
                <a:latin typeface="Courier New" pitchFamily="49" charset="0"/>
              </a:rPr>
              <a:t>n+1</a:t>
            </a:r>
            <a:endParaRPr lang="ru-RU" altLang="ru-RU" sz="4800" b="1">
              <a:solidFill>
                <a:srgbClr val="0000FF"/>
              </a:solidFill>
              <a:latin typeface="Courier New" pitchFamily="49" charset="0"/>
            </a:endParaRPr>
          </a:p>
          <a:p>
            <a:pPr algn="ctr" eaLnBrk="1" hangingPunct="1"/>
            <a:endParaRPr lang="ru-RU" altLang="ru-RU" sz="36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6653" name="AutoShape 29"/>
          <p:cNvSpPr>
            <a:spLocks noChangeArrowheads="1"/>
          </p:cNvSpPr>
          <p:nvPr/>
        </p:nvSpPr>
        <p:spPr bwMode="auto">
          <a:xfrm>
            <a:off x="4932363" y="4005263"/>
            <a:ext cx="3671887" cy="2592387"/>
          </a:xfrm>
          <a:prstGeom prst="wedgeRoundRectCallout">
            <a:avLst>
              <a:gd name="adj1" fmla="val 7111"/>
              <a:gd name="adj2" fmla="val -7045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Удовлетворяет неравенству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4800" b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altLang="ru-RU" sz="4800" b="1">
                <a:solidFill>
                  <a:srgbClr val="0000FF"/>
                </a:solidFill>
                <a:latin typeface="Courier New" pitchFamily="49" charset="0"/>
              </a:rPr>
              <a:t>+j&gt;n+1</a:t>
            </a:r>
            <a:endParaRPr lang="ru-RU" altLang="ru-RU" sz="4800" b="1">
              <a:solidFill>
                <a:srgbClr val="0000FF"/>
              </a:solidFill>
              <a:latin typeface="Courier New" pitchFamily="49" charset="0"/>
            </a:endParaRPr>
          </a:p>
          <a:p>
            <a:pPr algn="ctr" eaLnBrk="1" hangingPunct="1"/>
            <a:endParaRPr lang="ru-RU" altLang="ru-RU" sz="36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4932363" y="260350"/>
            <a:ext cx="335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/>
              <a:t>   </a:t>
            </a:r>
            <a:r>
              <a:rPr lang="en-US" altLang="ru-RU" b="1">
                <a:solidFill>
                  <a:srgbClr val="0000FF"/>
                </a:solidFill>
              </a:rPr>
              <a:t>1          2          3        4         5</a:t>
            </a:r>
            <a:endParaRPr lang="ru-RU" altLang="ru-RU" b="1">
              <a:solidFill>
                <a:srgbClr val="0000FF"/>
              </a:solidFill>
            </a:endParaRP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8604250" y="765175"/>
            <a:ext cx="28733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1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2 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3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4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5</a:t>
            </a:r>
            <a:endParaRPr lang="ru-RU" altLang="ru-RU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4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2" grpId="0" animBg="1"/>
      <p:bldP spid="266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1"/>
                </a:solidFill>
              </a:rPr>
              <a:t>Двумерный массив. </a:t>
            </a:r>
            <a:r>
              <a:rPr lang="ru-RU" altLang="ru-RU" b="1" dirty="0" smtClean="0">
                <a:solidFill>
                  <a:schemeClr val="bg1"/>
                </a:solidFill>
              </a:rPr>
              <a:t>Заполнение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283075" y="22050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003800" y="22050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563938" y="220503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43213" y="2205038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11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283075" y="27813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003800" y="27813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724525" y="27813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563938" y="2781300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22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843213" y="2781300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4283075" y="3357563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33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003800" y="335756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24525" y="335756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3563938" y="335756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843213" y="3357563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4283075" y="393382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003800" y="3933825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44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724525" y="393382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843213" y="3933825"/>
            <a:ext cx="72072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283075" y="451008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003800" y="451008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5724525" y="4510088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ru-RU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55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3563938" y="451008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81" name="Rectangle 27"/>
          <p:cNvSpPr>
            <a:spLocks noChangeArrowheads="1"/>
          </p:cNvSpPr>
          <p:nvPr/>
        </p:nvSpPr>
        <p:spPr bwMode="auto">
          <a:xfrm>
            <a:off x="2843213" y="4510088"/>
            <a:ext cx="7207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82" name="Text Box 28"/>
          <p:cNvSpPr txBox="1">
            <a:spLocks noChangeArrowheads="1"/>
          </p:cNvSpPr>
          <p:nvPr/>
        </p:nvSpPr>
        <p:spPr bwMode="auto">
          <a:xfrm>
            <a:off x="2411413" y="2349500"/>
            <a:ext cx="287337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1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2 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3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4         </a:t>
            </a:r>
          </a:p>
          <a:p>
            <a:pPr eaLnBrk="1" hangingPunct="1"/>
            <a:r>
              <a:rPr lang="en-US" altLang="ru-RU" b="1">
                <a:solidFill>
                  <a:srgbClr val="0000FF"/>
                </a:solidFill>
              </a:rPr>
              <a:t>5</a:t>
            </a:r>
            <a:endParaRPr lang="ru-RU" altLang="ru-RU" b="1">
              <a:solidFill>
                <a:srgbClr val="0000FF"/>
              </a:solidFill>
            </a:endParaRPr>
          </a:p>
        </p:txBody>
      </p:sp>
      <p:sp>
        <p:nvSpPr>
          <p:cNvPr id="19483" name="Text Box 29"/>
          <p:cNvSpPr txBox="1">
            <a:spLocks noChangeArrowheads="1"/>
          </p:cNvSpPr>
          <p:nvPr/>
        </p:nvSpPr>
        <p:spPr bwMode="auto">
          <a:xfrm>
            <a:off x="2916238" y="1844675"/>
            <a:ext cx="335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ru-RU"/>
              <a:t>   </a:t>
            </a:r>
            <a:r>
              <a:rPr lang="en-US" altLang="ru-RU" b="1">
                <a:solidFill>
                  <a:srgbClr val="0000FF"/>
                </a:solidFill>
              </a:rPr>
              <a:t>1          2          3        4         5</a:t>
            </a:r>
            <a:endParaRPr lang="ru-RU" altLang="ru-RU" b="1">
              <a:solidFill>
                <a:srgbClr val="0000FF"/>
              </a:solidFill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3563938" y="3933825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42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2843213" y="4508500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ru-RU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5003800" y="2781300"/>
            <a:ext cx="720725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24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5724525" y="2205038"/>
            <a:ext cx="720725" cy="576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altLang="ru-RU" sz="28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</a:t>
            </a:r>
            <a:endParaRPr lang="ru-RU" altLang="ru-RU" sz="2800" b="1" baseline="-25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86" name="AutoShape 34"/>
          <p:cNvSpPr>
            <a:spLocks noChangeArrowheads="1"/>
          </p:cNvSpPr>
          <p:nvPr/>
        </p:nvSpPr>
        <p:spPr bwMode="auto">
          <a:xfrm>
            <a:off x="2195513" y="836613"/>
            <a:ext cx="5473700" cy="719137"/>
          </a:xfrm>
          <a:prstGeom prst="wedgeRoundRectCallout">
            <a:avLst>
              <a:gd name="adj1" fmla="val -5657"/>
              <a:gd name="adj2" fmla="val 14227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(i+j&lt;n+1) 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And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i&lt;j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)</a:t>
            </a:r>
            <a:endParaRPr lang="ru-RU" altLang="ru-RU" sz="32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3588" name="AutoShape 36"/>
          <p:cNvSpPr>
            <a:spLocks noChangeArrowheads="1"/>
          </p:cNvSpPr>
          <p:nvPr/>
        </p:nvSpPr>
        <p:spPr bwMode="auto">
          <a:xfrm>
            <a:off x="6515100" y="2205038"/>
            <a:ext cx="2628900" cy="1152525"/>
          </a:xfrm>
          <a:prstGeom prst="wedgeRoundRectCallout">
            <a:avLst>
              <a:gd name="adj1" fmla="val -54347"/>
              <a:gd name="adj2" fmla="val 10165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i+j&gt;n+1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)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And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i&lt;j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)</a:t>
            </a:r>
            <a:endParaRPr lang="ru-RU" altLang="ru-RU" sz="3200" b="1">
              <a:solidFill>
                <a:srgbClr val="0000FF"/>
              </a:solidFill>
              <a:latin typeface="Courier New" pitchFamily="49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ru-RU" altLang="ru-RU" sz="4800" b="1">
              <a:solidFill>
                <a:srgbClr val="0000FF"/>
              </a:solidFill>
              <a:latin typeface="Courier New" pitchFamily="49" charset="0"/>
            </a:endParaRPr>
          </a:p>
          <a:p>
            <a:pPr algn="ctr" eaLnBrk="1" hangingPunct="1"/>
            <a:endParaRPr lang="ru-RU" altLang="ru-RU" sz="36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3589" name="AutoShape 37"/>
          <p:cNvSpPr>
            <a:spLocks noChangeArrowheads="1"/>
          </p:cNvSpPr>
          <p:nvPr/>
        </p:nvSpPr>
        <p:spPr bwMode="auto">
          <a:xfrm>
            <a:off x="1835150" y="5661025"/>
            <a:ext cx="5473700" cy="719138"/>
          </a:xfrm>
          <a:prstGeom prst="wedgeRoundRectCallout">
            <a:avLst>
              <a:gd name="adj1" fmla="val 144"/>
              <a:gd name="adj2" fmla="val -13189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i+j&gt;n+1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)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And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i&gt;j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)</a:t>
            </a:r>
            <a:endParaRPr lang="ru-RU" altLang="ru-RU" sz="3200" b="1">
              <a:solidFill>
                <a:srgbClr val="0000FF"/>
              </a:solidFill>
              <a:latin typeface="Courier New" pitchFamily="49" charset="0"/>
            </a:endParaRPr>
          </a:p>
          <a:p>
            <a:pPr algn="ctr" eaLnBrk="1" hangingPunct="1"/>
            <a:endParaRPr lang="ru-RU" altLang="ru-RU" sz="32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23590" name="AutoShape 38"/>
          <p:cNvSpPr>
            <a:spLocks noChangeArrowheads="1"/>
          </p:cNvSpPr>
          <p:nvPr/>
        </p:nvSpPr>
        <p:spPr bwMode="auto">
          <a:xfrm>
            <a:off x="0" y="2205038"/>
            <a:ext cx="2628900" cy="1152525"/>
          </a:xfrm>
          <a:prstGeom prst="wedgeRoundRectCallout">
            <a:avLst>
              <a:gd name="adj1" fmla="val 57546"/>
              <a:gd name="adj2" fmla="val 85815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i+j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&lt;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n+1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)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And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(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&gt;</a:t>
            </a:r>
            <a:r>
              <a:rPr lang="ru-RU" altLang="ru-RU" sz="3200" b="1">
                <a:solidFill>
                  <a:srgbClr val="0000FF"/>
                </a:solidFill>
                <a:latin typeface="Courier New" pitchFamily="49" charset="0"/>
              </a:rPr>
              <a:t>j</a:t>
            </a:r>
            <a:r>
              <a:rPr lang="en-US" altLang="ru-RU" sz="3200" b="1">
                <a:solidFill>
                  <a:srgbClr val="0000FF"/>
                </a:solidFill>
                <a:latin typeface="Courier New" pitchFamily="49" charset="0"/>
              </a:rPr>
              <a:t>)</a:t>
            </a:r>
            <a:endParaRPr lang="ru-RU" altLang="ru-RU" sz="3600" b="1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19492" name="Text Box 39"/>
          <p:cNvSpPr txBox="1">
            <a:spLocks noChangeArrowheads="1"/>
          </p:cNvSpPr>
          <p:nvPr/>
        </p:nvSpPr>
        <p:spPr bwMode="auto">
          <a:xfrm>
            <a:off x="2484438" y="260350"/>
            <a:ext cx="428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0000FF"/>
                </a:solidFill>
              </a:rPr>
              <a:t>Системы неравенств </a:t>
            </a:r>
          </a:p>
        </p:txBody>
      </p:sp>
    </p:spTree>
    <p:extLst>
      <p:ext uri="{BB962C8B-B14F-4D97-AF65-F5344CB8AC3E}">
        <p14:creationId xmlns:p14="http://schemas.microsoft.com/office/powerpoint/2010/main" val="25105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6" grpId="0" animBg="1"/>
      <p:bldP spid="23588" grpId="0" animBg="1"/>
      <p:bldP spid="23589" grpId="0" animBg="1"/>
      <p:bldP spid="235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1"/>
                </a:solidFill>
              </a:rPr>
              <a:t>Двумерный массив. </a:t>
            </a:r>
            <a:r>
              <a:rPr lang="ru-RU" altLang="ru-RU" b="1" dirty="0" smtClean="0">
                <a:solidFill>
                  <a:schemeClr val="bg1"/>
                </a:solidFill>
              </a:rPr>
              <a:t>Заполнение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250825" y="549275"/>
            <a:ext cx="8501063" cy="26479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Заполнить произвольный массив размером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N x N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(N&lt;10) по следующему правилу:</a:t>
            </a:r>
            <a:endParaRPr lang="ru-RU" altLang="ru-RU" sz="2400">
              <a:latin typeface="Times New Roman" pitchFamily="18" charset="0"/>
            </a:endParaRPr>
          </a:p>
          <a:p>
            <a:pPr algn="just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altLang="ru-RU" sz="2400" b="1">
                <a:solidFill>
                  <a:srgbClr val="FF3300"/>
                </a:solidFill>
                <a:latin typeface="Arial Black" pitchFamily="34" charset="0"/>
                <a:cs typeface="Times New Roman" pitchFamily="18" charset="0"/>
              </a:rPr>
              <a:t>0000</a:t>
            </a:r>
            <a:r>
              <a:rPr lang="ru-RU" altLang="ru-RU" sz="2400" b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1</a:t>
            </a:r>
            <a:endParaRPr lang="ru-RU" altLang="ru-RU" sz="2400" b="1">
              <a:solidFill>
                <a:srgbClr val="0000FF"/>
              </a:solidFill>
              <a:latin typeface="Arial Black" pitchFamily="34" charset="0"/>
            </a:endParaRPr>
          </a:p>
          <a:p>
            <a:pPr algn="just"/>
            <a:r>
              <a:rPr lang="ru-RU" altLang="ru-RU" sz="2400" b="1">
                <a:latin typeface="Arial Black" pitchFamily="34" charset="0"/>
                <a:cs typeface="Times New Roman" pitchFamily="18" charset="0"/>
              </a:rPr>
              <a:t>                     </a:t>
            </a:r>
            <a:r>
              <a:rPr lang="ru-RU" altLang="ru-RU" sz="2400" b="1">
                <a:solidFill>
                  <a:srgbClr val="FF3300"/>
                </a:solidFill>
                <a:latin typeface="Arial Black" pitchFamily="34" charset="0"/>
                <a:cs typeface="Times New Roman" pitchFamily="18" charset="0"/>
              </a:rPr>
              <a:t>000</a:t>
            </a:r>
            <a:r>
              <a:rPr lang="ru-RU" altLang="ru-RU" sz="2400" b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11</a:t>
            </a:r>
            <a:endParaRPr lang="ru-RU" altLang="ru-RU" sz="2400" b="1">
              <a:solidFill>
                <a:srgbClr val="0000FF"/>
              </a:solidFill>
              <a:latin typeface="Arial Black" pitchFamily="34" charset="0"/>
            </a:endParaRPr>
          </a:p>
          <a:p>
            <a:pPr algn="just"/>
            <a:r>
              <a:rPr lang="ru-RU" altLang="ru-RU" sz="2400" b="1">
                <a:latin typeface="Arial Black" pitchFamily="34" charset="0"/>
                <a:cs typeface="Times New Roman" pitchFamily="18" charset="0"/>
              </a:rPr>
              <a:t>                     </a:t>
            </a:r>
            <a:r>
              <a:rPr lang="ru-RU" altLang="ru-RU" sz="2400" b="1">
                <a:solidFill>
                  <a:srgbClr val="FF3300"/>
                </a:solidFill>
                <a:latin typeface="Arial Black" pitchFamily="34" charset="0"/>
                <a:cs typeface="Times New Roman" pitchFamily="18" charset="0"/>
              </a:rPr>
              <a:t>00</a:t>
            </a:r>
            <a:r>
              <a:rPr lang="ru-RU" altLang="ru-RU" sz="2400" b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111</a:t>
            </a:r>
            <a:endParaRPr lang="ru-RU" altLang="ru-RU" sz="2400" b="1">
              <a:solidFill>
                <a:srgbClr val="0000FF"/>
              </a:solidFill>
              <a:latin typeface="Arial Black" pitchFamily="34" charset="0"/>
            </a:endParaRPr>
          </a:p>
          <a:p>
            <a:pPr algn="just"/>
            <a:r>
              <a:rPr lang="ru-RU" altLang="ru-RU" sz="2400" b="1">
                <a:latin typeface="Arial Black" pitchFamily="34" charset="0"/>
                <a:cs typeface="Times New Roman" pitchFamily="18" charset="0"/>
              </a:rPr>
              <a:t>                     </a:t>
            </a:r>
            <a:r>
              <a:rPr lang="ru-RU" altLang="ru-RU" sz="2400" b="1">
                <a:solidFill>
                  <a:srgbClr val="FF3300"/>
                </a:solidFill>
                <a:latin typeface="Arial Black" pitchFamily="34" charset="0"/>
                <a:cs typeface="Times New Roman" pitchFamily="18" charset="0"/>
              </a:rPr>
              <a:t>000</a:t>
            </a:r>
            <a:r>
              <a:rPr lang="ru-RU" altLang="ru-RU" sz="2400" b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11</a:t>
            </a:r>
            <a:endParaRPr lang="ru-RU" altLang="ru-RU" sz="2400" b="1">
              <a:solidFill>
                <a:srgbClr val="0000FF"/>
              </a:solidFill>
              <a:latin typeface="Arial Black" pitchFamily="34" charset="0"/>
            </a:endParaRPr>
          </a:p>
          <a:p>
            <a:pPr algn="just"/>
            <a:r>
              <a:rPr lang="ru-RU" altLang="ru-RU" sz="2400" b="1">
                <a:latin typeface="Arial Black" pitchFamily="34" charset="0"/>
                <a:cs typeface="Times New Roman" pitchFamily="18" charset="0"/>
              </a:rPr>
              <a:t>                     </a:t>
            </a:r>
            <a:r>
              <a:rPr lang="ru-RU" altLang="ru-RU" sz="2400" b="1">
                <a:solidFill>
                  <a:srgbClr val="FF3300"/>
                </a:solidFill>
                <a:latin typeface="Arial Black" pitchFamily="34" charset="0"/>
                <a:cs typeface="Times New Roman" pitchFamily="18" charset="0"/>
              </a:rPr>
              <a:t>0000</a:t>
            </a:r>
            <a:r>
              <a:rPr lang="ru-RU" altLang="ru-RU" sz="2400" b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4500563" y="3573463"/>
            <a:ext cx="3527425" cy="2376487"/>
          </a:xfrm>
          <a:prstGeom prst="wedgeRoundRectCallout">
            <a:avLst>
              <a:gd name="adj1" fmla="val -67014"/>
              <a:gd name="adj2" fmla="val -10798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0000FF"/>
                </a:solidFill>
              </a:rPr>
              <a:t>Это пересечение двух множеств. Элементы лежащие на и ниже побочной диагонали и элементы лежащие на и выше главной диагонали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476250"/>
            <a:ext cx="9001125" cy="566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endParaRPr lang="ru-RU" altLang="ru-RU" sz="3200" b="1" dirty="0"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Write(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altLang="ru-RU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ВВеди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N = ');</a:t>
            </a:r>
            <a:r>
              <a:rPr lang="ru-RU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ru-RU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Readln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(n);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ru-RU" sz="3200" b="1" dirty="0" smtClean="0">
                <a:latin typeface="Times New Roman" pitchFamily="18" charset="0"/>
              </a:rPr>
              <a:t>  </a:t>
            </a:r>
            <a:r>
              <a:rPr lang="en-US" altLang="ru-RU" sz="3200" b="1" dirty="0" smtClean="0">
                <a:solidFill>
                  <a:srgbClr val="0000FF"/>
                </a:solidFill>
                <a:latin typeface="Times New Roman" pitchFamily="18" charset="0"/>
              </a:rPr>
              <a:t>For i:=1 to n do begin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ru-RU" sz="3200" b="1" dirty="0" smtClean="0">
                <a:solidFill>
                  <a:srgbClr val="0000FF"/>
                </a:solidFill>
                <a:latin typeface="Times New Roman" pitchFamily="18" charset="0"/>
              </a:rPr>
              <a:t>   For j:=1 to n do begin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        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if (</a:t>
            </a:r>
            <a:r>
              <a:rPr lang="en-US" altLang="ru-RU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i+j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&gt;=n+1) and (</a:t>
            </a:r>
            <a:r>
              <a:rPr lang="en-US" altLang="ru-RU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&lt;=j) then a[</a:t>
            </a:r>
            <a:r>
              <a:rPr lang="en-US" altLang="ru-RU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i,j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]:=1 </a:t>
            </a:r>
            <a:endParaRPr lang="ru-RU" altLang="ru-RU" sz="3200" b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                                                  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else </a:t>
            </a:r>
            <a:r>
              <a:rPr lang="en-US" altLang="ru-RU" sz="3200" b="1" dirty="0">
                <a:solidFill>
                  <a:srgbClr val="FF3300"/>
                </a:solidFill>
                <a:latin typeface="Times New Roman" pitchFamily="18" charset="0"/>
              </a:rPr>
              <a:t>a[</a:t>
            </a:r>
            <a:r>
              <a:rPr lang="en-US" altLang="ru-RU" sz="3200" b="1" dirty="0" err="1">
                <a:solidFill>
                  <a:srgbClr val="FF3300"/>
                </a:solidFill>
                <a:latin typeface="Times New Roman" pitchFamily="18" charset="0"/>
              </a:rPr>
              <a:t>i,j</a:t>
            </a:r>
            <a:r>
              <a:rPr lang="en-US" altLang="ru-RU" sz="3200" b="1" dirty="0">
                <a:solidFill>
                  <a:srgbClr val="FF3300"/>
                </a:solidFill>
                <a:latin typeface="Times New Roman" pitchFamily="18" charset="0"/>
              </a:rPr>
              <a:t>]:=0;         </a:t>
            </a:r>
            <a:endParaRPr lang="ru-RU" altLang="ru-RU" sz="3200" b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        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write(a[</a:t>
            </a:r>
            <a:r>
              <a:rPr lang="en-US" altLang="ru-RU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i,j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]:2);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ru-RU" sz="3200" b="1" dirty="0" smtClean="0">
                <a:latin typeface="Times New Roman" pitchFamily="18" charset="0"/>
              </a:rPr>
              <a:t>         </a:t>
            </a:r>
            <a:r>
              <a:rPr lang="en-US" altLang="ru-RU" sz="3200" b="1" dirty="0" smtClean="0">
                <a:solidFill>
                  <a:srgbClr val="0000FF"/>
                </a:solidFill>
                <a:latin typeface="Times New Roman" pitchFamily="18" charset="0"/>
              </a:rPr>
              <a:t>end;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ru-RU" sz="3200" b="1" dirty="0" smtClean="0">
                <a:latin typeface="Times New Roman" pitchFamily="18" charset="0"/>
              </a:rPr>
              <a:t>   </a:t>
            </a:r>
            <a:r>
              <a:rPr lang="en-US" altLang="ru-RU" sz="3200" b="1" dirty="0" err="1" smtClean="0">
                <a:solidFill>
                  <a:srgbClr val="FF3300"/>
                </a:solidFill>
                <a:latin typeface="Times New Roman" pitchFamily="18" charset="0"/>
              </a:rPr>
              <a:t>writeln</a:t>
            </a:r>
            <a:r>
              <a:rPr lang="en-US" altLang="ru-RU" sz="3200" b="1" dirty="0" smtClean="0">
                <a:solidFill>
                  <a:srgbClr val="FF3300"/>
                </a:solidFill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ru-RU" sz="3200" b="1" dirty="0" smtClean="0">
                <a:latin typeface="Times New Roman" pitchFamily="18" charset="0"/>
              </a:rPr>
              <a:t>   </a:t>
            </a:r>
            <a:r>
              <a:rPr lang="en-US" altLang="ru-RU" sz="3200" b="1" dirty="0" smtClean="0">
                <a:solidFill>
                  <a:srgbClr val="0000FF"/>
                </a:solidFill>
                <a:latin typeface="Times New Roman" pitchFamily="18" charset="0"/>
              </a:rPr>
              <a:t>end;</a:t>
            </a:r>
            <a:endParaRPr lang="ru-RU" altLang="ru-RU" sz="3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ru-RU" altLang="ru-RU" sz="3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ru-RU" altLang="ru-RU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55650" y="2276475"/>
            <a:ext cx="8064500" cy="1008063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5292725" y="3789363"/>
            <a:ext cx="3167063" cy="1223962"/>
          </a:xfrm>
          <a:prstGeom prst="wedgeRoundRectCallout">
            <a:avLst>
              <a:gd name="adj1" fmla="val -70954"/>
              <a:gd name="adj2" fmla="val -9085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0000FF"/>
                </a:solidFill>
              </a:rPr>
              <a:t>Проверяем условие принадлежности данному множеству</a:t>
            </a:r>
          </a:p>
        </p:txBody>
      </p:sp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429000"/>
            <a:ext cx="31083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4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2" grpId="1" animBg="1"/>
      <p:bldP spid="10249" grpId="0" animBg="1"/>
      <p:bldP spid="102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33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bg1"/>
                </a:solidFill>
              </a:rPr>
              <a:t>Двумерный массив. Сумма </a:t>
            </a:r>
            <a:r>
              <a:rPr lang="ru-RU" altLang="ru-RU" b="1" dirty="0" smtClean="0">
                <a:solidFill>
                  <a:schemeClr val="bg1"/>
                </a:solidFill>
              </a:rPr>
              <a:t>элементов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0825" y="327849"/>
            <a:ext cx="831691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3200" dirty="0">
                <a:latin typeface="Times New Roman" pitchFamily="18" charset="0"/>
              </a:rPr>
              <a:t>Заполнить двумерный массив N x </a:t>
            </a:r>
            <a:r>
              <a:rPr lang="en-US" altLang="ru-RU" sz="3200" dirty="0">
                <a:latin typeface="Times New Roman" pitchFamily="18" charset="0"/>
              </a:rPr>
              <a:t>N</a:t>
            </a:r>
            <a:r>
              <a:rPr lang="ru-RU" altLang="ru-RU" sz="3200" dirty="0">
                <a:latin typeface="Times New Roman" pitchFamily="18" charset="0"/>
              </a:rPr>
              <a:t> случайными числами из интервала [-10 ; 10] и найти сумму элементов  массива лежащих  на главной диагонали.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87450" y="40481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635</Words>
  <Application>Microsoft Office PowerPoint</Application>
  <PresentationFormat>Экран (4:3)</PresentationFormat>
  <Paragraphs>171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Двумерные массивы: работа с диагоналями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Двумерные массивы: работа с диагоналями</dc:title>
  <dc:creator>Анастасия</dc:creator>
  <cp:lastModifiedBy>admin</cp:lastModifiedBy>
  <cp:revision>5</cp:revision>
  <dcterms:created xsi:type="dcterms:W3CDTF">2014-11-11T15:28:03Z</dcterms:created>
  <dcterms:modified xsi:type="dcterms:W3CDTF">2015-10-15T12:12:33Z</dcterms:modified>
</cp:coreProperties>
</file>