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1" r:id="rId3"/>
    <p:sldId id="257" r:id="rId4"/>
    <p:sldId id="260" r:id="rId5"/>
    <p:sldId id="282" r:id="rId6"/>
    <p:sldId id="284" r:id="rId7"/>
    <p:sldId id="285" r:id="rId8"/>
    <p:sldId id="286" r:id="rId9"/>
    <p:sldId id="287" r:id="rId10"/>
    <p:sldId id="278" r:id="rId11"/>
    <p:sldId id="259" r:id="rId12"/>
    <p:sldId id="288" r:id="rId13"/>
    <p:sldId id="289" r:id="rId14"/>
    <p:sldId id="261" r:id="rId15"/>
    <p:sldId id="273" r:id="rId16"/>
    <p:sldId id="290" r:id="rId17"/>
    <p:sldId id="291" r:id="rId18"/>
    <p:sldId id="292" r:id="rId19"/>
    <p:sldId id="276" r:id="rId20"/>
    <p:sldId id="277" r:id="rId21"/>
    <p:sldId id="269"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FF"/>
    <a:srgbClr val="FF0066"/>
    <a:srgbClr val="CC00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8" autoAdjust="0"/>
    <p:restoredTop sz="94660"/>
  </p:normalViewPr>
  <p:slideViewPr>
    <p:cSldViewPr>
      <p:cViewPr varScale="1">
        <p:scale>
          <a:sx n="86" d="100"/>
          <a:sy n="86" d="100"/>
        </p:scale>
        <p:origin x="-90" y="-4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Ряд 1</c:v>
                </c:pt>
              </c:strCache>
            </c:strRef>
          </c:tx>
          <c:cat>
            <c:strRef>
              <c:f>Лист1!$A$2:$A$5</c:f>
              <c:strCache>
                <c:ptCount val="3"/>
                <c:pt idx="0">
                  <c:v>2009-2010г.</c:v>
                </c:pt>
                <c:pt idx="1">
                  <c:v>2010-2011г.</c:v>
                </c:pt>
                <c:pt idx="2">
                  <c:v>2011-2012г.</c:v>
                </c:pt>
              </c:strCache>
            </c:strRef>
          </c:cat>
          <c:val>
            <c:numRef>
              <c:f>Лист1!$B$2:$B$5</c:f>
              <c:numCache>
                <c:formatCode>0%</c:formatCode>
                <c:ptCount val="4"/>
                <c:pt idx="0">
                  <c:v>0.78</c:v>
                </c:pt>
                <c:pt idx="1">
                  <c:v>0.9</c:v>
                </c:pt>
                <c:pt idx="2">
                  <c:v>0.95000000000000062</c:v>
                </c:pt>
              </c:numCache>
            </c:numRef>
          </c:val>
        </c:ser>
        <c:ser>
          <c:idx val="1"/>
          <c:order val="1"/>
          <c:tx>
            <c:strRef>
              <c:f>Лист1!$C$1</c:f>
              <c:strCache>
                <c:ptCount val="1"/>
                <c:pt idx="0">
                  <c:v>Ряд 2</c:v>
                </c:pt>
              </c:strCache>
            </c:strRef>
          </c:tx>
          <c:cat>
            <c:strRef>
              <c:f>Лист1!$A$2:$A$5</c:f>
              <c:strCache>
                <c:ptCount val="3"/>
                <c:pt idx="0">
                  <c:v>2009-2010г.</c:v>
                </c:pt>
                <c:pt idx="1">
                  <c:v>2010-2011г.</c:v>
                </c:pt>
                <c:pt idx="2">
                  <c:v>2011-2012г.</c:v>
                </c:pt>
              </c:strCache>
            </c:strRef>
          </c:cat>
          <c:val>
            <c:numRef>
              <c:f>Лист1!$C$2:$C$5</c:f>
              <c:numCache>
                <c:formatCode>General</c:formatCode>
                <c:ptCount val="4"/>
              </c:numCache>
            </c:numRef>
          </c:val>
        </c:ser>
        <c:ser>
          <c:idx val="2"/>
          <c:order val="2"/>
          <c:tx>
            <c:strRef>
              <c:f>Лист1!$D$1</c:f>
              <c:strCache>
                <c:ptCount val="1"/>
                <c:pt idx="0">
                  <c:v>Ряд 3</c:v>
                </c:pt>
              </c:strCache>
            </c:strRef>
          </c:tx>
          <c:cat>
            <c:strRef>
              <c:f>Лист1!$A$2:$A$5</c:f>
              <c:strCache>
                <c:ptCount val="3"/>
                <c:pt idx="0">
                  <c:v>2009-2010г.</c:v>
                </c:pt>
                <c:pt idx="1">
                  <c:v>2010-2011г.</c:v>
                </c:pt>
                <c:pt idx="2">
                  <c:v>2011-2012г.</c:v>
                </c:pt>
              </c:strCache>
            </c:strRef>
          </c:cat>
          <c:val>
            <c:numRef>
              <c:f>Лист1!$D$2:$D$5</c:f>
              <c:numCache>
                <c:formatCode>General</c:formatCode>
                <c:ptCount val="4"/>
              </c:numCache>
            </c:numRef>
          </c:val>
        </c:ser>
        <c:ser>
          <c:idx val="3"/>
          <c:order val="3"/>
          <c:tx>
            <c:strRef>
              <c:f>Лист1!$E$1</c:f>
              <c:strCache>
                <c:ptCount val="1"/>
                <c:pt idx="0">
                  <c:v>Столбец1</c:v>
                </c:pt>
              </c:strCache>
            </c:strRef>
          </c:tx>
          <c:cat>
            <c:strRef>
              <c:f>Лист1!$A$2:$A$5</c:f>
              <c:strCache>
                <c:ptCount val="3"/>
                <c:pt idx="0">
                  <c:v>2009-2010г.</c:v>
                </c:pt>
                <c:pt idx="1">
                  <c:v>2010-2011г.</c:v>
                </c:pt>
                <c:pt idx="2">
                  <c:v>2011-2012г.</c:v>
                </c:pt>
              </c:strCache>
            </c:strRef>
          </c:cat>
          <c:val>
            <c:numRef>
              <c:f>Лист1!$E$2:$E$5</c:f>
              <c:numCache>
                <c:formatCode>General</c:formatCode>
                <c:ptCount val="4"/>
              </c:numCache>
            </c:numRef>
          </c:val>
        </c:ser>
        <c:shape val="cylinder"/>
        <c:axId val="79316480"/>
        <c:axId val="79348480"/>
        <c:axId val="0"/>
      </c:bar3DChart>
      <c:catAx>
        <c:axId val="79316480"/>
        <c:scaling>
          <c:orientation val="minMax"/>
        </c:scaling>
        <c:axPos val="b"/>
        <c:tickLblPos val="nextTo"/>
        <c:crossAx val="79348480"/>
        <c:crosses val="autoZero"/>
        <c:auto val="1"/>
        <c:lblAlgn val="ctr"/>
        <c:lblOffset val="100"/>
      </c:catAx>
      <c:valAx>
        <c:axId val="79348480"/>
        <c:scaling>
          <c:orientation val="minMax"/>
        </c:scaling>
        <c:axPos val="l"/>
        <c:majorGridlines/>
        <c:numFmt formatCode="0%" sourceLinked="1"/>
        <c:tickLblPos val="nextTo"/>
        <c:crossAx val="79316480"/>
        <c:crosses val="autoZero"/>
        <c:crossBetween val="between"/>
      </c:valAx>
    </c:plotArea>
    <c:plotVisOnly val="1"/>
  </c:chart>
  <c:txPr>
    <a:bodyPr/>
    <a:lstStyle/>
    <a:p>
      <a:pPr>
        <a:defRPr>
          <a:solidFill>
            <a:schemeClr val="accent3">
              <a:lumMod val="85000"/>
            </a:schemeClr>
          </a:solidFill>
        </a:defRPr>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BD0C71F-9DF9-4E69-85A7-5957AAAFD6D7}"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AADBE48-9E9B-4DCE-9680-1D48CAD0334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CA464AC-399E-4A22-B114-89D246519C53}"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1B23D81-88EF-44E7-AC2E-734D5417EFE1}"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40C3DAF-F84B-4915-B8B2-0566B48568D0}"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F21659-C854-4E89-AF1C-D5EE4F1B4606}"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6A26691-10B9-47FE-9AC9-55906488A034}"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871B9B2-56D0-4B38-A314-D8E9C9DBFC1A}"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FFF5A22-BC0E-4493-A73F-A933546516AC}"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603B10C-F13A-4018-8C2E-D10EAD6A42D1}"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35B5838-9827-411A-B4CC-11662C3409D2}"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C35685C-0DCC-44C0-809B-B3967CF3F790}"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476673"/>
            <a:ext cx="7772400" cy="3123778"/>
          </a:xfrm>
        </p:spPr>
        <p:txBody>
          <a:bodyPr/>
          <a:lstStyle/>
          <a:p>
            <a:r>
              <a:rPr lang="ru-RU" sz="2400" i="1" dirty="0" smtClean="0">
                <a:solidFill>
                  <a:schemeClr val="accent2">
                    <a:lumMod val="40000"/>
                    <a:lumOff val="60000"/>
                  </a:schemeClr>
                </a:solidFill>
              </a:rPr>
              <a:t>Муниципальное бюджетное образовательное учреждение </a:t>
            </a:r>
            <a:br>
              <a:rPr lang="ru-RU" sz="2400" i="1" dirty="0" smtClean="0">
                <a:solidFill>
                  <a:schemeClr val="accent2">
                    <a:lumMod val="40000"/>
                    <a:lumOff val="60000"/>
                  </a:schemeClr>
                </a:solidFill>
              </a:rPr>
            </a:br>
            <a:r>
              <a:rPr lang="ru-RU" sz="2400" i="1" dirty="0" smtClean="0">
                <a:solidFill>
                  <a:schemeClr val="accent2">
                    <a:lumMod val="40000"/>
                    <a:lumOff val="60000"/>
                  </a:schemeClr>
                </a:solidFill>
              </a:rPr>
              <a:t>«</a:t>
            </a:r>
            <a:r>
              <a:rPr lang="ru-RU" sz="2400" i="1" dirty="0" err="1" smtClean="0">
                <a:solidFill>
                  <a:schemeClr val="accent2">
                    <a:lumMod val="40000"/>
                    <a:lumOff val="60000"/>
                  </a:schemeClr>
                </a:solidFill>
              </a:rPr>
              <a:t>Починковская</a:t>
            </a:r>
            <a:r>
              <a:rPr lang="ru-RU" sz="2400" i="1" dirty="0" smtClean="0">
                <a:solidFill>
                  <a:schemeClr val="accent2">
                    <a:lumMod val="40000"/>
                    <a:lumOff val="60000"/>
                  </a:schemeClr>
                </a:solidFill>
              </a:rPr>
              <a:t> средняя школа»</a:t>
            </a:r>
            <a:br>
              <a:rPr lang="ru-RU" sz="2400" i="1" dirty="0" smtClean="0">
                <a:solidFill>
                  <a:schemeClr val="accent2">
                    <a:lumMod val="40000"/>
                    <a:lumOff val="60000"/>
                  </a:schemeClr>
                </a:solidFill>
              </a:rPr>
            </a:br>
            <a:r>
              <a:rPr lang="ru-RU" sz="2400" b="1" dirty="0" smtClean="0">
                <a:solidFill>
                  <a:schemeClr val="accent2">
                    <a:lumMod val="40000"/>
                    <a:lumOff val="60000"/>
                  </a:schemeClr>
                </a:solidFill>
              </a:rPr>
              <a:t/>
            </a:r>
            <a:br>
              <a:rPr lang="ru-RU" sz="2400" b="1" dirty="0" smtClean="0">
                <a:solidFill>
                  <a:schemeClr val="accent2">
                    <a:lumMod val="40000"/>
                    <a:lumOff val="60000"/>
                  </a:schemeClr>
                </a:solidFill>
              </a:rPr>
            </a:br>
            <a:r>
              <a:rPr lang="ru-RU" sz="2400" b="1" dirty="0" smtClean="0">
                <a:solidFill>
                  <a:schemeClr val="accent2">
                    <a:lumMod val="40000"/>
                    <a:lumOff val="60000"/>
                  </a:schemeClr>
                </a:solidFill>
              </a:rPr>
              <a:t>МЕТОДИЧЕСКАЯ РАЗРАБОТКА</a:t>
            </a:r>
            <a:br>
              <a:rPr lang="ru-RU" sz="2400" b="1" dirty="0" smtClean="0">
                <a:solidFill>
                  <a:schemeClr val="accent2">
                    <a:lumMod val="40000"/>
                    <a:lumOff val="60000"/>
                  </a:schemeClr>
                </a:solidFill>
              </a:rPr>
            </a:br>
            <a:r>
              <a:rPr lang="ru-RU" sz="2400" b="1" dirty="0" smtClean="0">
                <a:solidFill>
                  <a:schemeClr val="accent2">
                    <a:lumMod val="40000"/>
                    <a:lumOff val="60000"/>
                  </a:schemeClr>
                </a:solidFill>
              </a:rPr>
              <a:t> РАЗДЕЛА УЧЕБНОЙ ПРОГРАММЫ: «Тактическая подготовка учащихся 7 класса на уроках по баскетболу»</a:t>
            </a:r>
            <a:r>
              <a:rPr lang="ru-RU" sz="2400" dirty="0" smtClean="0"/>
              <a:t/>
            </a:r>
            <a:br>
              <a:rPr lang="ru-RU" sz="2400" dirty="0" smtClean="0"/>
            </a:br>
            <a:endParaRPr lang="ru-RU" sz="2400" b="1" dirty="0">
              <a:solidFill>
                <a:schemeClr val="bg1"/>
              </a:solidFill>
              <a:latin typeface="Algerian" pitchFamily="82" charset="0"/>
            </a:endParaRPr>
          </a:p>
        </p:txBody>
      </p:sp>
      <p:sp>
        <p:nvSpPr>
          <p:cNvPr id="8" name="Подзаголовок 7"/>
          <p:cNvSpPr>
            <a:spLocks noGrp="1"/>
          </p:cNvSpPr>
          <p:nvPr>
            <p:ph type="subTitle" idx="1"/>
          </p:nvPr>
        </p:nvSpPr>
        <p:spPr>
          <a:xfrm>
            <a:off x="4644008" y="4077072"/>
            <a:ext cx="4208512" cy="1849760"/>
          </a:xfrm>
        </p:spPr>
        <p:txBody>
          <a:bodyPr/>
          <a:lstStyle/>
          <a:p>
            <a:r>
              <a:rPr lang="ru-RU" sz="2000" dirty="0" smtClean="0">
                <a:solidFill>
                  <a:schemeClr val="accent1">
                    <a:lumMod val="75000"/>
                  </a:schemeClr>
                </a:solidFill>
              </a:rPr>
              <a:t>Выполнила учитель физической культуры:</a:t>
            </a:r>
            <a:br>
              <a:rPr lang="ru-RU" sz="2000" dirty="0" smtClean="0">
                <a:solidFill>
                  <a:schemeClr val="accent1">
                    <a:lumMod val="75000"/>
                  </a:schemeClr>
                </a:solidFill>
              </a:rPr>
            </a:br>
            <a:r>
              <a:rPr lang="ru-RU" sz="2000" dirty="0" err="1" smtClean="0">
                <a:solidFill>
                  <a:schemeClr val="accent1">
                    <a:lumMod val="75000"/>
                  </a:schemeClr>
                </a:solidFill>
              </a:rPr>
              <a:t>Псалмова</a:t>
            </a:r>
            <a:r>
              <a:rPr lang="ru-RU" sz="2000" dirty="0" smtClean="0">
                <a:solidFill>
                  <a:schemeClr val="accent1">
                    <a:lumMod val="75000"/>
                  </a:schemeClr>
                </a:solidFill>
              </a:rPr>
              <a:t> Ирина Владимировна</a:t>
            </a:r>
            <a:br>
              <a:rPr lang="ru-RU" sz="2000" dirty="0" smtClean="0">
                <a:solidFill>
                  <a:schemeClr val="accent1">
                    <a:lumMod val="75000"/>
                  </a:schemeClr>
                </a:solidFill>
              </a:rPr>
            </a:br>
            <a:endParaRPr lang="ru-RU" sz="2000" dirty="0">
              <a:solidFill>
                <a:schemeClr val="accent1">
                  <a:lumMod val="75000"/>
                </a:schemeClr>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3000" fill="hold"/>
                                        <p:tgtEl>
                                          <p:spTgt spid="4098"/>
                                        </p:tgtEl>
                                        <p:attrNameLst>
                                          <p:attrName>ppt_w</p:attrName>
                                        </p:attrNameLst>
                                      </p:cBhvr>
                                      <p:tavLst>
                                        <p:tav tm="0">
                                          <p:val>
                                            <p:fltVal val="0"/>
                                          </p:val>
                                        </p:tav>
                                        <p:tav tm="100000">
                                          <p:val>
                                            <p:strVal val="#ppt_w"/>
                                          </p:val>
                                        </p:tav>
                                      </p:tavLst>
                                    </p:anim>
                                    <p:anim calcmode="lin" valueType="num">
                                      <p:cBhvr>
                                        <p:cTn id="8" dur="3000" fill="hold"/>
                                        <p:tgtEl>
                                          <p:spTgt spid="4098"/>
                                        </p:tgtEl>
                                        <p:attrNameLst>
                                          <p:attrName>ppt_h</p:attrName>
                                        </p:attrNameLst>
                                      </p:cBhvr>
                                      <p:tavLst>
                                        <p:tav tm="0">
                                          <p:val>
                                            <p:fltVal val="0"/>
                                          </p:val>
                                        </p:tav>
                                        <p:tav tm="100000">
                                          <p:val>
                                            <p:strVal val="#ppt_h"/>
                                          </p:val>
                                        </p:tav>
                                      </p:tavLst>
                                    </p:anim>
                                    <p:animEffect transition="in" filter="fade">
                                      <p:cBhvr>
                                        <p:cTn id="9" dur="3000"/>
                                        <p:tgtEl>
                                          <p:spTgt spid="4098"/>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04" name="Rectangle 4"/>
          <p:cNvSpPr>
            <a:spLocks noGrp="1" noChangeArrowheads="1"/>
          </p:cNvSpPr>
          <p:nvPr>
            <p:ph idx="1"/>
          </p:nvPr>
        </p:nvSpPr>
        <p:spPr bwMode="auto">
          <a:xfrm>
            <a:off x="323850" y="410132"/>
            <a:ext cx="8064574"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Ожидаемые результаты освоения раздела программы</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В результате освоения раздела программы «Баскетбол» учащиеся будут:</a:t>
            </a:r>
            <a:endParaRPr kumimoji="0" lang="ru-RU" sz="12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sng" strike="noStrike" cap="none" normalizeH="0" baseline="0" dirty="0" smtClean="0">
                <a:ln>
                  <a:noFill/>
                </a:ln>
                <a:solidFill>
                  <a:srgbClr val="003300"/>
                </a:solidFill>
                <a:effectLst/>
                <a:latin typeface="Calibri" pitchFamily="34" charset="0"/>
                <a:ea typeface="Calibri" pitchFamily="34" charset="0"/>
                <a:cs typeface="Times New Roman" pitchFamily="18" charset="0"/>
              </a:rPr>
              <a:t>Знать:</a:t>
            </a:r>
            <a:endParaRPr kumimoji="0" lang="ru-RU" sz="12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 Понятие о работе сердечно – сосудистой системы, о телосложении человека.</a:t>
            </a:r>
            <a:endParaRPr kumimoji="0" lang="ru-RU" sz="12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  Основные правила игры в баскетбол. Основные линии на площадке. Какие бывают нарушения правил. Жесты судей.</a:t>
            </a:r>
            <a:endParaRPr kumimoji="0" lang="ru-RU" sz="12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 Гигиенические требования к одежде и обуви для занятий физическими упражнениями.</a:t>
            </a:r>
            <a:endParaRPr kumimoji="0" lang="ru-RU" sz="12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 Способы подсчета пульса. Способы регулирования и контроля физических нагрузок во время занятий физическими упражнениями.</a:t>
            </a:r>
            <a:endParaRPr kumimoji="0" lang="ru-RU" sz="12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sng" strike="noStrike" cap="none" normalizeH="0" baseline="0" dirty="0" smtClean="0">
                <a:ln>
                  <a:noFill/>
                </a:ln>
                <a:solidFill>
                  <a:srgbClr val="0000FF"/>
                </a:solidFill>
                <a:effectLst/>
                <a:latin typeface="Calibri" pitchFamily="34" charset="0"/>
                <a:ea typeface="Calibri" pitchFamily="34" charset="0"/>
                <a:cs typeface="Times New Roman" pitchFamily="18" charset="0"/>
              </a:rPr>
              <a:t>Уметь:</a:t>
            </a:r>
            <a:endParaRPr kumimoji="0" lang="ru-RU" sz="1200" b="0" i="0" u="none" strike="noStrike" cap="none" normalizeH="0" baseline="0" dirty="0" smtClean="0">
              <a:ln>
                <a:noFill/>
              </a:ln>
              <a:solidFill>
                <a:srgbClr val="00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Выполнять передачу мяча одной рукой снизу. Передачу мяча одной рукой сбоку.</a:t>
            </a:r>
            <a:endParaRPr kumimoji="0" lang="ru-RU" sz="1200" b="0" i="0" u="none" strike="noStrike" cap="none" normalizeH="0" baseline="0" dirty="0" smtClean="0">
              <a:ln>
                <a:noFill/>
              </a:ln>
              <a:solidFill>
                <a:srgbClr val="00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Выполнять приемы обыгрывания защитника: </a:t>
            </a:r>
            <a:r>
              <a:rPr kumimoji="0" lang="ru-RU" sz="12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вышагивание</a:t>
            </a:r>
            <a:r>
              <a:rPr kumimoji="0" lang="ru-RU" sz="12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a:t>
            </a:r>
            <a:r>
              <a:rPr kumimoji="0" lang="ru-RU" sz="1200" b="0"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скрестный</a:t>
            </a:r>
            <a:r>
              <a:rPr kumimoji="0" lang="ru-RU" sz="12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шаг, поворот, перевод мяча перед собой.</a:t>
            </a:r>
            <a:endParaRPr kumimoji="0" lang="ru-RU" sz="1200" b="0" i="0" u="none" strike="noStrike" cap="none" normalizeH="0" baseline="0" dirty="0" smtClean="0">
              <a:ln>
                <a:noFill/>
              </a:ln>
              <a:solidFill>
                <a:srgbClr val="00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Броски одной и двумя руками в прыжке. Броски мяча после двух шагов и в прыжке с близкого расстояния и среднего. Броски мяча в корзину со средних и дальних дистанций одной и двумя руками от головы. Штрафной бросок одной и двумя руками от головы.</a:t>
            </a:r>
            <a:endParaRPr kumimoji="0" lang="ru-RU" sz="1200" b="0" i="0" u="none" strike="noStrike" cap="none" normalizeH="0" baseline="0" dirty="0" smtClean="0">
              <a:ln>
                <a:noFill/>
              </a:ln>
              <a:solidFill>
                <a:srgbClr val="00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Вырывание и выбивание. Перехват. Накрывание.</a:t>
            </a:r>
            <a:endParaRPr kumimoji="0" lang="ru-RU" sz="1200" b="0" i="0" u="none" strike="noStrike" cap="none" normalizeH="0" baseline="0" dirty="0" smtClean="0">
              <a:ln>
                <a:noFill/>
              </a:ln>
              <a:solidFill>
                <a:srgbClr val="00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Применять в игре командное нападение. Взаимодействовать с заслоном, а так же применять  индивидуальные, групповые  и командные действия в защите в игре баскетбол.</a:t>
            </a:r>
            <a:endParaRPr kumimoji="0" lang="ru-RU" sz="1200" b="0" i="0" u="none" strike="noStrike" cap="none" normalizeH="0" baseline="0" dirty="0" smtClean="0">
              <a:ln>
                <a:noFill/>
              </a:ln>
              <a:solidFill>
                <a:srgbClr val="0000FF"/>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sng" strike="noStrike" cap="none" normalizeH="0" baseline="0" dirty="0" smtClean="0">
                <a:ln>
                  <a:noFill/>
                </a:ln>
                <a:solidFill>
                  <a:srgbClr val="7030A0"/>
                </a:solidFill>
                <a:effectLst/>
                <a:latin typeface="Calibri" pitchFamily="34" charset="0"/>
                <a:ea typeface="Calibri" pitchFamily="34" charset="0"/>
                <a:cs typeface="Times New Roman" pitchFamily="18" charset="0"/>
              </a:rPr>
              <a:t>Использовать:</a:t>
            </a:r>
            <a:endParaRPr kumimoji="0" lang="ru-RU" sz="1200" b="0"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обретенные знания и умения в практической и игровой деятельности, в повседневной жизни для включения занятий  спортом в активный отдых и досуг.</a:t>
            </a:r>
            <a:endParaRPr kumimoji="0" lang="ru-RU" sz="1200" b="0"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Учащиеся будут уметь демонстрировать:</a:t>
            </a:r>
            <a:endParaRPr kumimoji="0" lang="ru-RU" sz="1200" b="0"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броски по кольцу с расстояния 1 м.</a:t>
            </a:r>
            <a:endParaRPr kumimoji="0" lang="ru-RU" sz="1200" b="0"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броски со средних и дальних дистанций.</a:t>
            </a:r>
            <a:endParaRPr kumimoji="0" lang="ru-RU" sz="1200" b="0"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броски по кольцу после ведения.</a:t>
            </a:r>
            <a:endParaRPr kumimoji="0" lang="ru-RU" sz="1200" b="0"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передачи мяча в парах.</a:t>
            </a:r>
            <a:endParaRPr kumimoji="0" lang="ru-RU" sz="1200" b="0"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передачи мяча в движении.</a:t>
            </a:r>
            <a:endParaRPr kumimoji="0" lang="ru-RU" sz="1200" b="0"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обводка стоек.</a:t>
            </a:r>
            <a:endParaRPr kumimoji="0" lang="ru-RU" sz="1200" b="0"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передача и ловля мяча от стены за 30 сек.</a:t>
            </a:r>
            <a:endParaRPr kumimoji="0" lang="ru-RU" sz="1200" b="0"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штрафной бросок.</a:t>
            </a:r>
            <a:endParaRPr kumimoji="0" lang="ru-RU" sz="1200" b="0" i="0" u="none" strike="noStrike" cap="none" normalizeH="0" baseline="0" dirty="0" smtClean="0">
              <a:ln>
                <a:noFill/>
              </a:ln>
              <a:solidFill>
                <a:srgbClr val="7030A0"/>
              </a:solidFill>
              <a:effectLst/>
              <a:latin typeface="Arial" pitchFamily="34" charset="0"/>
            </a:endParaRPr>
          </a:p>
        </p:txBody>
      </p:sp>
      <p:pic>
        <p:nvPicPr>
          <p:cNvPr id="25605" name="Picture 5" descr="G:\спорт\IMG_6249.JPG"/>
          <p:cNvPicPr>
            <a:picLocks noChangeAspect="1" noChangeArrowheads="1"/>
          </p:cNvPicPr>
          <p:nvPr/>
        </p:nvPicPr>
        <p:blipFill>
          <a:blip r:embed="rId3" cstate="print"/>
          <a:srcRect/>
          <a:stretch>
            <a:fillRect/>
          </a:stretch>
        </p:blipFill>
        <p:spPr bwMode="auto">
          <a:xfrm>
            <a:off x="4860032" y="4221088"/>
            <a:ext cx="3456383" cy="2376264"/>
          </a:xfrm>
          <a:prstGeom prst="rect">
            <a:avLst/>
          </a:prstGeom>
          <a:noFill/>
        </p:spPr>
      </p:pic>
    </p:spTree>
  </p:cSld>
  <p:clrMapOvr>
    <a:masterClrMapping/>
  </p:clrMapOvr>
  <p:transition spd="slow">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91880" y="260648"/>
            <a:ext cx="5266928" cy="6120680"/>
          </a:xfrm>
        </p:spPr>
        <p:txBody>
          <a:bodyPr/>
          <a:lstStyle/>
          <a:p>
            <a:r>
              <a:rPr lang="ru-RU" sz="1600" b="1" i="1" dirty="0">
                <a:solidFill>
                  <a:srgbClr val="FF0066"/>
                </a:solidFill>
                <a:latin typeface="+mj-lt"/>
                <a:ea typeface="+mj-ea"/>
                <a:cs typeface="+mj-cs"/>
              </a:rPr>
              <a:t>5. Используемые технологии, формы и методы организации деятельности</a:t>
            </a:r>
            <a:r>
              <a:rPr lang="ru-RU" sz="1200" dirty="0">
                <a:solidFill>
                  <a:schemeClr val="tx2"/>
                </a:solidFill>
                <a:latin typeface="+mj-lt"/>
                <a:ea typeface="+mj-ea"/>
                <a:cs typeface="+mj-cs"/>
              </a:rPr>
              <a:t/>
            </a:r>
            <a:br>
              <a:rPr lang="ru-RU" sz="1200" dirty="0">
                <a:solidFill>
                  <a:schemeClr val="tx2"/>
                </a:solidFill>
                <a:latin typeface="+mj-lt"/>
                <a:ea typeface="+mj-ea"/>
                <a:cs typeface="+mj-cs"/>
              </a:rPr>
            </a:br>
            <a:r>
              <a:rPr lang="ru-RU" sz="1200" b="1" dirty="0">
                <a:solidFill>
                  <a:schemeClr val="tx2"/>
                </a:solidFill>
                <a:latin typeface="+mj-lt"/>
                <a:ea typeface="+mj-ea"/>
                <a:cs typeface="+mj-cs"/>
              </a:rPr>
              <a:t> </a:t>
            </a:r>
            <a:r>
              <a:rPr lang="ru-RU" sz="1200" dirty="0">
                <a:solidFill>
                  <a:schemeClr val="tx2"/>
                </a:solidFill>
                <a:latin typeface="+mj-lt"/>
                <a:ea typeface="+mj-ea"/>
                <a:cs typeface="+mj-cs"/>
              </a:rPr>
              <a:t/>
            </a:r>
            <a:br>
              <a:rPr lang="ru-RU" sz="1200" dirty="0">
                <a:solidFill>
                  <a:schemeClr val="tx2"/>
                </a:solidFill>
                <a:latin typeface="+mj-lt"/>
                <a:ea typeface="+mj-ea"/>
                <a:cs typeface="+mj-cs"/>
              </a:rPr>
            </a:br>
            <a:r>
              <a:rPr lang="ru-RU" sz="1200" dirty="0">
                <a:solidFill>
                  <a:schemeClr val="accent5">
                    <a:lumMod val="75000"/>
                  </a:schemeClr>
                </a:solidFill>
                <a:latin typeface="+mj-lt"/>
                <a:ea typeface="+mj-ea"/>
                <a:cs typeface="+mj-cs"/>
              </a:rPr>
              <a:t>Для успешного развития личности школьника в сфере физической культуры невозможно без широкого использования современных педагогических </a:t>
            </a:r>
            <a:r>
              <a:rPr lang="ru-RU" sz="1200" u="sng" dirty="0">
                <a:solidFill>
                  <a:schemeClr val="accent5">
                    <a:lumMod val="75000"/>
                  </a:schemeClr>
                </a:solidFill>
                <a:latin typeface="+mj-lt"/>
                <a:ea typeface="+mj-ea"/>
                <a:cs typeface="+mj-cs"/>
              </a:rPr>
              <a:t>технологий </a:t>
            </a:r>
            <a:r>
              <a:rPr lang="ru-RU" sz="1200" dirty="0">
                <a:solidFill>
                  <a:schemeClr val="accent5">
                    <a:lumMod val="75000"/>
                  </a:schemeClr>
                </a:solidFill>
                <a:latin typeface="+mj-lt"/>
                <a:ea typeface="+mj-ea"/>
                <a:cs typeface="+mj-cs"/>
              </a:rPr>
              <a:t>в образовательном (воспитательном) процессе (ИКТ, проектные, исследовательские, развивающего обучения и др.). В процессе обучения учащихся и формирования знаний по физической культуре у школьников прежде всего учителя используют образовательные и воспитательные технологии, а именно:</a:t>
            </a:r>
            <a:br>
              <a:rPr lang="ru-RU" sz="1200" dirty="0">
                <a:solidFill>
                  <a:schemeClr val="accent5">
                    <a:lumMod val="75000"/>
                  </a:schemeClr>
                </a:solidFill>
                <a:latin typeface="+mj-lt"/>
                <a:ea typeface="+mj-ea"/>
                <a:cs typeface="+mj-cs"/>
              </a:rPr>
            </a:br>
            <a:r>
              <a:rPr lang="ru-RU" sz="1200" dirty="0">
                <a:solidFill>
                  <a:schemeClr val="accent5">
                    <a:lumMod val="75000"/>
                  </a:schemeClr>
                </a:solidFill>
                <a:latin typeface="+mj-lt"/>
                <a:ea typeface="+mj-ea"/>
                <a:cs typeface="+mj-cs"/>
              </a:rPr>
              <a:t>·</a:t>
            </a:r>
            <a:r>
              <a:rPr lang="ru-RU" sz="1200" i="1" dirty="0">
                <a:solidFill>
                  <a:schemeClr val="accent5">
                    <a:lumMod val="75000"/>
                  </a:schemeClr>
                </a:solidFill>
                <a:latin typeface="+mj-lt"/>
                <a:ea typeface="+mj-ea"/>
                <a:cs typeface="+mj-cs"/>
              </a:rPr>
              <a:t>Игровые технологии</a:t>
            </a:r>
            <a:r>
              <a:rPr lang="ru-RU" sz="1200" dirty="0">
                <a:solidFill>
                  <a:schemeClr val="accent5">
                    <a:lumMod val="75000"/>
                  </a:schemeClr>
                </a:solidFill>
                <a:latin typeface="+mj-lt"/>
                <a:ea typeface="+mj-ea"/>
                <a:cs typeface="+mj-cs"/>
              </a:rPr>
              <a:t>, повышающие интерес учащихся к учебному процессу, а также направленные на расширение кругозора и развитие познавательной деятельности учеников. </a:t>
            </a:r>
            <a:br>
              <a:rPr lang="ru-RU" sz="1200" dirty="0">
                <a:solidFill>
                  <a:schemeClr val="accent5">
                    <a:lumMod val="75000"/>
                  </a:schemeClr>
                </a:solidFill>
                <a:latin typeface="+mj-lt"/>
                <a:ea typeface="+mj-ea"/>
                <a:cs typeface="+mj-cs"/>
              </a:rPr>
            </a:br>
            <a:r>
              <a:rPr lang="ru-RU" sz="1200" dirty="0">
                <a:solidFill>
                  <a:schemeClr val="accent5">
                    <a:lumMod val="75000"/>
                  </a:schemeClr>
                </a:solidFill>
                <a:latin typeface="+mj-lt"/>
                <a:ea typeface="+mj-ea"/>
                <a:cs typeface="+mj-cs"/>
              </a:rPr>
              <a:t>·</a:t>
            </a:r>
            <a:r>
              <a:rPr lang="ru-RU" sz="1200" i="1" dirty="0">
                <a:solidFill>
                  <a:schemeClr val="accent5">
                    <a:lumMod val="75000"/>
                  </a:schemeClr>
                </a:solidFill>
                <a:latin typeface="+mj-lt"/>
                <a:ea typeface="+mj-ea"/>
                <a:cs typeface="+mj-cs"/>
              </a:rPr>
              <a:t>Технология личностно-ориентированного образования</a:t>
            </a:r>
            <a:r>
              <a:rPr lang="ru-RU" sz="1200" dirty="0">
                <a:solidFill>
                  <a:schemeClr val="accent5">
                    <a:lumMod val="75000"/>
                  </a:schemeClr>
                </a:solidFill>
                <a:latin typeface="+mj-lt"/>
                <a:ea typeface="+mj-ea"/>
                <a:cs typeface="+mj-cs"/>
              </a:rPr>
              <a:t>, при которой обучение ориентировано на самостоятельный поиск решения учебной задачи (при помощи каких упражнений будет реализована поставленная цель на уроке);</a:t>
            </a:r>
            <a:br>
              <a:rPr lang="ru-RU" sz="1200" dirty="0">
                <a:solidFill>
                  <a:schemeClr val="accent5">
                    <a:lumMod val="75000"/>
                  </a:schemeClr>
                </a:solidFill>
                <a:latin typeface="+mj-lt"/>
                <a:ea typeface="+mj-ea"/>
                <a:cs typeface="+mj-cs"/>
              </a:rPr>
            </a:br>
            <a:r>
              <a:rPr lang="ru-RU" sz="1200" dirty="0">
                <a:solidFill>
                  <a:schemeClr val="accent5">
                    <a:lumMod val="75000"/>
                  </a:schemeClr>
                </a:solidFill>
                <a:latin typeface="+mj-lt"/>
                <a:ea typeface="+mj-ea"/>
                <a:cs typeface="+mj-cs"/>
              </a:rPr>
              <a:t>·</a:t>
            </a:r>
            <a:r>
              <a:rPr lang="ru-RU" sz="1200" i="1" dirty="0">
                <a:solidFill>
                  <a:schemeClr val="accent5">
                    <a:lumMod val="75000"/>
                  </a:schemeClr>
                </a:solidFill>
                <a:latin typeface="+mj-lt"/>
                <a:ea typeface="+mj-ea"/>
                <a:cs typeface="+mj-cs"/>
              </a:rPr>
              <a:t>Информационные технологии</a:t>
            </a:r>
            <a:r>
              <a:rPr lang="ru-RU" sz="1200" dirty="0">
                <a:solidFill>
                  <a:schemeClr val="accent5">
                    <a:lumMod val="75000"/>
                  </a:schemeClr>
                </a:solidFill>
                <a:latin typeface="+mj-lt"/>
                <a:ea typeface="+mj-ea"/>
                <a:cs typeface="+mj-cs"/>
              </a:rPr>
              <a:t>, направленные на формирование знаний, умений и навыков (умственных действий), например при использовании заданий тестового характера;</a:t>
            </a:r>
            <a:br>
              <a:rPr lang="ru-RU" sz="1200" dirty="0">
                <a:solidFill>
                  <a:schemeClr val="accent5">
                    <a:lumMod val="75000"/>
                  </a:schemeClr>
                </a:solidFill>
                <a:latin typeface="+mj-lt"/>
                <a:ea typeface="+mj-ea"/>
                <a:cs typeface="+mj-cs"/>
              </a:rPr>
            </a:br>
            <a:r>
              <a:rPr lang="ru-RU" sz="1200" dirty="0">
                <a:solidFill>
                  <a:schemeClr val="accent5">
                    <a:lumMod val="75000"/>
                  </a:schemeClr>
                </a:solidFill>
                <a:latin typeface="+mj-lt"/>
                <a:ea typeface="+mj-ea"/>
                <a:cs typeface="+mj-cs"/>
              </a:rPr>
              <a:t>·</a:t>
            </a:r>
            <a:r>
              <a:rPr lang="ru-RU" sz="1200" i="1" dirty="0">
                <a:solidFill>
                  <a:schemeClr val="accent5">
                    <a:lumMod val="75000"/>
                  </a:schemeClr>
                </a:solidFill>
                <a:latin typeface="+mj-lt"/>
                <a:ea typeface="+mj-ea"/>
                <a:cs typeface="+mj-cs"/>
              </a:rPr>
              <a:t>Технологию проектов</a:t>
            </a:r>
            <a:r>
              <a:rPr lang="ru-RU" sz="1200" dirty="0">
                <a:solidFill>
                  <a:schemeClr val="accent5">
                    <a:lumMod val="75000"/>
                  </a:schemeClr>
                </a:solidFill>
                <a:latin typeface="+mj-lt"/>
                <a:ea typeface="+mj-ea"/>
                <a:cs typeface="+mj-cs"/>
              </a:rPr>
              <a:t>, направленную на формирование коммуникативных и умственных действий (работа над созданием проекта по выбранной теме).</a:t>
            </a:r>
            <a:br>
              <a:rPr lang="ru-RU" sz="1200" dirty="0">
                <a:solidFill>
                  <a:schemeClr val="accent5">
                    <a:lumMod val="75000"/>
                  </a:schemeClr>
                </a:solidFill>
                <a:latin typeface="+mj-lt"/>
                <a:ea typeface="+mj-ea"/>
                <a:cs typeface="+mj-cs"/>
              </a:rPr>
            </a:br>
            <a:r>
              <a:rPr lang="ru-RU" sz="1200" dirty="0">
                <a:solidFill>
                  <a:schemeClr val="accent5">
                    <a:lumMod val="75000"/>
                  </a:schemeClr>
                </a:solidFill>
                <a:latin typeface="+mj-lt"/>
                <a:ea typeface="+mj-ea"/>
                <a:cs typeface="+mj-cs"/>
              </a:rPr>
              <a:t>·</a:t>
            </a:r>
            <a:r>
              <a:rPr lang="ru-RU" sz="1200" i="1" dirty="0">
                <a:solidFill>
                  <a:schemeClr val="accent5">
                    <a:lumMod val="75000"/>
                  </a:schemeClr>
                </a:solidFill>
                <a:latin typeface="+mj-lt"/>
                <a:ea typeface="+mj-ea"/>
                <a:cs typeface="+mj-cs"/>
              </a:rPr>
              <a:t>Технологию уровневой дифференциации</a:t>
            </a:r>
            <a:r>
              <a:rPr lang="ru-RU" sz="1200" dirty="0">
                <a:solidFill>
                  <a:schemeClr val="accent5">
                    <a:lumMod val="75000"/>
                  </a:schemeClr>
                </a:solidFill>
                <a:latin typeface="+mj-lt"/>
                <a:ea typeface="+mj-ea"/>
                <a:cs typeface="+mj-cs"/>
              </a:rPr>
              <a:t>, способствующей обучению каждого на уровне его возможностей и способностей, а так же, возможность более эффективно работать с учащимися, имеющими группу здоровья и повышать уровень мотивации к учению у воспитанников данной группы (рост спортивных достижений у детей имеющих отставания по предмету «физическая культура»).</a:t>
            </a:r>
            <a:r>
              <a:rPr lang="ru-RU" sz="1400" dirty="0">
                <a:solidFill>
                  <a:schemeClr val="tx2"/>
                </a:solidFill>
                <a:latin typeface="+mj-lt"/>
                <a:ea typeface="+mj-ea"/>
                <a:cs typeface="+mj-cs"/>
              </a:rPr>
              <a:t/>
            </a:r>
            <a:br>
              <a:rPr lang="ru-RU" sz="1400" dirty="0">
                <a:solidFill>
                  <a:schemeClr val="tx2"/>
                </a:solidFill>
                <a:latin typeface="+mj-lt"/>
                <a:ea typeface="+mj-ea"/>
                <a:cs typeface="+mj-cs"/>
              </a:rPr>
            </a:br>
            <a:endParaRPr lang="ru-RU" sz="1400" b="1" dirty="0">
              <a:solidFill>
                <a:schemeClr val="bg1"/>
              </a:solidFill>
              <a:latin typeface="Algerian" pitchFamily="82" charset="0"/>
            </a:endParaRPr>
          </a:p>
        </p:txBody>
      </p:sp>
      <p:pic>
        <p:nvPicPr>
          <p:cNvPr id="8" name="Picture 4" descr="BasketballPlayers"/>
          <p:cNvPicPr>
            <a:picLocks noChangeAspect="1" noChangeArrowheads="1"/>
          </p:cNvPicPr>
          <p:nvPr/>
        </p:nvPicPr>
        <p:blipFill>
          <a:blip r:embed="rId2" cstate="print"/>
          <a:srcRect/>
          <a:stretch>
            <a:fillRect/>
          </a:stretch>
        </p:blipFill>
        <p:spPr bwMode="auto">
          <a:xfrm>
            <a:off x="251520" y="476672"/>
            <a:ext cx="2951163" cy="2130425"/>
          </a:xfrm>
          <a:prstGeom prst="rect">
            <a:avLst/>
          </a:prstGeom>
          <a:noFill/>
        </p:spPr>
      </p:pic>
      <p:pic>
        <p:nvPicPr>
          <p:cNvPr id="5126" name="Picture 6" descr="G:\DSC_0078.JPG"/>
          <p:cNvPicPr>
            <a:picLocks noChangeAspect="1" noChangeArrowheads="1"/>
          </p:cNvPicPr>
          <p:nvPr/>
        </p:nvPicPr>
        <p:blipFill>
          <a:blip r:embed="rId3" cstate="print"/>
          <a:srcRect/>
          <a:stretch>
            <a:fillRect/>
          </a:stretch>
        </p:blipFill>
        <p:spPr bwMode="auto">
          <a:xfrm>
            <a:off x="323528" y="3789040"/>
            <a:ext cx="2952328" cy="2287414"/>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1520" y="188640"/>
            <a:ext cx="8712968" cy="6480720"/>
          </a:xfrm>
        </p:spPr>
        <p:txBody>
          <a:bodyPr/>
          <a:lstStyle/>
          <a:p>
            <a:pPr algn="l"/>
            <a:r>
              <a:rPr lang="ru-RU" sz="1400" dirty="0">
                <a:solidFill>
                  <a:srgbClr val="FFFF00"/>
                </a:solidFill>
                <a:latin typeface="+mj-lt"/>
                <a:ea typeface="+mj-ea"/>
                <a:cs typeface="+mj-cs"/>
              </a:rPr>
              <a:t>Основными </a:t>
            </a:r>
            <a:r>
              <a:rPr lang="ru-RU" sz="1400" u="sng" dirty="0">
                <a:solidFill>
                  <a:srgbClr val="FFFF00"/>
                </a:solidFill>
                <a:latin typeface="+mj-lt"/>
                <a:ea typeface="+mj-ea"/>
                <a:cs typeface="+mj-cs"/>
              </a:rPr>
              <a:t>формами учебного процесса</a:t>
            </a:r>
            <a:r>
              <a:rPr lang="ru-RU" sz="1400" dirty="0">
                <a:solidFill>
                  <a:srgbClr val="FFFF00"/>
                </a:solidFill>
                <a:latin typeface="+mj-lt"/>
                <a:ea typeface="+mj-ea"/>
                <a:cs typeface="+mj-cs"/>
              </a:rPr>
              <a:t> при изучении раздела «Баскетбол» являются: </a:t>
            </a:r>
            <a:br>
              <a:rPr lang="ru-RU" sz="1400" dirty="0">
                <a:solidFill>
                  <a:srgbClr val="FFFF00"/>
                </a:solidFill>
                <a:latin typeface="+mj-lt"/>
                <a:ea typeface="+mj-ea"/>
                <a:cs typeface="+mj-cs"/>
              </a:rPr>
            </a:br>
            <a:r>
              <a:rPr lang="ru-RU" sz="1400" dirty="0">
                <a:solidFill>
                  <a:srgbClr val="FFFF00"/>
                </a:solidFill>
                <a:latin typeface="+mj-lt"/>
                <a:ea typeface="+mj-ea"/>
                <a:cs typeface="+mj-cs"/>
              </a:rPr>
              <a:t>1 </a:t>
            </a:r>
            <a:r>
              <a:rPr lang="ru-RU" sz="1400" i="1" dirty="0">
                <a:solidFill>
                  <a:srgbClr val="FFFF00"/>
                </a:solidFill>
                <a:latin typeface="+mj-lt"/>
                <a:ea typeface="+mj-ea"/>
                <a:cs typeface="+mj-cs"/>
              </a:rPr>
              <a:t>Урок физической культуры.</a:t>
            </a:r>
            <a:r>
              <a:rPr lang="ru-RU" sz="1400" dirty="0">
                <a:solidFill>
                  <a:srgbClr val="FFFF00"/>
                </a:solidFill>
                <a:latin typeface="+mj-lt"/>
                <a:ea typeface="+mj-ea"/>
                <a:cs typeface="+mj-cs"/>
              </a:rPr>
              <a:t> Основной формой занятий физическими упражнениями в школе является урок физической культуры. По сравнению с другими формами физического воспитания урок физической культуры имеет ряд преимущества, так как он:</a:t>
            </a:r>
            <a:br>
              <a:rPr lang="ru-RU" sz="1400" dirty="0">
                <a:solidFill>
                  <a:srgbClr val="FFFF00"/>
                </a:solidFill>
                <a:latin typeface="+mj-lt"/>
                <a:ea typeface="+mj-ea"/>
                <a:cs typeface="+mj-cs"/>
              </a:rPr>
            </a:br>
            <a:r>
              <a:rPr lang="ru-RU" sz="1400" dirty="0">
                <a:solidFill>
                  <a:srgbClr val="FFFF00"/>
                </a:solidFill>
                <a:latin typeface="+mj-lt"/>
                <a:ea typeface="+mj-ea"/>
                <a:cs typeface="+mj-cs"/>
              </a:rPr>
              <a:t>а) является самой массовой формой организованных, систематических и обязательных занятий школьников;</a:t>
            </a:r>
            <a:br>
              <a:rPr lang="ru-RU" sz="1400" dirty="0">
                <a:solidFill>
                  <a:srgbClr val="FFFF00"/>
                </a:solidFill>
                <a:latin typeface="+mj-lt"/>
                <a:ea typeface="+mj-ea"/>
                <a:cs typeface="+mj-cs"/>
              </a:rPr>
            </a:br>
            <a:r>
              <a:rPr lang="ru-RU" sz="1400" dirty="0">
                <a:solidFill>
                  <a:srgbClr val="FFFF00"/>
                </a:solidFill>
                <a:latin typeface="+mj-lt"/>
                <a:ea typeface="+mj-ea"/>
                <a:cs typeface="+mj-cs"/>
              </a:rPr>
              <a:t>б) проводится на базе научно обоснованной государственной программы, рассчитанной на длительные сроки обучения;</a:t>
            </a:r>
            <a:br>
              <a:rPr lang="ru-RU" sz="1400" dirty="0">
                <a:solidFill>
                  <a:srgbClr val="FFFF00"/>
                </a:solidFill>
                <a:latin typeface="+mj-lt"/>
                <a:ea typeface="+mj-ea"/>
                <a:cs typeface="+mj-cs"/>
              </a:rPr>
            </a:br>
            <a:r>
              <a:rPr lang="ru-RU" sz="1400" dirty="0">
                <a:solidFill>
                  <a:srgbClr val="FFFF00"/>
                </a:solidFill>
                <a:latin typeface="+mj-lt"/>
                <a:ea typeface="+mj-ea"/>
                <a:cs typeface="+mj-cs"/>
              </a:rPr>
              <a:t>в) осуществляется под руководством педагога при учете возрастно-половых и индивидуальных особенностей школьников;</a:t>
            </a:r>
            <a:br>
              <a:rPr lang="ru-RU" sz="1400" dirty="0">
                <a:solidFill>
                  <a:srgbClr val="FFFF00"/>
                </a:solidFill>
                <a:latin typeface="+mj-lt"/>
                <a:ea typeface="+mj-ea"/>
                <a:cs typeface="+mj-cs"/>
              </a:rPr>
            </a:br>
            <a:r>
              <a:rPr lang="ru-RU" sz="1400" dirty="0">
                <a:solidFill>
                  <a:srgbClr val="FFFF00"/>
                </a:solidFill>
                <a:latin typeface="+mj-lt"/>
                <a:ea typeface="+mj-ea"/>
                <a:cs typeface="+mj-cs"/>
              </a:rPr>
              <a:t>г) содействует всестороннему и гармоничному физическому совершенствованию всех учащихся вне зависимости от их двигательных способностей, спортивных результатов, распределения на медицинские группы и т. д.</a:t>
            </a:r>
            <a:br>
              <a:rPr lang="ru-RU" sz="1400" dirty="0">
                <a:solidFill>
                  <a:srgbClr val="FFFF00"/>
                </a:solidFill>
                <a:latin typeface="+mj-lt"/>
                <a:ea typeface="+mj-ea"/>
                <a:cs typeface="+mj-cs"/>
              </a:rPr>
            </a:br>
            <a:r>
              <a:rPr lang="ru-RU" sz="1400" dirty="0">
                <a:solidFill>
                  <a:srgbClr val="FFFF00"/>
                </a:solidFill>
                <a:latin typeface="+mj-lt"/>
                <a:ea typeface="+mj-ea"/>
                <a:cs typeface="+mj-cs"/>
              </a:rPr>
              <a:t>Уроки физической культуры в общеобразовательной школе проводятся 2 раза в неделю по 40—45 мин каждый. Их основное содержание — двигательная деятельность</a:t>
            </a:r>
            <a:r>
              <a:rPr lang="ru-RU" sz="1400" dirty="0" smtClean="0">
                <a:solidFill>
                  <a:srgbClr val="FFFF00"/>
                </a:solidFill>
                <a:latin typeface="+mj-lt"/>
                <a:ea typeface="+mj-ea"/>
                <a:cs typeface="+mj-cs"/>
              </a:rPr>
              <a:t>.</a:t>
            </a:r>
            <a:r>
              <a:rPr lang="ru-RU" sz="1400" dirty="0">
                <a:solidFill>
                  <a:schemeClr val="tx2"/>
                </a:solidFill>
                <a:latin typeface="+mj-lt"/>
                <a:ea typeface="+mj-ea"/>
                <a:cs typeface="+mj-cs"/>
              </a:rPr>
              <a:t> </a:t>
            </a:r>
            <a:r>
              <a:rPr lang="ru-RU" sz="1400" dirty="0" smtClean="0">
                <a:solidFill>
                  <a:schemeClr val="tx2"/>
                </a:solidFill>
                <a:latin typeface="+mj-lt"/>
                <a:ea typeface="+mj-ea"/>
                <a:cs typeface="+mj-cs"/>
              </a:rPr>
              <a:t/>
            </a:r>
            <a:br>
              <a:rPr lang="ru-RU" sz="1400" dirty="0" smtClean="0">
                <a:solidFill>
                  <a:schemeClr val="tx2"/>
                </a:solidFill>
                <a:latin typeface="+mj-lt"/>
                <a:ea typeface="+mj-ea"/>
                <a:cs typeface="+mj-cs"/>
              </a:rPr>
            </a:br>
            <a:r>
              <a:rPr lang="ru-RU" sz="1400" dirty="0" smtClean="0">
                <a:solidFill>
                  <a:srgbClr val="FFFF00"/>
                </a:solidFill>
                <a:latin typeface="+mj-lt"/>
                <a:ea typeface="+mj-ea"/>
                <a:cs typeface="+mj-cs"/>
              </a:rPr>
              <a:t>2 </a:t>
            </a:r>
            <a:r>
              <a:rPr lang="ru-RU" sz="1400" i="1" dirty="0">
                <a:solidFill>
                  <a:srgbClr val="FFFF00"/>
                </a:solidFill>
                <a:latin typeface="+mj-lt"/>
                <a:ea typeface="+mj-ea"/>
                <a:cs typeface="+mj-cs"/>
              </a:rPr>
              <a:t>Физкультурно-оздоровительные мероприятия в режиме учебного дня</a:t>
            </a:r>
            <a:r>
              <a:rPr lang="ru-RU" sz="1400" dirty="0">
                <a:solidFill>
                  <a:srgbClr val="FFFF00"/>
                </a:solidFill>
                <a:latin typeface="+mj-lt"/>
                <a:ea typeface="+mj-ea"/>
                <a:cs typeface="+mj-cs"/>
              </a:rPr>
              <a:t>. В процессе проведения физкультурно-оздоровительных мероприятий решаются следующие задачи: активизация двигательного режима в течение учебного дня и внедрение физической культуры в повседневный быт школьников; поддержание оптимального уровня работоспособности в учебной деятельности; укрепление здоровья и совершенствование культуры движений; содействие улучшению физического развития и двигательной подготовленности учащихся; овладение навыками самостоятельных занятий физической культурой. К физкультурно-оздоровительным мероприятиям относят несколько разновидностей занятий.</a:t>
            </a:r>
            <a:br>
              <a:rPr lang="ru-RU" sz="1400" dirty="0">
                <a:solidFill>
                  <a:srgbClr val="FFFF00"/>
                </a:solidFill>
                <a:latin typeface="+mj-lt"/>
                <a:ea typeface="+mj-ea"/>
                <a:cs typeface="+mj-cs"/>
              </a:rPr>
            </a:br>
            <a:r>
              <a:rPr lang="ru-RU" sz="1400" dirty="0">
                <a:solidFill>
                  <a:srgbClr val="FFFF00"/>
                </a:solidFill>
                <a:latin typeface="+mj-lt"/>
                <a:ea typeface="+mj-ea"/>
                <a:cs typeface="+mj-cs"/>
              </a:rPr>
              <a:t>3 </a:t>
            </a:r>
            <a:r>
              <a:rPr lang="ru-RU" sz="1400" i="1" dirty="0">
                <a:solidFill>
                  <a:srgbClr val="FFFF00"/>
                </a:solidFill>
                <a:latin typeface="+mj-lt"/>
                <a:ea typeface="+mj-ea"/>
                <a:cs typeface="+mj-cs"/>
              </a:rPr>
              <a:t>Внеклассные формы организации занятий.</a:t>
            </a:r>
            <a:r>
              <a:rPr lang="ru-RU" sz="1400" dirty="0">
                <a:solidFill>
                  <a:srgbClr val="FFFF00"/>
                </a:solidFill>
                <a:latin typeface="+mj-lt"/>
                <a:ea typeface="+mj-ea"/>
                <a:cs typeface="+mj-cs"/>
              </a:rPr>
              <a:t> К внеклассным формам физического воспитания школьников относятся: 1) спортивные секции по баскетболу  2) школьные соревнования; и т. д. Цель внеклассных форм занятии состоит в том, чтобы: а) содействовать успешному и полному овладению материала программы по разделу «Баскетбол»; б) удовлетворять интересы школьников к занятиям данным видом спорта и на этой основе выявлять детей, имеющих хорошие способности к занятиям; в) обеспечивать здоровый, активный, содержательный отдых. Содержание занятий в различных формах внеклассной работы определяется с учетом возраста, пола и интересов школьников.</a:t>
            </a:r>
            <a:r>
              <a:rPr lang="ru-RU" sz="1400" dirty="0">
                <a:solidFill>
                  <a:schemeClr val="tx2"/>
                </a:solidFill>
                <a:latin typeface="+mj-lt"/>
                <a:ea typeface="+mj-ea"/>
                <a:cs typeface="+mj-cs"/>
              </a:rPr>
              <a:t/>
            </a:r>
            <a:br>
              <a:rPr lang="ru-RU" sz="1400" dirty="0">
                <a:solidFill>
                  <a:schemeClr val="tx2"/>
                </a:solidFill>
                <a:latin typeface="+mj-lt"/>
                <a:ea typeface="+mj-ea"/>
                <a:cs typeface="+mj-cs"/>
              </a:rPr>
            </a:br>
            <a:endParaRPr lang="ru-RU" sz="1400" dirty="0">
              <a:solidFill>
                <a:srgbClr val="FFFF00"/>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260648"/>
            <a:ext cx="5904656" cy="6408712"/>
          </a:xfrm>
        </p:spPr>
        <p:txBody>
          <a:bodyPr/>
          <a:lstStyle/>
          <a:p>
            <a:pPr algn="l"/>
            <a:r>
              <a:rPr lang="ru-RU" sz="1200" u="sng" dirty="0">
                <a:solidFill>
                  <a:schemeClr val="accent3">
                    <a:lumMod val="65000"/>
                  </a:schemeClr>
                </a:solidFill>
                <a:latin typeface="+mj-lt"/>
                <a:ea typeface="+mj-ea"/>
                <a:cs typeface="+mj-cs"/>
              </a:rPr>
              <a:t>Методы организации деятельности</a:t>
            </a:r>
            <a:r>
              <a:rPr lang="ru-RU" sz="1200" dirty="0">
                <a:solidFill>
                  <a:schemeClr val="accent3">
                    <a:lumMod val="65000"/>
                  </a:schemeClr>
                </a:solidFill>
                <a:latin typeface="+mj-lt"/>
                <a:ea typeface="+mj-ea"/>
                <a:cs typeface="+mj-cs"/>
              </a:rPr>
              <a:t>, использующиеся при изучении раздела «Баскетбол» на уроке. В практике физического воспитания применяются следующие методы организации занимающихся на уроке.</a:t>
            </a:r>
            <a:br>
              <a:rPr lang="ru-RU" sz="1200" dirty="0">
                <a:solidFill>
                  <a:schemeClr val="accent3">
                    <a:lumMod val="65000"/>
                  </a:schemeClr>
                </a:solidFill>
                <a:latin typeface="+mj-lt"/>
                <a:ea typeface="+mj-ea"/>
                <a:cs typeface="+mj-cs"/>
              </a:rPr>
            </a:br>
            <a:r>
              <a:rPr lang="ru-RU" sz="1200" dirty="0">
                <a:solidFill>
                  <a:schemeClr val="accent3">
                    <a:lumMod val="65000"/>
                  </a:schemeClr>
                </a:solidFill>
                <a:latin typeface="+mj-lt"/>
                <a:ea typeface="+mj-ea"/>
                <a:cs typeface="+mj-cs"/>
              </a:rPr>
              <a:t>1 </a:t>
            </a:r>
            <a:r>
              <a:rPr lang="ru-RU" sz="1200" i="1" dirty="0">
                <a:solidFill>
                  <a:schemeClr val="accent3">
                    <a:lumMod val="65000"/>
                  </a:schemeClr>
                </a:solidFill>
                <a:latin typeface="+mj-lt"/>
                <a:ea typeface="+mj-ea"/>
                <a:cs typeface="+mj-cs"/>
              </a:rPr>
              <a:t>Фронтальный метод</a:t>
            </a:r>
            <a:r>
              <a:rPr lang="ru-RU" sz="1200" dirty="0">
                <a:solidFill>
                  <a:schemeClr val="accent3">
                    <a:lumMod val="65000"/>
                  </a:schemeClr>
                </a:solidFill>
                <a:latin typeface="+mj-lt"/>
                <a:ea typeface="+mj-ea"/>
                <a:cs typeface="+mj-cs"/>
              </a:rPr>
              <a:t> характеризуется выполнением всем составом класса одного и того же задания независимо от форм построения учащихся. Этот метод широко используется во всех частях урока, но преимущественно в подготовительной и заключительной. Однако нужно стремиться как можно больше использовать фронтальный метод и в непосредственно на двигательную деятельность обучающихся), что очень существенно.</a:t>
            </a:r>
            <a:br>
              <a:rPr lang="ru-RU" sz="1200" dirty="0">
                <a:solidFill>
                  <a:schemeClr val="accent3">
                    <a:lumMod val="65000"/>
                  </a:schemeClr>
                </a:solidFill>
                <a:latin typeface="+mj-lt"/>
                <a:ea typeface="+mj-ea"/>
                <a:cs typeface="+mj-cs"/>
              </a:rPr>
            </a:br>
            <a:r>
              <a:rPr lang="ru-RU" sz="1200" dirty="0" smtClean="0">
                <a:solidFill>
                  <a:schemeClr val="accent3">
                    <a:lumMod val="65000"/>
                  </a:schemeClr>
                </a:solidFill>
                <a:latin typeface="+mj-lt"/>
                <a:ea typeface="+mj-ea"/>
                <a:cs typeface="+mj-cs"/>
              </a:rPr>
              <a:t>2 </a:t>
            </a:r>
            <a:r>
              <a:rPr lang="ru-RU" sz="1200" i="1" dirty="0">
                <a:solidFill>
                  <a:schemeClr val="accent3">
                    <a:lumMod val="65000"/>
                  </a:schemeClr>
                </a:solidFill>
                <a:latin typeface="+mj-lt"/>
                <a:ea typeface="+mj-ea"/>
                <a:cs typeface="+mj-cs"/>
              </a:rPr>
              <a:t>Групповой метод</a:t>
            </a:r>
            <a:r>
              <a:rPr lang="ru-RU" sz="1200" dirty="0">
                <a:solidFill>
                  <a:schemeClr val="accent3">
                    <a:lumMod val="65000"/>
                  </a:schemeClr>
                </a:solidFill>
                <a:latin typeface="+mj-lt"/>
                <a:ea typeface="+mj-ea"/>
                <a:cs typeface="+mj-cs"/>
              </a:rPr>
              <a:t> предусматривает одновременное выполнение в нескольких группах разных заданий </a:t>
            </a:r>
            <a:r>
              <a:rPr lang="ru-RU" sz="1200" dirty="0" smtClean="0">
                <a:solidFill>
                  <a:schemeClr val="accent3">
                    <a:lumMod val="65000"/>
                  </a:schemeClr>
                </a:solidFill>
                <a:latin typeface="+mj-lt"/>
                <a:ea typeface="+mj-ea"/>
                <a:cs typeface="+mj-cs"/>
              </a:rPr>
              <a:t>преподавателя.</a:t>
            </a:r>
            <a:br>
              <a:rPr lang="ru-RU" sz="1200" dirty="0" smtClean="0">
                <a:solidFill>
                  <a:schemeClr val="accent3">
                    <a:lumMod val="65000"/>
                  </a:schemeClr>
                </a:solidFill>
                <a:latin typeface="+mj-lt"/>
                <a:ea typeface="+mj-ea"/>
                <a:cs typeface="+mj-cs"/>
              </a:rPr>
            </a:br>
            <a:r>
              <a:rPr lang="ru-RU" sz="1200" dirty="0" smtClean="0">
                <a:solidFill>
                  <a:schemeClr val="accent3">
                    <a:lumMod val="65000"/>
                  </a:schemeClr>
                </a:solidFill>
                <a:latin typeface="+mj-lt"/>
                <a:ea typeface="+mj-ea"/>
                <a:cs typeface="+mj-cs"/>
              </a:rPr>
              <a:t>3 </a:t>
            </a:r>
            <a:r>
              <a:rPr lang="ru-RU" sz="1200" i="1" dirty="0">
                <a:solidFill>
                  <a:schemeClr val="accent3">
                    <a:lumMod val="65000"/>
                  </a:schemeClr>
                </a:solidFill>
                <a:latin typeface="+mj-lt"/>
                <a:ea typeface="+mj-ea"/>
                <a:cs typeface="+mj-cs"/>
              </a:rPr>
              <a:t>Индивидуальный метод</a:t>
            </a:r>
            <a:r>
              <a:rPr lang="ru-RU" sz="1200" dirty="0">
                <a:solidFill>
                  <a:schemeClr val="accent3">
                    <a:lumMod val="65000"/>
                  </a:schemeClr>
                </a:solidFill>
                <a:latin typeface="+mj-lt"/>
                <a:ea typeface="+mj-ea"/>
                <a:cs typeface="+mj-cs"/>
              </a:rPr>
              <a:t> заключается в том, что учащимся предлагаются индивидуальные задания, которые выполняются самостоятельно. </a:t>
            </a:r>
            <a:br>
              <a:rPr lang="ru-RU" sz="1200" dirty="0">
                <a:solidFill>
                  <a:schemeClr val="accent3">
                    <a:lumMod val="65000"/>
                  </a:schemeClr>
                </a:solidFill>
                <a:latin typeface="+mj-lt"/>
                <a:ea typeface="+mj-ea"/>
                <a:cs typeface="+mj-cs"/>
              </a:rPr>
            </a:br>
            <a:r>
              <a:rPr lang="ru-RU" sz="1200" dirty="0">
                <a:solidFill>
                  <a:schemeClr val="accent3">
                    <a:lumMod val="65000"/>
                  </a:schemeClr>
                </a:solidFill>
                <a:latin typeface="+mj-lt"/>
                <a:ea typeface="+mj-ea"/>
                <a:cs typeface="+mj-cs"/>
              </a:rPr>
              <a:t> 4 </a:t>
            </a:r>
            <a:r>
              <a:rPr lang="ru-RU" sz="1200" i="1" dirty="0">
                <a:solidFill>
                  <a:schemeClr val="accent3">
                    <a:lumMod val="65000"/>
                  </a:schemeClr>
                </a:solidFill>
                <a:latin typeface="+mj-lt"/>
                <a:ea typeface="+mj-ea"/>
                <a:cs typeface="+mj-cs"/>
              </a:rPr>
              <a:t>Круговой метод</a:t>
            </a:r>
            <a:r>
              <a:rPr lang="ru-RU" sz="1200" dirty="0">
                <a:solidFill>
                  <a:schemeClr val="accent3">
                    <a:lumMod val="65000"/>
                  </a:schemeClr>
                </a:solidFill>
                <a:latin typeface="+mj-lt"/>
                <a:ea typeface="+mj-ea"/>
                <a:cs typeface="+mj-cs"/>
              </a:rPr>
              <a:t> предусматривает последовательное выполнение занимающимися серии заданий на специально подготовленных местах, как правило, расположенных по кругу зала или спортивной площадки. </a:t>
            </a:r>
            <a:br>
              <a:rPr lang="ru-RU" sz="1200" dirty="0">
                <a:solidFill>
                  <a:schemeClr val="accent3">
                    <a:lumMod val="65000"/>
                  </a:schemeClr>
                </a:solidFill>
                <a:latin typeface="+mj-lt"/>
                <a:ea typeface="+mj-ea"/>
                <a:cs typeface="+mj-cs"/>
              </a:rPr>
            </a:br>
            <a:r>
              <a:rPr lang="ru-RU" sz="1200" i="1" dirty="0">
                <a:solidFill>
                  <a:schemeClr val="accent3">
                    <a:lumMod val="65000"/>
                  </a:schemeClr>
                </a:solidFill>
                <a:latin typeface="+mj-lt"/>
                <a:ea typeface="+mj-ea"/>
                <a:cs typeface="+mj-cs"/>
              </a:rPr>
              <a:t>Рассказ</a:t>
            </a:r>
            <a:r>
              <a:rPr lang="ru-RU" sz="1200" dirty="0">
                <a:solidFill>
                  <a:schemeClr val="accent3">
                    <a:lumMod val="65000"/>
                  </a:schemeClr>
                </a:solidFill>
                <a:latin typeface="+mj-lt"/>
                <a:ea typeface="+mj-ea"/>
                <a:cs typeface="+mj-cs"/>
              </a:rPr>
              <a:t>, в свою очередь, это небольшое короткое повествование о </a:t>
            </a:r>
            <a:r>
              <a:rPr lang="ru-RU" sz="1200" dirty="0" err="1">
                <a:solidFill>
                  <a:schemeClr val="accent3">
                    <a:lumMod val="65000"/>
                  </a:schemeClr>
                </a:solidFill>
                <a:latin typeface="+mj-lt"/>
                <a:ea typeface="+mj-ea"/>
                <a:cs typeface="+mj-cs"/>
              </a:rPr>
              <a:t>технико</a:t>
            </a:r>
            <a:r>
              <a:rPr lang="ru-RU" sz="1200" dirty="0">
                <a:solidFill>
                  <a:schemeClr val="accent3">
                    <a:lumMod val="65000"/>
                  </a:schemeClr>
                </a:solidFill>
                <a:latin typeface="+mj-lt"/>
                <a:ea typeface="+mj-ea"/>
                <a:cs typeface="+mj-cs"/>
              </a:rPr>
              <a:t> – тактических приемах, способах применения этих приемов, места и значения их в игровой деятельности.</a:t>
            </a:r>
            <a:br>
              <a:rPr lang="ru-RU" sz="1200" dirty="0">
                <a:solidFill>
                  <a:schemeClr val="accent3">
                    <a:lumMod val="65000"/>
                  </a:schemeClr>
                </a:solidFill>
                <a:latin typeface="+mj-lt"/>
                <a:ea typeface="+mj-ea"/>
                <a:cs typeface="+mj-cs"/>
              </a:rPr>
            </a:br>
            <a:r>
              <a:rPr lang="ru-RU" sz="1200" i="1" dirty="0">
                <a:solidFill>
                  <a:schemeClr val="accent3">
                    <a:lumMod val="65000"/>
                  </a:schemeClr>
                </a:solidFill>
                <a:latin typeface="+mj-lt"/>
                <a:ea typeface="+mj-ea"/>
                <a:cs typeface="+mj-cs"/>
              </a:rPr>
              <a:t>Объяснение</a:t>
            </a:r>
            <a:r>
              <a:rPr lang="ru-RU" sz="1200" dirty="0">
                <a:solidFill>
                  <a:schemeClr val="accent3">
                    <a:lumMod val="65000"/>
                  </a:schemeClr>
                </a:solidFill>
                <a:latin typeface="+mj-lt"/>
                <a:ea typeface="+mj-ea"/>
                <a:cs typeface="+mj-cs"/>
              </a:rPr>
              <a:t> служит для того, чтобы раскрывать содержание, структуру и форму конкретного движения или действия ученика, а также многие факторы, которые определяют его эффективность. Доступное и точное объяснение создает некие предпосылки для освоения новеньких игровых приемов и правильного выполнения тактических установок учителя. </a:t>
            </a:r>
            <a:br>
              <a:rPr lang="ru-RU" sz="1200" dirty="0">
                <a:solidFill>
                  <a:schemeClr val="accent3">
                    <a:lumMod val="65000"/>
                  </a:schemeClr>
                </a:solidFill>
                <a:latin typeface="+mj-lt"/>
                <a:ea typeface="+mj-ea"/>
                <a:cs typeface="+mj-cs"/>
              </a:rPr>
            </a:br>
            <a:r>
              <a:rPr lang="ru-RU" sz="1200" i="1" dirty="0">
                <a:solidFill>
                  <a:schemeClr val="accent3">
                    <a:lumMod val="65000"/>
                  </a:schemeClr>
                </a:solidFill>
                <a:latin typeface="+mj-lt"/>
                <a:ea typeface="+mj-ea"/>
                <a:cs typeface="+mj-cs"/>
              </a:rPr>
              <a:t>Задание</a:t>
            </a:r>
            <a:r>
              <a:rPr lang="ru-RU" sz="1200" dirty="0">
                <a:solidFill>
                  <a:schemeClr val="accent3">
                    <a:lumMod val="65000"/>
                  </a:schemeClr>
                </a:solidFill>
                <a:latin typeface="+mj-lt"/>
                <a:ea typeface="+mj-ea"/>
                <a:cs typeface="+mj-cs"/>
              </a:rPr>
              <a:t> представляет собой форму постановки коллективной или индивидуальной задачи перед занимающимися для игры или выполнения упражнений.</a:t>
            </a:r>
            <a:br>
              <a:rPr lang="ru-RU" sz="1200" dirty="0">
                <a:solidFill>
                  <a:schemeClr val="accent3">
                    <a:lumMod val="65000"/>
                  </a:schemeClr>
                </a:solidFill>
                <a:latin typeface="+mj-lt"/>
                <a:ea typeface="+mj-ea"/>
                <a:cs typeface="+mj-cs"/>
              </a:rPr>
            </a:br>
            <a:r>
              <a:rPr lang="ru-RU" sz="1200" dirty="0">
                <a:solidFill>
                  <a:schemeClr val="accent3">
                    <a:lumMod val="65000"/>
                  </a:schemeClr>
                </a:solidFill>
                <a:latin typeface="+mj-lt"/>
                <a:ea typeface="+mj-ea"/>
                <a:cs typeface="+mj-cs"/>
              </a:rPr>
              <a:t>Что касается наглядных методов обучения, то они довольно многообразны и направлены в первую очередь на активизацию мыслительных процессов у учеников.</a:t>
            </a:r>
            <a:br>
              <a:rPr lang="ru-RU" sz="1200" dirty="0">
                <a:solidFill>
                  <a:schemeClr val="accent3">
                    <a:lumMod val="65000"/>
                  </a:schemeClr>
                </a:solidFill>
                <a:latin typeface="+mj-lt"/>
                <a:ea typeface="+mj-ea"/>
                <a:cs typeface="+mj-cs"/>
              </a:rPr>
            </a:br>
            <a:r>
              <a:rPr lang="ru-RU" sz="1200" dirty="0">
                <a:solidFill>
                  <a:schemeClr val="accent3">
                    <a:lumMod val="65000"/>
                  </a:schemeClr>
                </a:solidFill>
                <a:latin typeface="+mj-lt"/>
                <a:ea typeface="+mj-ea"/>
                <a:cs typeface="+mj-cs"/>
              </a:rPr>
              <a:t>Прежде всего к ним относятся </a:t>
            </a:r>
            <a:r>
              <a:rPr lang="ru-RU" sz="1200" i="1" dirty="0">
                <a:solidFill>
                  <a:schemeClr val="accent3">
                    <a:lumMod val="65000"/>
                  </a:schemeClr>
                </a:solidFill>
                <a:latin typeface="+mj-lt"/>
                <a:ea typeface="+mj-ea"/>
                <a:cs typeface="+mj-cs"/>
              </a:rPr>
              <a:t>показы упражнений</a:t>
            </a:r>
            <a:r>
              <a:rPr lang="ru-RU" sz="1200" dirty="0">
                <a:solidFill>
                  <a:schemeClr val="accent3">
                    <a:lumMod val="65000"/>
                  </a:schemeClr>
                </a:solidFill>
                <a:latin typeface="+mj-lt"/>
                <a:ea typeface="+mj-ea"/>
                <a:cs typeface="+mj-cs"/>
              </a:rPr>
              <a:t> или элементов этих самых упражнений учителем или учеником, который имеет хорошую подготовку. Показ должен носить образцовый характер и быть максимально четким</a:t>
            </a:r>
            <a:r>
              <a:rPr lang="ru-RU" sz="1200" dirty="0" smtClean="0">
                <a:solidFill>
                  <a:schemeClr val="accent3">
                    <a:lumMod val="65000"/>
                  </a:schemeClr>
                </a:solidFill>
                <a:latin typeface="+mj-lt"/>
                <a:ea typeface="+mj-ea"/>
                <a:cs typeface="+mj-cs"/>
              </a:rPr>
              <a:t>. </a:t>
            </a:r>
            <a:r>
              <a:rPr lang="ru-RU" sz="1200" dirty="0">
                <a:solidFill>
                  <a:schemeClr val="accent3">
                    <a:lumMod val="65000"/>
                  </a:schemeClr>
                </a:solidFill>
                <a:latin typeface="+mj-lt"/>
                <a:ea typeface="+mj-ea"/>
                <a:cs typeface="+mj-cs"/>
              </a:rPr>
              <a:t>Для данного процесса необходимо создавать соответствующие предпосылки или условия его обзора, осуществлять показ по частям или целиком, в замедленном либо в обычном темпе. </a:t>
            </a:r>
            <a:r>
              <a:rPr lang="ru-RU" sz="1200" dirty="0">
                <a:solidFill>
                  <a:schemeClr val="tx2"/>
                </a:solidFill>
                <a:latin typeface="+mj-lt"/>
                <a:ea typeface="+mj-ea"/>
                <a:cs typeface="+mj-cs"/>
              </a:rPr>
              <a:t/>
            </a:r>
            <a:br>
              <a:rPr lang="ru-RU" sz="1200" dirty="0">
                <a:solidFill>
                  <a:schemeClr val="tx2"/>
                </a:solidFill>
                <a:latin typeface="+mj-lt"/>
                <a:ea typeface="+mj-ea"/>
                <a:cs typeface="+mj-cs"/>
              </a:rPr>
            </a:br>
            <a:endParaRPr lang="ru-RU" sz="1200" dirty="0">
              <a:solidFill>
                <a:srgbClr val="FFFF00"/>
              </a:solidFill>
              <a:latin typeface="+mj-lt"/>
              <a:ea typeface="+mj-ea"/>
              <a:cs typeface="+mj-cs"/>
            </a:endParaRPr>
          </a:p>
        </p:txBody>
      </p:sp>
      <p:pic>
        <p:nvPicPr>
          <p:cNvPr id="1026" name="Picture 2" descr="C:\Users\Захар\Desktop\SDC11917.JPG"/>
          <p:cNvPicPr>
            <a:picLocks noChangeAspect="1" noChangeArrowheads="1"/>
          </p:cNvPicPr>
          <p:nvPr/>
        </p:nvPicPr>
        <p:blipFill>
          <a:blip r:embed="rId2" cstate="print"/>
          <a:srcRect/>
          <a:stretch>
            <a:fillRect/>
          </a:stretch>
        </p:blipFill>
        <p:spPr bwMode="auto">
          <a:xfrm>
            <a:off x="6156176" y="476672"/>
            <a:ext cx="2724811" cy="2043608"/>
          </a:xfrm>
          <a:prstGeom prst="rect">
            <a:avLst/>
          </a:prstGeom>
          <a:noFill/>
        </p:spPr>
      </p:pic>
      <p:pic>
        <p:nvPicPr>
          <p:cNvPr id="1027" name="Picture 3" descr="C:\Users\Захар\Desktop\SDC11918.JPG"/>
          <p:cNvPicPr>
            <a:picLocks noChangeAspect="1" noChangeArrowheads="1"/>
          </p:cNvPicPr>
          <p:nvPr/>
        </p:nvPicPr>
        <p:blipFill>
          <a:blip r:embed="rId3" cstate="print"/>
          <a:srcRect/>
          <a:stretch>
            <a:fillRect/>
          </a:stretch>
        </p:blipFill>
        <p:spPr bwMode="auto">
          <a:xfrm>
            <a:off x="6300192" y="2996951"/>
            <a:ext cx="2520280" cy="3360373"/>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3635896" y="260350"/>
            <a:ext cx="5508104" cy="6597650"/>
          </a:xfrm>
        </p:spPr>
        <p:txBody>
          <a:bodyPr/>
          <a:lstStyle/>
          <a:p>
            <a:r>
              <a:rPr lang="ru-RU" sz="1600" b="1" i="1" dirty="0">
                <a:solidFill>
                  <a:schemeClr val="accent2">
                    <a:lumMod val="60000"/>
                    <a:lumOff val="40000"/>
                  </a:schemeClr>
                </a:solidFill>
                <a:latin typeface="+mn-lt"/>
                <a:ea typeface="+mn-ea"/>
                <a:cs typeface="+mn-cs"/>
              </a:rPr>
              <a:t>6. Система знаний и система деятельности</a:t>
            </a:r>
            <a:r>
              <a:rPr lang="ru-RU" sz="1600" b="1" i="1" dirty="0" smtClean="0">
                <a:solidFill>
                  <a:schemeClr val="accent2">
                    <a:lumMod val="60000"/>
                    <a:lumOff val="40000"/>
                  </a:schemeClr>
                </a:solidFill>
                <a:latin typeface="+mn-lt"/>
                <a:ea typeface="+mn-ea"/>
                <a:cs typeface="+mn-cs"/>
              </a:rPr>
              <a:t>.</a:t>
            </a:r>
            <a:r>
              <a:rPr lang="ru-RU" sz="1600" b="1" i="1" dirty="0">
                <a:solidFill>
                  <a:schemeClr val="accent2">
                    <a:lumMod val="60000"/>
                    <a:lumOff val="40000"/>
                  </a:schemeClr>
                </a:solidFill>
                <a:latin typeface="+mn-lt"/>
                <a:ea typeface="+mn-ea"/>
                <a:cs typeface="+mn-cs"/>
              </a:rPr>
              <a:t> </a:t>
            </a:r>
          </a:p>
          <a:p>
            <a:r>
              <a:rPr lang="ru-RU" sz="1400" dirty="0" smtClean="0">
                <a:solidFill>
                  <a:schemeClr val="accent3">
                    <a:lumMod val="75000"/>
                  </a:schemeClr>
                </a:solidFill>
                <a:latin typeface="+mn-lt"/>
                <a:ea typeface="+mn-ea"/>
                <a:cs typeface="+mn-cs"/>
              </a:rPr>
              <a:t>Учебный процесс по физическому воспитанию учащихся общеобразовательной школы строится на основе программы по физической культуре в соответствии с существующими требованиями. </a:t>
            </a:r>
          </a:p>
          <a:p>
            <a:r>
              <a:rPr lang="ru-RU" sz="1400" dirty="0" smtClean="0">
                <a:solidFill>
                  <a:schemeClr val="accent3">
                    <a:lumMod val="75000"/>
                  </a:schemeClr>
                </a:solidFill>
                <a:latin typeface="+mn-lt"/>
                <a:ea typeface="+mn-ea"/>
                <a:cs typeface="+mn-cs"/>
              </a:rPr>
              <a:t>Планирование </a:t>
            </a:r>
            <a:r>
              <a:rPr lang="ru-RU" sz="1400" dirty="0">
                <a:solidFill>
                  <a:schemeClr val="accent3">
                    <a:lumMod val="75000"/>
                  </a:schemeClr>
                </a:solidFill>
                <a:latin typeface="+mn-lt"/>
                <a:ea typeface="+mn-ea"/>
                <a:cs typeface="+mn-cs"/>
              </a:rPr>
              <a:t>- это один из основных компонентов системы физического воспитания учащихся. При планировании фиксирую свои основные мысли, поиски, руководствуясь конкретными условиями, куда входят климатические особенности, наличие спортивного инвентаря и другое. На основании программы по физической культуре составляю один из главных документов планирования - план-график прохождения учебного материала за год.</a:t>
            </a:r>
          </a:p>
          <a:p>
            <a:r>
              <a:rPr lang="ru-RU" sz="1400" dirty="0">
                <a:solidFill>
                  <a:schemeClr val="accent3">
                    <a:lumMod val="75000"/>
                  </a:schemeClr>
                </a:solidFill>
                <a:latin typeface="+mn-lt"/>
                <a:ea typeface="+mn-ea"/>
                <a:cs typeface="+mn-cs"/>
              </a:rPr>
              <a:t> Рассматривая программу В.И. Ляха, А.А. </a:t>
            </a:r>
            <a:r>
              <a:rPr lang="ru-RU" sz="1400" dirty="0" err="1">
                <a:solidFill>
                  <a:schemeClr val="accent3">
                    <a:lumMod val="75000"/>
                  </a:schemeClr>
                </a:solidFill>
                <a:latin typeface="+mn-lt"/>
                <a:ea typeface="+mn-ea"/>
                <a:cs typeface="+mn-cs"/>
              </a:rPr>
              <a:t>Зданевича</a:t>
            </a:r>
            <a:r>
              <a:rPr lang="ru-RU" sz="1400" dirty="0">
                <a:solidFill>
                  <a:schemeClr val="accent3">
                    <a:lumMod val="75000"/>
                  </a:schemeClr>
                </a:solidFill>
                <a:latin typeface="+mn-lt"/>
                <a:ea typeface="+mn-ea"/>
                <a:cs typeface="+mn-cs"/>
              </a:rPr>
              <a:t> « Комплексная программа физического воспитания учащихся 1 -11 классов» мы видим, что программный материал делится на две части - базовую и вариативную. В базовую часть входит материал в соответствии с федеральным компонентом учебного плана, региональный компонент (лыжная подготовка заменяется кроссовой). Базовая часть выполняет обязательный минимум образования по предмету «Физическая культура». Вариативная часть включает в себя программный материал по подвижным играм на основе баскетбола. Программный материал усложняется по разделам каждый год за счет увеличения сложности элементов на базе ранее пройденных. Важной особенностью образовательного процесса является оценивание учащихся. </a:t>
            </a:r>
          </a:p>
        </p:txBody>
      </p:sp>
      <p:pic>
        <p:nvPicPr>
          <p:cNvPr id="2050" name="Picture 2" descr="D:\Фотографии\Новая папка\y_b2f05358.jpg"/>
          <p:cNvPicPr>
            <a:picLocks noChangeAspect="1" noChangeArrowheads="1"/>
          </p:cNvPicPr>
          <p:nvPr/>
        </p:nvPicPr>
        <p:blipFill>
          <a:blip r:embed="rId2" cstate="print"/>
          <a:srcRect/>
          <a:stretch>
            <a:fillRect/>
          </a:stretch>
        </p:blipFill>
        <p:spPr bwMode="auto">
          <a:xfrm>
            <a:off x="323528" y="260648"/>
            <a:ext cx="3312368" cy="6336704"/>
          </a:xfrm>
          <a:prstGeom prst="rect">
            <a:avLst/>
          </a:prstGeom>
          <a:noFill/>
        </p:spPr>
      </p:pic>
    </p:spTree>
  </p:cSld>
  <p:clrMapOvr>
    <a:masterClrMapping/>
  </p:clrMapOvr>
  <p:transition spd="slow">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323529" y="471015"/>
            <a:ext cx="820891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7. Разработка урока по баскетболу в 7 классе.</a:t>
            </a:r>
            <a:endParaRPr kumimoji="0" lang="ru-RU" sz="2800" b="0" i="1"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Тема:</a:t>
            </a: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«Тактика игры в нападении»</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Форма занятия:</a:t>
            </a: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ru-RU" sz="2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учебно</a:t>
            </a: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 тренировочная</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Цель:</a:t>
            </a: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Обучение тактике игры в нападении</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Задачи:</a:t>
            </a: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1. Учить взаимодействию игры в нападении «Восьмеркой»</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2. Учить ведению с изменением направления</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3. Повторить стойку баскетболиста</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4. Совершенствовать технику бросков со средней дистанции.</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5. Развивать двигательные качества (сила, координация)</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6. Воспитывать чувство партнерства, трудолюбия, дисциплины</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Место проведения:</a:t>
            </a: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Спортивный зал</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Форма проведения:</a:t>
            </a: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индивидуальная, групповая</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Методические приемы:</a:t>
            </a: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игровой, соревновательный, поточный (словесный, наглядный, практический)</a:t>
            </a:r>
            <a:endParaRPr kumimoji="0" lang="ru-RU" sz="2000" b="0" i="0" u="none" strike="noStrike" cap="none" normalizeH="0" baseline="0" dirty="0" smtClean="0">
              <a:ln>
                <a:noFill/>
              </a:ln>
              <a:solidFill>
                <a:schemeClr val="accent1">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Инвентарь и оборудование:</a:t>
            </a:r>
            <a:r>
              <a:rPr kumimoji="0" lang="ru-RU"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баскетбольные мячи, свисток, секундомер, фишки для разметки, мел</a:t>
            </a:r>
            <a:endParaRPr kumimoji="0" lang="ru-RU" sz="2000" b="0" i="0" u="none" strike="noStrike" cap="none" normalizeH="0" baseline="0" dirty="0" smtClean="0">
              <a:ln>
                <a:noFill/>
              </a:ln>
              <a:solidFill>
                <a:schemeClr val="accent1">
                  <a:lumMod val="50000"/>
                </a:schemeClr>
              </a:solidFill>
              <a:effectLst/>
              <a:latin typeface="Arial" pitchFamily="34" charset="0"/>
            </a:endParaRPr>
          </a:p>
        </p:txBody>
      </p:sp>
    </p:spTree>
  </p:cSld>
  <p:clrMapOvr>
    <a:masterClrMapping/>
  </p:clrMapOvr>
  <p:transition spd="slow">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611561" y="188639"/>
          <a:ext cx="7848872" cy="6450530"/>
        </p:xfrm>
        <a:graphic>
          <a:graphicData uri="http://schemas.openxmlformats.org/drawingml/2006/table">
            <a:tbl>
              <a:tblPr/>
              <a:tblGrid>
                <a:gridCol w="565111"/>
                <a:gridCol w="3712916"/>
                <a:gridCol w="1171498"/>
                <a:gridCol w="2399347"/>
              </a:tblGrid>
              <a:tr h="411331">
                <a:tc>
                  <a:txBody>
                    <a:bodyPr/>
                    <a:lstStyle/>
                    <a:p>
                      <a:pPr marR="89535" algn="just">
                        <a:lnSpc>
                          <a:spcPct val="115000"/>
                        </a:lnSpc>
                        <a:spcAft>
                          <a:spcPts val="0"/>
                        </a:spcAft>
                      </a:pPr>
                      <a:r>
                        <a:rPr lang="ru-RU" sz="1200" b="1">
                          <a:solidFill>
                            <a:schemeClr val="bg2">
                              <a:lumMod val="40000"/>
                              <a:lumOff val="60000"/>
                            </a:schemeClr>
                          </a:solidFill>
                          <a:latin typeface="Calibri"/>
                          <a:ea typeface="Calibri"/>
                          <a:cs typeface="Times New Roman"/>
                        </a:rPr>
                        <a:t>№</a:t>
                      </a:r>
                      <a:endParaRPr lang="ru-RU" sz="1200">
                        <a:solidFill>
                          <a:schemeClr val="bg2">
                            <a:lumMod val="40000"/>
                            <a:lumOff val="60000"/>
                          </a:schemeClr>
                        </a:solidFill>
                        <a:latin typeface="Calibri"/>
                        <a:ea typeface="Calibri"/>
                        <a:cs typeface="Times New Roman"/>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ctr">
                        <a:lnSpc>
                          <a:spcPct val="115000"/>
                        </a:lnSpc>
                        <a:spcAft>
                          <a:spcPts val="0"/>
                        </a:spcAft>
                      </a:pPr>
                      <a:r>
                        <a:rPr lang="ru-RU" sz="1200" b="1">
                          <a:solidFill>
                            <a:schemeClr val="bg2">
                              <a:lumMod val="40000"/>
                              <a:lumOff val="60000"/>
                            </a:schemeClr>
                          </a:solidFill>
                          <a:latin typeface="Calibri"/>
                          <a:ea typeface="Calibri"/>
                          <a:cs typeface="Times New Roman"/>
                        </a:rPr>
                        <a:t>Содержание учебного материала</a:t>
                      </a:r>
                      <a:endParaRPr lang="ru-RU" sz="1200">
                        <a:solidFill>
                          <a:schemeClr val="bg2">
                            <a:lumMod val="40000"/>
                            <a:lumOff val="60000"/>
                          </a:schemeClr>
                        </a:solidFill>
                        <a:latin typeface="Calibri"/>
                        <a:ea typeface="Calibri"/>
                        <a:cs typeface="Times New Roman"/>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b="1">
                          <a:solidFill>
                            <a:schemeClr val="bg2">
                              <a:lumMod val="40000"/>
                              <a:lumOff val="60000"/>
                            </a:schemeClr>
                          </a:solidFill>
                          <a:latin typeface="Calibri"/>
                          <a:ea typeface="Calibri"/>
                          <a:cs typeface="Times New Roman"/>
                        </a:rPr>
                        <a:t>дозировка</a:t>
                      </a:r>
                      <a:endParaRPr lang="ru-RU" sz="1200">
                        <a:solidFill>
                          <a:schemeClr val="bg2">
                            <a:lumMod val="40000"/>
                            <a:lumOff val="60000"/>
                          </a:schemeClr>
                        </a:solidFill>
                        <a:latin typeface="Calibri"/>
                        <a:ea typeface="Calibri"/>
                        <a:cs typeface="Times New Roman"/>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ctr">
                        <a:lnSpc>
                          <a:spcPct val="115000"/>
                        </a:lnSpc>
                        <a:spcAft>
                          <a:spcPts val="0"/>
                        </a:spcAft>
                      </a:pPr>
                      <a:r>
                        <a:rPr lang="ru-RU" sz="1200" b="1">
                          <a:solidFill>
                            <a:schemeClr val="bg2">
                              <a:lumMod val="40000"/>
                              <a:lumOff val="60000"/>
                            </a:schemeClr>
                          </a:solidFill>
                          <a:latin typeface="Calibri"/>
                          <a:ea typeface="Calibri"/>
                          <a:cs typeface="Times New Roman"/>
                        </a:rPr>
                        <a:t>Организационно –методические указания</a:t>
                      </a:r>
                      <a:endParaRPr lang="ru-RU" sz="1200">
                        <a:solidFill>
                          <a:schemeClr val="bg2">
                            <a:lumMod val="40000"/>
                            <a:lumOff val="60000"/>
                          </a:schemeClr>
                        </a:solidFill>
                        <a:latin typeface="Calibri"/>
                        <a:ea typeface="Calibri"/>
                        <a:cs typeface="Times New Roman"/>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982">
                <a:tc>
                  <a:txBody>
                    <a:bodyPr/>
                    <a:lstStyle/>
                    <a:p>
                      <a:pPr marR="89535" algn="ctr">
                        <a:lnSpc>
                          <a:spcPct val="115000"/>
                        </a:lnSpc>
                        <a:spcAft>
                          <a:spcPts val="0"/>
                        </a:spcAft>
                      </a:pPr>
                      <a:r>
                        <a:rPr lang="ru-RU" sz="1200" b="1">
                          <a:solidFill>
                            <a:schemeClr val="bg2">
                              <a:lumMod val="40000"/>
                              <a:lumOff val="60000"/>
                            </a:schemeClr>
                          </a:solidFill>
                          <a:latin typeface="Calibri"/>
                          <a:ea typeface="Calibri"/>
                          <a:cs typeface="Times New Roman"/>
                        </a:rPr>
                        <a:t>1.</a:t>
                      </a:r>
                      <a:endParaRPr lang="ru-RU" sz="1200">
                        <a:solidFill>
                          <a:schemeClr val="bg2">
                            <a:lumMod val="40000"/>
                            <a:lumOff val="60000"/>
                          </a:schemeClr>
                        </a:solidFill>
                        <a:latin typeface="Calibri"/>
                        <a:ea typeface="Calibri"/>
                        <a:cs typeface="Times New Roman"/>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ctr">
                        <a:lnSpc>
                          <a:spcPct val="115000"/>
                        </a:lnSpc>
                        <a:spcAft>
                          <a:spcPts val="0"/>
                        </a:spcAft>
                      </a:pPr>
                      <a:r>
                        <a:rPr lang="ru-RU" sz="1200" b="1">
                          <a:solidFill>
                            <a:schemeClr val="bg2">
                              <a:lumMod val="40000"/>
                              <a:lumOff val="60000"/>
                            </a:schemeClr>
                          </a:solidFill>
                          <a:latin typeface="Calibri"/>
                          <a:ea typeface="Calibri"/>
                          <a:cs typeface="Times New Roman"/>
                        </a:rPr>
                        <a:t>Подготовительная часть</a:t>
                      </a:r>
                      <a:endParaRPr lang="ru-RU" sz="1200">
                        <a:solidFill>
                          <a:schemeClr val="bg2">
                            <a:lumMod val="40000"/>
                            <a:lumOff val="60000"/>
                          </a:schemeClr>
                        </a:solidFill>
                        <a:latin typeface="Calibri"/>
                        <a:ea typeface="Calibri"/>
                        <a:cs typeface="Times New Roman"/>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ctr">
                        <a:lnSpc>
                          <a:spcPct val="115000"/>
                        </a:lnSpc>
                        <a:spcAft>
                          <a:spcPts val="0"/>
                        </a:spcAft>
                      </a:pPr>
                      <a:r>
                        <a:rPr lang="ru-RU" sz="1200">
                          <a:solidFill>
                            <a:schemeClr val="bg2">
                              <a:lumMod val="40000"/>
                              <a:lumOff val="60000"/>
                            </a:schemeClr>
                          </a:solidFill>
                          <a:latin typeface="Calibri"/>
                          <a:ea typeface="Calibri"/>
                          <a:cs typeface="Times New Roman"/>
                        </a:rPr>
                        <a:t>8-10 мин.</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endParaRPr lang="ru-RU" sz="1200">
                        <a:solidFill>
                          <a:schemeClr val="bg2">
                            <a:lumMod val="40000"/>
                            <a:lumOff val="60000"/>
                          </a:schemeClr>
                        </a:solidFill>
                        <a:latin typeface="Calibri"/>
                        <a:ea typeface="Calibri"/>
                        <a:cs typeface="Times New Roman"/>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968">
                <a:tc>
                  <a:txBody>
                    <a:bodyPr/>
                    <a:lstStyle/>
                    <a:p>
                      <a:pPr marR="89535" algn="ctr">
                        <a:lnSpc>
                          <a:spcPct val="115000"/>
                        </a:lnSpc>
                        <a:spcAft>
                          <a:spcPts val="0"/>
                        </a:spcAft>
                      </a:pPr>
                      <a:r>
                        <a:rPr lang="ru-RU" sz="1200">
                          <a:solidFill>
                            <a:schemeClr val="bg2">
                              <a:lumMod val="40000"/>
                              <a:lumOff val="60000"/>
                            </a:schemeClr>
                          </a:solidFill>
                          <a:latin typeface="Calibri"/>
                          <a:ea typeface="Calibri"/>
                          <a:cs typeface="Times New Roman"/>
                        </a:rPr>
                        <a:t>1.1</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Построение, сдача рапорта, сообщение задач урока.</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1 мин.</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До начала занятий подготовить гимнастические палки, б\б мячи</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76">
                <a:tc>
                  <a:txBody>
                    <a:bodyPr/>
                    <a:lstStyle/>
                    <a:p>
                      <a:pPr marR="89535" algn="ctr">
                        <a:lnSpc>
                          <a:spcPct val="115000"/>
                        </a:lnSpc>
                        <a:spcAft>
                          <a:spcPts val="0"/>
                        </a:spcAft>
                      </a:pPr>
                      <a:r>
                        <a:rPr lang="ru-RU" sz="1200">
                          <a:solidFill>
                            <a:schemeClr val="bg2">
                              <a:lumMod val="40000"/>
                              <a:lumOff val="60000"/>
                            </a:schemeClr>
                          </a:solidFill>
                          <a:latin typeface="Calibri"/>
                          <a:ea typeface="Calibri"/>
                          <a:cs typeface="Times New Roman"/>
                        </a:rPr>
                        <a:t>1.2</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Движение в обход по залу</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1 круг</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Следить за осанкой</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8913">
                <a:tc>
                  <a:txBody>
                    <a:bodyPr/>
                    <a:lstStyle/>
                    <a:p>
                      <a:pPr marR="89535" algn="ctr">
                        <a:lnSpc>
                          <a:spcPct val="115000"/>
                        </a:lnSpc>
                        <a:spcAft>
                          <a:spcPts val="0"/>
                        </a:spcAft>
                      </a:pPr>
                      <a:r>
                        <a:rPr lang="ru-RU" sz="1200">
                          <a:solidFill>
                            <a:schemeClr val="bg2">
                              <a:lumMod val="40000"/>
                              <a:lumOff val="60000"/>
                            </a:schemeClr>
                          </a:solidFill>
                          <a:latin typeface="Calibri"/>
                          <a:ea typeface="Calibri"/>
                          <a:cs typeface="Times New Roman"/>
                        </a:rPr>
                        <a:t>1.3</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Упражнения на осанку с гимнастической палкой в движении</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 на пятках, палка на лопатках;</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 на носках, палка вверх;</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 с перекатом с пятки на носок, палка за спиной;</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endParaRPr lang="ru-RU" sz="1200">
                        <a:solidFill>
                          <a:schemeClr val="bg2">
                            <a:lumMod val="40000"/>
                            <a:lumOff val="60000"/>
                          </a:schemeClr>
                        </a:solidFill>
                        <a:latin typeface="Calibri"/>
                        <a:ea typeface="Calibri"/>
                        <a:cs typeface="Times New Roman"/>
                      </a:endParaRP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15 сек.</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15 сек.</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15 сек.</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Обратить внимание на качество сдачи рапорта и форму.</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«В обход налево шагом – марш!» задать темп подсчетом.</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Проходя взять гимнастические палки.</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921">
                <a:tc>
                  <a:txBody>
                    <a:bodyPr/>
                    <a:lstStyle/>
                    <a:p>
                      <a:pPr marR="89535" algn="ctr">
                        <a:lnSpc>
                          <a:spcPct val="115000"/>
                        </a:lnSpc>
                        <a:spcAft>
                          <a:spcPts val="0"/>
                        </a:spcAft>
                      </a:pPr>
                      <a:r>
                        <a:rPr lang="ru-RU" sz="1200">
                          <a:solidFill>
                            <a:schemeClr val="bg2">
                              <a:lumMod val="40000"/>
                              <a:lumOff val="60000"/>
                            </a:schemeClr>
                          </a:solidFill>
                          <a:latin typeface="Calibri"/>
                          <a:ea typeface="Calibri"/>
                          <a:cs typeface="Times New Roman"/>
                        </a:rPr>
                        <a:t>1.4</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Бег в медленном темпе с заданием:</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- 1 свисток: остановка прыжком в стойке баскетболиста.</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- 2 свистка: бег в обратном направлении;</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2 мин.</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Быстрый перекат с пятки на носок.</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«Бегом – марш!» Расстояние друг от друга два метра.</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Следим за сигналом и правильно выполняем задание.</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962">
                <a:tc>
                  <a:txBody>
                    <a:bodyPr/>
                    <a:lstStyle/>
                    <a:p>
                      <a:pPr marR="89535" algn="ctr">
                        <a:lnSpc>
                          <a:spcPct val="115000"/>
                        </a:lnSpc>
                        <a:spcAft>
                          <a:spcPts val="0"/>
                        </a:spcAft>
                      </a:pPr>
                      <a:r>
                        <a:rPr lang="ru-RU" sz="1200">
                          <a:solidFill>
                            <a:schemeClr val="bg2">
                              <a:lumMod val="40000"/>
                              <a:lumOff val="60000"/>
                            </a:schemeClr>
                          </a:solidFill>
                          <a:latin typeface="Calibri"/>
                          <a:ea typeface="Calibri"/>
                          <a:cs typeface="Times New Roman"/>
                        </a:rPr>
                        <a:t>1.5</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Ходьба с восстановлением дыхания.</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30 сек.</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«Шагом – марш!»</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Руки через стороны вверх – вдох, опустить – выдох.</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659">
                <a:tc>
                  <a:txBody>
                    <a:bodyPr/>
                    <a:lstStyle/>
                    <a:p>
                      <a:pPr marR="89535" algn="ctr">
                        <a:lnSpc>
                          <a:spcPct val="115000"/>
                        </a:lnSpc>
                        <a:spcAft>
                          <a:spcPts val="0"/>
                        </a:spcAft>
                      </a:pPr>
                      <a:r>
                        <a:rPr lang="ru-RU" sz="1200">
                          <a:solidFill>
                            <a:schemeClr val="bg2">
                              <a:lumMod val="40000"/>
                              <a:lumOff val="60000"/>
                            </a:schemeClr>
                          </a:solidFill>
                          <a:latin typeface="Calibri"/>
                          <a:ea typeface="Calibri"/>
                          <a:cs typeface="Times New Roman"/>
                        </a:rPr>
                        <a:t>1.6</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Беговые упражнения:</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 с высоким подниманием бедра;</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 бег спиной вперед;</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 бег с захлестыванием голени;</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 бег с прыжками вверх с одной ноги на другую;</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 ускорение по диагонали;</a:t>
                      </a:r>
                    </a:p>
                    <a:p>
                      <a:pPr marR="89535" algn="just">
                        <a:lnSpc>
                          <a:spcPct val="115000"/>
                        </a:lnSpc>
                        <a:spcAft>
                          <a:spcPts val="0"/>
                        </a:spcAft>
                      </a:pPr>
                      <a:r>
                        <a:rPr lang="ru-RU" sz="1200" i="1">
                          <a:solidFill>
                            <a:schemeClr val="bg2">
                              <a:lumMod val="40000"/>
                              <a:lumOff val="60000"/>
                            </a:schemeClr>
                          </a:solidFill>
                          <a:latin typeface="Calibri"/>
                          <a:ea typeface="Calibri"/>
                          <a:cs typeface="Times New Roman"/>
                        </a:rPr>
                        <a:t>Перестроение в колонну по два.</a:t>
                      </a:r>
                      <a:endParaRPr lang="ru-RU" sz="1200">
                        <a:solidFill>
                          <a:schemeClr val="bg2">
                            <a:lumMod val="40000"/>
                            <a:lumOff val="60000"/>
                          </a:schemeClr>
                        </a:solidFill>
                        <a:latin typeface="Calibri"/>
                        <a:ea typeface="Calibri"/>
                        <a:cs typeface="Times New Roman"/>
                      </a:endParaRP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endParaRPr lang="ru-RU" sz="1200">
                        <a:solidFill>
                          <a:schemeClr val="bg2">
                            <a:lumMod val="40000"/>
                            <a:lumOff val="60000"/>
                          </a:schemeClr>
                        </a:solidFill>
                        <a:latin typeface="Calibri"/>
                        <a:ea typeface="Calibri"/>
                        <a:cs typeface="Times New Roman"/>
                      </a:endParaRP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4-8 раз</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4-8 раз</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4-8 раз</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4-8 раз</a:t>
                      </a:r>
                    </a:p>
                    <a:p>
                      <a:pPr marR="89535" algn="just">
                        <a:lnSpc>
                          <a:spcPct val="115000"/>
                        </a:lnSpc>
                        <a:spcAft>
                          <a:spcPts val="0"/>
                        </a:spcAft>
                      </a:pPr>
                      <a:r>
                        <a:rPr lang="ru-RU" sz="1200">
                          <a:solidFill>
                            <a:schemeClr val="bg2">
                              <a:lumMod val="40000"/>
                              <a:lumOff val="60000"/>
                            </a:schemeClr>
                          </a:solidFill>
                          <a:latin typeface="Calibri"/>
                          <a:ea typeface="Calibri"/>
                          <a:cs typeface="Times New Roman"/>
                        </a:rPr>
                        <a:t>2 раза</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dirty="0">
                          <a:solidFill>
                            <a:schemeClr val="bg2">
                              <a:lumMod val="40000"/>
                              <a:lumOff val="60000"/>
                            </a:schemeClr>
                          </a:solidFill>
                          <a:latin typeface="Calibri"/>
                          <a:ea typeface="Calibri"/>
                          <a:cs typeface="Times New Roman"/>
                        </a:rPr>
                        <a:t>Спина прямая смотрим вперед.</a:t>
                      </a:r>
                    </a:p>
                    <a:p>
                      <a:pPr marR="89535" algn="just">
                        <a:lnSpc>
                          <a:spcPct val="115000"/>
                        </a:lnSpc>
                        <a:spcAft>
                          <a:spcPts val="0"/>
                        </a:spcAft>
                      </a:pPr>
                      <a:r>
                        <a:rPr lang="ru-RU" sz="1200" dirty="0">
                          <a:solidFill>
                            <a:schemeClr val="bg2">
                              <a:lumMod val="40000"/>
                              <a:lumOff val="60000"/>
                            </a:schemeClr>
                          </a:solidFill>
                          <a:latin typeface="Calibri"/>
                          <a:ea typeface="Calibri"/>
                          <a:cs typeface="Times New Roman"/>
                        </a:rPr>
                        <a:t>Выпрыгнуть как можно выше.</a:t>
                      </a:r>
                    </a:p>
                    <a:p>
                      <a:pPr marR="89535" algn="just">
                        <a:lnSpc>
                          <a:spcPct val="115000"/>
                        </a:lnSpc>
                        <a:spcAft>
                          <a:spcPts val="0"/>
                        </a:spcAft>
                      </a:pPr>
                      <a:r>
                        <a:rPr lang="ru-RU" sz="1200" dirty="0">
                          <a:solidFill>
                            <a:schemeClr val="bg2">
                              <a:lumMod val="40000"/>
                              <a:lumOff val="60000"/>
                            </a:schemeClr>
                          </a:solidFill>
                          <a:latin typeface="Calibri"/>
                          <a:ea typeface="Calibri"/>
                          <a:cs typeface="Times New Roman"/>
                        </a:rPr>
                        <a:t>Максимально быстро.</a:t>
                      </a:r>
                    </a:p>
                  </a:txBody>
                  <a:tcPr marL="28196" marR="2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611559" y="116633"/>
          <a:ext cx="7848875" cy="6571974"/>
        </p:xfrm>
        <a:graphic>
          <a:graphicData uri="http://schemas.openxmlformats.org/drawingml/2006/table">
            <a:tbl>
              <a:tblPr/>
              <a:tblGrid>
                <a:gridCol w="565112"/>
                <a:gridCol w="3712916"/>
                <a:gridCol w="1171500"/>
                <a:gridCol w="2399347"/>
              </a:tblGrid>
              <a:tr h="2432490">
                <a:tc>
                  <a:txBody>
                    <a:bodyPr/>
                    <a:lstStyle/>
                    <a:p>
                      <a:pPr marR="89535" algn="ctr">
                        <a:lnSpc>
                          <a:spcPct val="115000"/>
                        </a:lnSpc>
                        <a:spcAft>
                          <a:spcPts val="0"/>
                        </a:spcAft>
                      </a:pPr>
                      <a:r>
                        <a:rPr lang="ru-RU" sz="1200" dirty="0">
                          <a:solidFill>
                            <a:schemeClr val="bg2">
                              <a:lumMod val="60000"/>
                              <a:lumOff val="40000"/>
                            </a:schemeClr>
                          </a:solidFill>
                          <a:latin typeface="Calibri"/>
                          <a:ea typeface="Calibri"/>
                          <a:cs typeface="Times New Roman"/>
                        </a:rPr>
                        <a:t>1.7</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Комплекс общеразвивающих упражнений в парах с б\б мячом</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И.п. – стоя лицом друг к другу мяч вверху, наклоны в стороны;</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И.п. – стоя спиной друг к другу, ноги врозь, передачи мяча из рук в руки вращением туловища вправо и влево;</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И.п – лицом друг к другу мяч в руках, выпады в стороны;</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Круговые движения в коленных суставах;</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Прыжки вверх с передачей мяча друг другу, на расстоянии 2 метра.</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3 мин</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5 раз</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5 раз</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5 раз</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5 – 6 раз</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endParaRPr lang="ru-RU" sz="1200">
                        <a:solidFill>
                          <a:schemeClr val="bg2">
                            <a:lumMod val="60000"/>
                            <a:lumOff val="40000"/>
                          </a:schemeClr>
                        </a:solidFill>
                        <a:latin typeface="Calibri"/>
                        <a:ea typeface="Calibri"/>
                        <a:cs typeface="Times New Roman"/>
                      </a:endParaRP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Поворачиваем туловище вправо – передаем мяч, влево – берем. </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По команде первый передает мяч через голову, партнер принимает мяч внизу, между ног. </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Упражнение начинаем с правой ноги.</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Передачи мяча двумя руками.</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82">
                <a:tc>
                  <a:txBody>
                    <a:bodyPr/>
                    <a:lstStyle/>
                    <a:p>
                      <a:pPr marR="89535" algn="ctr">
                        <a:lnSpc>
                          <a:spcPct val="115000"/>
                        </a:lnSpc>
                        <a:spcAft>
                          <a:spcPts val="0"/>
                        </a:spcAft>
                      </a:pPr>
                      <a:r>
                        <a:rPr lang="ru-RU" sz="1200" b="1">
                          <a:solidFill>
                            <a:schemeClr val="bg2">
                              <a:lumMod val="60000"/>
                              <a:lumOff val="40000"/>
                            </a:schemeClr>
                          </a:solidFill>
                          <a:latin typeface="Calibri"/>
                          <a:ea typeface="Calibri"/>
                          <a:cs typeface="Times New Roman"/>
                        </a:rPr>
                        <a:t>2.</a:t>
                      </a:r>
                      <a:endParaRPr lang="ru-RU" sz="1200">
                        <a:solidFill>
                          <a:schemeClr val="bg2">
                            <a:lumMod val="60000"/>
                            <a:lumOff val="40000"/>
                          </a:schemeClr>
                        </a:solidFill>
                        <a:latin typeface="Calibri"/>
                        <a:ea typeface="Calibri"/>
                        <a:cs typeface="Times New Roman"/>
                      </a:endParaRP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ctr">
                        <a:lnSpc>
                          <a:spcPct val="115000"/>
                        </a:lnSpc>
                        <a:spcAft>
                          <a:spcPts val="0"/>
                        </a:spcAft>
                      </a:pPr>
                      <a:r>
                        <a:rPr lang="ru-RU" sz="1200" b="1">
                          <a:solidFill>
                            <a:schemeClr val="bg2">
                              <a:lumMod val="60000"/>
                              <a:lumOff val="40000"/>
                            </a:schemeClr>
                          </a:solidFill>
                          <a:latin typeface="Calibri"/>
                          <a:ea typeface="Calibri"/>
                          <a:cs typeface="Times New Roman"/>
                        </a:rPr>
                        <a:t>Основная часть</a:t>
                      </a:r>
                      <a:endParaRPr lang="ru-RU" sz="1200">
                        <a:solidFill>
                          <a:schemeClr val="bg2">
                            <a:lumMod val="60000"/>
                            <a:lumOff val="40000"/>
                          </a:schemeClr>
                        </a:solidFill>
                        <a:latin typeface="Calibri"/>
                        <a:ea typeface="Calibri"/>
                        <a:cs typeface="Times New Roman"/>
                      </a:endParaRP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25-30 мин.</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endParaRPr lang="ru-RU" sz="1200">
                        <a:solidFill>
                          <a:schemeClr val="bg2">
                            <a:lumMod val="60000"/>
                            <a:lumOff val="40000"/>
                          </a:schemeClr>
                        </a:solidFill>
                        <a:latin typeface="Calibri"/>
                        <a:ea typeface="Calibri"/>
                        <a:cs typeface="Times New Roman"/>
                      </a:endParaRP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92">
                <a:tc>
                  <a:txBody>
                    <a:bodyPr/>
                    <a:lstStyle/>
                    <a:p>
                      <a:pPr marR="89535" algn="ctr">
                        <a:lnSpc>
                          <a:spcPct val="115000"/>
                        </a:lnSpc>
                        <a:spcAft>
                          <a:spcPts val="0"/>
                        </a:spcAft>
                      </a:pPr>
                      <a:r>
                        <a:rPr lang="ru-RU" sz="1200">
                          <a:solidFill>
                            <a:schemeClr val="bg2">
                              <a:lumMod val="60000"/>
                              <a:lumOff val="40000"/>
                            </a:schemeClr>
                          </a:solidFill>
                          <a:latin typeface="Calibri"/>
                          <a:ea typeface="Calibri"/>
                          <a:cs typeface="Times New Roman"/>
                        </a:rPr>
                        <a:t>2.1</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Ведение с изменением направления,</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Остановка двумя шагами – бросок в кольцо;</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Ускорение по прямой, остановка прыжком – бросок в кольцо.</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dirty="0">
                          <a:solidFill>
                            <a:schemeClr val="bg2">
                              <a:lumMod val="60000"/>
                              <a:lumOff val="40000"/>
                            </a:schemeClr>
                          </a:solidFill>
                          <a:latin typeface="Calibri"/>
                          <a:ea typeface="Calibri"/>
                          <a:cs typeface="Times New Roman"/>
                        </a:rPr>
                        <a:t>5 мин.</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Упражнение выполняется друг за другом по кругу.</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Ведение между стоек «змейкой», дальней рукой от стойки.</a:t>
                      </a:r>
                    </a:p>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Следить за правильностью выполнения остановок шагом и прыжком.</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28">
                <a:tc>
                  <a:txBody>
                    <a:bodyPr/>
                    <a:lstStyle/>
                    <a:p>
                      <a:pPr marR="89535" algn="ctr">
                        <a:lnSpc>
                          <a:spcPct val="115000"/>
                        </a:lnSpc>
                        <a:spcAft>
                          <a:spcPts val="0"/>
                        </a:spcAft>
                      </a:pPr>
                      <a:r>
                        <a:rPr lang="ru-RU" sz="1200">
                          <a:solidFill>
                            <a:schemeClr val="bg2">
                              <a:lumMod val="60000"/>
                              <a:lumOff val="40000"/>
                            </a:schemeClr>
                          </a:solidFill>
                          <a:latin typeface="Calibri"/>
                          <a:ea typeface="Calibri"/>
                          <a:cs typeface="Times New Roman"/>
                        </a:rPr>
                        <a:t>2.2</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Упражнение в парах. Передвижения в стойке баскетболиста</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4 мин.</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Движение навстречу друг другу в стойке баскетболиста. Стараться коснуться спины противника; колена; пятки.</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28">
                <a:tc>
                  <a:txBody>
                    <a:bodyPr/>
                    <a:lstStyle/>
                    <a:p>
                      <a:pPr marR="89535" algn="ctr">
                        <a:lnSpc>
                          <a:spcPct val="115000"/>
                        </a:lnSpc>
                        <a:spcAft>
                          <a:spcPts val="0"/>
                        </a:spcAft>
                      </a:pPr>
                      <a:r>
                        <a:rPr lang="ru-RU" sz="1200" dirty="0">
                          <a:solidFill>
                            <a:schemeClr val="bg2">
                              <a:lumMod val="60000"/>
                              <a:lumOff val="40000"/>
                            </a:schemeClr>
                          </a:solidFill>
                          <a:latin typeface="Calibri"/>
                          <a:ea typeface="Calibri"/>
                          <a:cs typeface="Times New Roman"/>
                        </a:rPr>
                        <a:t>2.3</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dirty="0">
                          <a:solidFill>
                            <a:schemeClr val="bg2">
                              <a:lumMod val="60000"/>
                              <a:lumOff val="40000"/>
                            </a:schemeClr>
                          </a:solidFill>
                          <a:latin typeface="Calibri"/>
                          <a:ea typeface="Calibri"/>
                          <a:cs typeface="Times New Roman"/>
                        </a:rPr>
                        <a:t>Броски мяча в кольцо со средней дистанции.</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dirty="0">
                          <a:solidFill>
                            <a:schemeClr val="bg2">
                              <a:lumMod val="60000"/>
                              <a:lumOff val="40000"/>
                            </a:schemeClr>
                          </a:solidFill>
                          <a:latin typeface="Calibri"/>
                          <a:ea typeface="Calibri"/>
                          <a:cs typeface="Times New Roman"/>
                        </a:rPr>
                        <a:t>5 мин.</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dirty="0">
                          <a:solidFill>
                            <a:schemeClr val="bg2">
                              <a:lumMod val="60000"/>
                              <a:lumOff val="40000"/>
                            </a:schemeClr>
                          </a:solidFill>
                          <a:latin typeface="Calibri"/>
                          <a:ea typeface="Calibri"/>
                          <a:cs typeface="Times New Roman"/>
                        </a:rPr>
                        <a:t>Следить за техникой броска.</a:t>
                      </a:r>
                    </a:p>
                    <a:p>
                      <a:pPr marR="89535" algn="just">
                        <a:lnSpc>
                          <a:spcPct val="115000"/>
                        </a:lnSpc>
                        <a:spcAft>
                          <a:spcPts val="0"/>
                        </a:spcAft>
                      </a:pPr>
                      <a:r>
                        <a:rPr lang="ru-RU" sz="1200" dirty="0">
                          <a:solidFill>
                            <a:schemeClr val="bg2">
                              <a:lumMod val="60000"/>
                              <a:lumOff val="40000"/>
                            </a:schemeClr>
                          </a:solidFill>
                          <a:latin typeface="Calibri"/>
                          <a:ea typeface="Calibri"/>
                          <a:cs typeface="Times New Roman"/>
                        </a:rPr>
                        <a:t>Броски  выполняются по кругу с девяти точек. Переход на следующую точку после попадания.</a:t>
                      </a:r>
                    </a:p>
                  </a:txBody>
                  <a:tcPr marL="27705" marR="27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39553" y="404664"/>
          <a:ext cx="7920879" cy="6048671"/>
        </p:xfrm>
        <a:graphic>
          <a:graphicData uri="http://schemas.openxmlformats.org/drawingml/2006/table">
            <a:tbl>
              <a:tblPr/>
              <a:tblGrid>
                <a:gridCol w="570297"/>
                <a:gridCol w="3746978"/>
                <a:gridCol w="1182245"/>
                <a:gridCol w="2421359"/>
              </a:tblGrid>
              <a:tr h="967788">
                <a:tc>
                  <a:txBody>
                    <a:bodyPr/>
                    <a:lstStyle/>
                    <a:p>
                      <a:pPr marR="89535" algn="ctr">
                        <a:lnSpc>
                          <a:spcPct val="115000"/>
                        </a:lnSpc>
                        <a:spcAft>
                          <a:spcPts val="0"/>
                        </a:spcAft>
                      </a:pPr>
                      <a:r>
                        <a:rPr lang="ru-RU" sz="1200" dirty="0">
                          <a:solidFill>
                            <a:schemeClr val="bg2">
                              <a:lumMod val="60000"/>
                              <a:lumOff val="40000"/>
                            </a:schemeClr>
                          </a:solidFill>
                          <a:latin typeface="Calibri"/>
                          <a:ea typeface="Calibri"/>
                          <a:cs typeface="Times New Roman"/>
                        </a:rPr>
                        <a:t>2.4</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Упражнение в парах. Ускорение по свистку, подбор мяча, атакующие действия на кольцо.</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4 мин.</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Не успевший подобрать мяч, встает в защиту. Выбегать по свистку. </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3363">
                <a:tc>
                  <a:txBody>
                    <a:bodyPr/>
                    <a:lstStyle/>
                    <a:p>
                      <a:pPr marR="89535" algn="ctr">
                        <a:lnSpc>
                          <a:spcPct val="115000"/>
                        </a:lnSpc>
                        <a:spcAft>
                          <a:spcPts val="0"/>
                        </a:spcAft>
                      </a:pPr>
                      <a:r>
                        <a:rPr lang="ru-RU" sz="1200" dirty="0">
                          <a:solidFill>
                            <a:schemeClr val="bg2">
                              <a:lumMod val="60000"/>
                              <a:lumOff val="40000"/>
                            </a:schemeClr>
                          </a:solidFill>
                          <a:latin typeface="Calibri"/>
                          <a:ea typeface="Calibri"/>
                          <a:cs typeface="Times New Roman"/>
                        </a:rPr>
                        <a:t>2.5</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Упражнение в тройках. Взаимодействие «восьмеркой».</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5 мин.</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Передвижение и передача мяча выполняется с переходом игроков по восьмерке. Игрок выполнивший передачу мяча двигается за спину передавшему. В конце взаимодействия бросок в кольцо.</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46">
                <a:tc>
                  <a:txBody>
                    <a:bodyPr/>
                    <a:lstStyle/>
                    <a:p>
                      <a:pPr marR="89535" algn="ctr">
                        <a:lnSpc>
                          <a:spcPct val="115000"/>
                        </a:lnSpc>
                        <a:spcAft>
                          <a:spcPts val="0"/>
                        </a:spcAft>
                      </a:pPr>
                      <a:r>
                        <a:rPr lang="ru-RU" sz="1200" b="1">
                          <a:solidFill>
                            <a:schemeClr val="bg2">
                              <a:lumMod val="60000"/>
                              <a:lumOff val="40000"/>
                            </a:schemeClr>
                          </a:solidFill>
                          <a:latin typeface="Calibri"/>
                          <a:ea typeface="Calibri"/>
                          <a:cs typeface="Times New Roman"/>
                        </a:rPr>
                        <a:t>3.</a:t>
                      </a:r>
                      <a:endParaRPr lang="ru-RU" sz="1200">
                        <a:solidFill>
                          <a:schemeClr val="bg2">
                            <a:lumMod val="60000"/>
                            <a:lumOff val="40000"/>
                          </a:schemeClr>
                        </a:solidFill>
                        <a:latin typeface="Calibri"/>
                        <a:ea typeface="Calibri"/>
                        <a:cs typeface="Times New Roman"/>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ctr">
                        <a:lnSpc>
                          <a:spcPct val="115000"/>
                        </a:lnSpc>
                        <a:spcAft>
                          <a:spcPts val="0"/>
                        </a:spcAft>
                      </a:pPr>
                      <a:r>
                        <a:rPr lang="ru-RU" sz="1200" b="1">
                          <a:solidFill>
                            <a:schemeClr val="bg2">
                              <a:lumMod val="60000"/>
                              <a:lumOff val="40000"/>
                            </a:schemeClr>
                          </a:solidFill>
                          <a:latin typeface="Calibri"/>
                          <a:ea typeface="Calibri"/>
                          <a:cs typeface="Times New Roman"/>
                        </a:rPr>
                        <a:t>Заключительная часть</a:t>
                      </a:r>
                      <a:endParaRPr lang="ru-RU" sz="1200">
                        <a:solidFill>
                          <a:schemeClr val="bg2">
                            <a:lumMod val="60000"/>
                            <a:lumOff val="40000"/>
                          </a:schemeClr>
                        </a:solidFill>
                        <a:latin typeface="Calibri"/>
                        <a:ea typeface="Calibri"/>
                        <a:cs typeface="Times New Roman"/>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3-5 мин.</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endParaRPr lang="ru-RU" sz="1200">
                        <a:solidFill>
                          <a:schemeClr val="bg2">
                            <a:lumMod val="60000"/>
                            <a:lumOff val="40000"/>
                          </a:schemeClr>
                        </a:solidFill>
                        <a:latin typeface="Calibri"/>
                        <a:ea typeface="Calibri"/>
                        <a:cs typeface="Times New Roman"/>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894">
                <a:tc>
                  <a:txBody>
                    <a:bodyPr/>
                    <a:lstStyle/>
                    <a:p>
                      <a:pPr marR="89535" algn="ctr">
                        <a:lnSpc>
                          <a:spcPct val="115000"/>
                        </a:lnSpc>
                        <a:spcAft>
                          <a:spcPts val="0"/>
                        </a:spcAft>
                      </a:pPr>
                      <a:r>
                        <a:rPr lang="ru-RU" sz="1200">
                          <a:solidFill>
                            <a:schemeClr val="bg2">
                              <a:lumMod val="60000"/>
                              <a:lumOff val="40000"/>
                            </a:schemeClr>
                          </a:solidFill>
                          <a:latin typeface="Calibri"/>
                          <a:ea typeface="Calibri"/>
                          <a:cs typeface="Times New Roman"/>
                        </a:rPr>
                        <a:t>3.1</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Построение в одну шеренгу.</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15 сек</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dirty="0">
                          <a:solidFill>
                            <a:schemeClr val="bg2">
                              <a:lumMod val="60000"/>
                              <a:lumOff val="40000"/>
                            </a:schemeClr>
                          </a:solidFill>
                          <a:latin typeface="Calibri"/>
                          <a:ea typeface="Calibri"/>
                          <a:cs typeface="Times New Roman"/>
                        </a:rPr>
                        <a:t>«В одну шеренгу стройся!»</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840">
                <a:tc>
                  <a:txBody>
                    <a:bodyPr/>
                    <a:lstStyle/>
                    <a:p>
                      <a:pPr marR="89535" algn="ctr">
                        <a:lnSpc>
                          <a:spcPct val="115000"/>
                        </a:lnSpc>
                        <a:spcAft>
                          <a:spcPts val="0"/>
                        </a:spcAft>
                      </a:pPr>
                      <a:r>
                        <a:rPr lang="ru-RU" sz="1200">
                          <a:solidFill>
                            <a:schemeClr val="bg2">
                              <a:lumMod val="60000"/>
                              <a:lumOff val="40000"/>
                            </a:schemeClr>
                          </a:solidFill>
                          <a:latin typeface="Calibri"/>
                          <a:ea typeface="Calibri"/>
                          <a:cs typeface="Times New Roman"/>
                        </a:rPr>
                        <a:t>3.2</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Подведение итогов занятия.</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2 мин.</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Отметить работу учеников на уроке. Поставить оценки.</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840">
                <a:tc>
                  <a:txBody>
                    <a:bodyPr/>
                    <a:lstStyle/>
                    <a:p>
                      <a:pPr marR="89535" algn="ctr">
                        <a:lnSpc>
                          <a:spcPct val="115000"/>
                        </a:lnSpc>
                        <a:spcAft>
                          <a:spcPts val="0"/>
                        </a:spcAft>
                      </a:pPr>
                      <a:r>
                        <a:rPr lang="ru-RU" sz="1200">
                          <a:solidFill>
                            <a:schemeClr val="bg2">
                              <a:lumMod val="60000"/>
                              <a:lumOff val="40000"/>
                            </a:schemeClr>
                          </a:solidFill>
                          <a:latin typeface="Calibri"/>
                          <a:ea typeface="Calibri"/>
                          <a:cs typeface="Times New Roman"/>
                        </a:rPr>
                        <a:t>3.3</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Домашнее задание.</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a:solidFill>
                            <a:schemeClr val="bg2">
                              <a:lumMod val="60000"/>
                              <a:lumOff val="40000"/>
                            </a:schemeClr>
                          </a:solidFill>
                          <a:latin typeface="Calibri"/>
                          <a:ea typeface="Calibri"/>
                          <a:cs typeface="Times New Roman"/>
                        </a:rPr>
                        <a:t>1 мин.</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200" dirty="0">
                          <a:solidFill>
                            <a:schemeClr val="bg2">
                              <a:lumMod val="60000"/>
                              <a:lumOff val="40000"/>
                            </a:schemeClr>
                          </a:solidFill>
                          <a:latin typeface="Calibri"/>
                          <a:ea typeface="Calibri"/>
                          <a:cs typeface="Times New Roman"/>
                        </a:rPr>
                        <a:t>Имитировать броски одной рукой от плеча.</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2532" name="Picture 4" descr="preview"/>
          <p:cNvPicPr>
            <a:picLocks noChangeAspect="1" noChangeArrowheads="1"/>
          </p:cNvPicPr>
          <p:nvPr/>
        </p:nvPicPr>
        <p:blipFill>
          <a:blip r:embed="rId2" cstate="print"/>
          <a:srcRect/>
          <a:stretch>
            <a:fillRect/>
          </a:stretch>
        </p:blipFill>
        <p:spPr bwMode="auto">
          <a:xfrm>
            <a:off x="323850" y="1340768"/>
            <a:ext cx="4105275" cy="5015582"/>
          </a:xfrm>
          <a:prstGeom prst="rect">
            <a:avLst/>
          </a:prstGeom>
          <a:noFill/>
        </p:spPr>
      </p:pic>
      <p:sp>
        <p:nvSpPr>
          <p:cNvPr id="7" name="Прямоугольник 6"/>
          <p:cNvSpPr/>
          <p:nvPr/>
        </p:nvSpPr>
        <p:spPr>
          <a:xfrm>
            <a:off x="899592" y="260648"/>
            <a:ext cx="6696744" cy="646331"/>
          </a:xfrm>
          <a:prstGeom prst="rect">
            <a:avLst/>
          </a:prstGeom>
        </p:spPr>
        <p:txBody>
          <a:bodyPr wrap="square">
            <a:spAutoFit/>
          </a:bodyPr>
          <a:lstStyle/>
          <a:p>
            <a:pPr algn="ctr"/>
            <a:r>
              <a:rPr lang="ru-RU" b="1" dirty="0">
                <a:solidFill>
                  <a:srgbClr val="7030A0"/>
                </a:solidFill>
              </a:rPr>
              <a:t>8. Календарно – тематическое планирование </a:t>
            </a:r>
            <a:br>
              <a:rPr lang="ru-RU" b="1" dirty="0">
                <a:solidFill>
                  <a:srgbClr val="7030A0"/>
                </a:solidFill>
              </a:rPr>
            </a:br>
            <a:r>
              <a:rPr lang="ru-RU" b="1" dirty="0">
                <a:solidFill>
                  <a:srgbClr val="7030A0"/>
                </a:solidFill>
              </a:rPr>
              <a:t>по баскетболу в 7 классе</a:t>
            </a:r>
            <a:r>
              <a:rPr lang="ru-RU" b="1" dirty="0" smtClean="0">
                <a:solidFill>
                  <a:schemeClr val="bg1"/>
                </a:solidFill>
                <a:latin typeface="Algerian" pitchFamily="82" charset="0"/>
              </a:rPr>
              <a:t> </a:t>
            </a:r>
            <a:endParaRPr lang="ru-RU" dirty="0"/>
          </a:p>
        </p:txBody>
      </p:sp>
      <p:graphicFrame>
        <p:nvGraphicFramePr>
          <p:cNvPr id="9" name="Таблица 8"/>
          <p:cNvGraphicFramePr>
            <a:graphicFrameLocks noGrp="1"/>
          </p:cNvGraphicFramePr>
          <p:nvPr/>
        </p:nvGraphicFramePr>
        <p:xfrm>
          <a:off x="3491880" y="980733"/>
          <a:ext cx="5256584" cy="5497998"/>
        </p:xfrm>
        <a:graphic>
          <a:graphicData uri="http://schemas.openxmlformats.org/drawingml/2006/table">
            <a:tbl>
              <a:tblPr/>
              <a:tblGrid>
                <a:gridCol w="485238"/>
                <a:gridCol w="4044630"/>
                <a:gridCol w="726716"/>
              </a:tblGrid>
              <a:tr h="570582">
                <a:tc>
                  <a:txBody>
                    <a:bodyPr/>
                    <a:lstStyle/>
                    <a:p>
                      <a:pPr algn="ctr">
                        <a:lnSpc>
                          <a:spcPct val="115000"/>
                        </a:lnSpc>
                        <a:spcAft>
                          <a:spcPts val="0"/>
                        </a:spcAft>
                      </a:pPr>
                      <a:r>
                        <a:rPr lang="ru-RU" sz="1200" dirty="0">
                          <a:solidFill>
                            <a:srgbClr val="0000FF"/>
                          </a:solidFill>
                          <a:latin typeface="Calibri"/>
                          <a:ea typeface="Calibri"/>
                          <a:cs typeface="Times New Roman"/>
                        </a:rPr>
                        <a:t>№</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FF"/>
                          </a:solidFill>
                          <a:latin typeface="Calibri"/>
                          <a:ea typeface="Calibri"/>
                          <a:cs typeface="Times New Roman"/>
                        </a:rPr>
                        <a:t>Тема урока</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Дата проведения</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811">
                <a:tc>
                  <a:txBody>
                    <a:bodyPr/>
                    <a:lstStyle/>
                    <a:p>
                      <a:pPr algn="ctr">
                        <a:lnSpc>
                          <a:spcPct val="115000"/>
                        </a:lnSpc>
                        <a:spcAft>
                          <a:spcPts val="0"/>
                        </a:spcAft>
                      </a:pPr>
                      <a:r>
                        <a:rPr lang="ru-RU" sz="1200">
                          <a:solidFill>
                            <a:srgbClr val="0000FF"/>
                          </a:solidFill>
                          <a:latin typeface="Calibri"/>
                          <a:ea typeface="Calibri"/>
                          <a:cs typeface="Times New Roman"/>
                        </a:rPr>
                        <a:t>1 </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Инструктаж по технике безопасности №75. Обучение технике перемещений, стойке баскетболиста.</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88">
                <a:tc>
                  <a:txBody>
                    <a:bodyPr/>
                    <a:lstStyle/>
                    <a:p>
                      <a:pPr algn="ctr">
                        <a:lnSpc>
                          <a:spcPct val="115000"/>
                        </a:lnSpc>
                        <a:spcAft>
                          <a:spcPts val="0"/>
                        </a:spcAft>
                      </a:pPr>
                      <a:r>
                        <a:rPr lang="ru-RU" sz="1200">
                          <a:solidFill>
                            <a:srgbClr val="0000FF"/>
                          </a:solidFill>
                          <a:latin typeface="Calibri"/>
                          <a:ea typeface="Calibri"/>
                          <a:cs typeface="Times New Roman"/>
                        </a:rPr>
                        <a:t>2</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Обучение технике держания мяча и стойке баскетболиста.</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40">
                <a:tc>
                  <a:txBody>
                    <a:bodyPr/>
                    <a:lstStyle/>
                    <a:p>
                      <a:pPr algn="ctr">
                        <a:lnSpc>
                          <a:spcPct val="115000"/>
                        </a:lnSpc>
                        <a:spcAft>
                          <a:spcPts val="0"/>
                        </a:spcAft>
                      </a:pPr>
                      <a:r>
                        <a:rPr lang="ru-RU" sz="1200">
                          <a:solidFill>
                            <a:srgbClr val="0000FF"/>
                          </a:solidFill>
                          <a:latin typeface="Calibri"/>
                          <a:ea typeface="Calibri"/>
                          <a:cs typeface="Times New Roman"/>
                        </a:rPr>
                        <a:t>3</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Обучение технике ловли и передачи мяча на месте. </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582">
                <a:tc>
                  <a:txBody>
                    <a:bodyPr/>
                    <a:lstStyle/>
                    <a:p>
                      <a:pPr algn="ctr">
                        <a:lnSpc>
                          <a:spcPct val="115000"/>
                        </a:lnSpc>
                        <a:spcAft>
                          <a:spcPts val="0"/>
                        </a:spcAft>
                      </a:pPr>
                      <a:r>
                        <a:rPr lang="ru-RU" sz="1200">
                          <a:solidFill>
                            <a:srgbClr val="0000FF"/>
                          </a:solidFill>
                          <a:latin typeface="Calibri"/>
                          <a:ea typeface="Calibri"/>
                          <a:cs typeface="Times New Roman"/>
                        </a:rPr>
                        <a:t>5</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Повторение техники ловли и передачи мяча на месте. Обучение передаче двумя руками от груди в движении.</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88">
                <a:tc>
                  <a:txBody>
                    <a:bodyPr/>
                    <a:lstStyle/>
                    <a:p>
                      <a:pPr algn="ctr">
                        <a:lnSpc>
                          <a:spcPct val="115000"/>
                        </a:lnSpc>
                        <a:spcAft>
                          <a:spcPts val="0"/>
                        </a:spcAft>
                      </a:pPr>
                      <a:r>
                        <a:rPr lang="ru-RU" sz="1200">
                          <a:solidFill>
                            <a:srgbClr val="0000FF"/>
                          </a:solidFill>
                          <a:latin typeface="Calibri"/>
                          <a:ea typeface="Calibri"/>
                          <a:cs typeface="Times New Roman"/>
                        </a:rPr>
                        <a:t>6</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Совершенствование техники ловли и передачи мяча в движении и на месте.</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194">
                <a:tc>
                  <a:txBody>
                    <a:bodyPr/>
                    <a:lstStyle/>
                    <a:p>
                      <a:pPr algn="ctr">
                        <a:lnSpc>
                          <a:spcPct val="115000"/>
                        </a:lnSpc>
                        <a:spcAft>
                          <a:spcPts val="0"/>
                        </a:spcAft>
                      </a:pPr>
                      <a:r>
                        <a:rPr lang="ru-RU" sz="1200">
                          <a:solidFill>
                            <a:srgbClr val="0000FF"/>
                          </a:solidFill>
                          <a:latin typeface="Calibri"/>
                          <a:ea typeface="Calibri"/>
                          <a:cs typeface="Times New Roman"/>
                        </a:rPr>
                        <a:t>7</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Обучение технике ведения мяча на месте.</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88">
                <a:tc>
                  <a:txBody>
                    <a:bodyPr/>
                    <a:lstStyle/>
                    <a:p>
                      <a:pPr algn="ctr">
                        <a:lnSpc>
                          <a:spcPct val="115000"/>
                        </a:lnSpc>
                        <a:spcAft>
                          <a:spcPts val="0"/>
                        </a:spcAft>
                      </a:pPr>
                      <a:r>
                        <a:rPr lang="ru-RU" sz="1200">
                          <a:solidFill>
                            <a:srgbClr val="0000FF"/>
                          </a:solidFill>
                          <a:latin typeface="Calibri"/>
                          <a:ea typeface="Calibri"/>
                          <a:cs typeface="Times New Roman"/>
                        </a:rPr>
                        <a:t>8</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Повторение ведения мяча в движении и на месте. ОРУ с баскетбольным мячом.</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40">
                <a:tc>
                  <a:txBody>
                    <a:bodyPr/>
                    <a:lstStyle/>
                    <a:p>
                      <a:pPr algn="ctr">
                        <a:lnSpc>
                          <a:spcPct val="115000"/>
                        </a:lnSpc>
                        <a:spcAft>
                          <a:spcPts val="0"/>
                        </a:spcAft>
                      </a:pPr>
                      <a:r>
                        <a:rPr lang="ru-RU" sz="1200">
                          <a:solidFill>
                            <a:srgbClr val="0000FF"/>
                          </a:solidFill>
                          <a:latin typeface="Calibri"/>
                          <a:ea typeface="Calibri"/>
                          <a:cs typeface="Times New Roman"/>
                        </a:rPr>
                        <a:t>9</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Обучение технике броска мяча одной рукой от плеча.</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582">
                <a:tc>
                  <a:txBody>
                    <a:bodyPr/>
                    <a:lstStyle/>
                    <a:p>
                      <a:pPr algn="ctr">
                        <a:lnSpc>
                          <a:spcPct val="115000"/>
                        </a:lnSpc>
                        <a:spcAft>
                          <a:spcPts val="0"/>
                        </a:spcAft>
                      </a:pPr>
                      <a:r>
                        <a:rPr lang="ru-RU" sz="1200">
                          <a:solidFill>
                            <a:srgbClr val="0000FF"/>
                          </a:solidFill>
                          <a:latin typeface="Calibri"/>
                          <a:ea typeface="Calibri"/>
                          <a:cs typeface="Times New Roman"/>
                        </a:rPr>
                        <a:t>10</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Повторение техники броска мяча. Совершенствование ведения мяча на месте и в движении.</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88">
                <a:tc>
                  <a:txBody>
                    <a:bodyPr/>
                    <a:lstStyle/>
                    <a:p>
                      <a:pPr algn="ctr">
                        <a:lnSpc>
                          <a:spcPct val="115000"/>
                        </a:lnSpc>
                        <a:spcAft>
                          <a:spcPts val="0"/>
                        </a:spcAft>
                      </a:pPr>
                      <a:r>
                        <a:rPr lang="ru-RU" sz="1200">
                          <a:solidFill>
                            <a:srgbClr val="0000FF"/>
                          </a:solidFill>
                          <a:latin typeface="Calibri"/>
                          <a:ea typeface="Calibri"/>
                          <a:cs typeface="Times New Roman"/>
                        </a:rPr>
                        <a:t>11</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Совершенствование ведения мяча. Обучение комбинации из основных элементов.</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194">
                <a:tc>
                  <a:txBody>
                    <a:bodyPr/>
                    <a:lstStyle/>
                    <a:p>
                      <a:pPr algn="ctr">
                        <a:lnSpc>
                          <a:spcPct val="115000"/>
                        </a:lnSpc>
                        <a:spcAft>
                          <a:spcPts val="0"/>
                        </a:spcAft>
                      </a:pPr>
                      <a:r>
                        <a:rPr lang="ru-RU" sz="1200">
                          <a:solidFill>
                            <a:srgbClr val="0000FF"/>
                          </a:solidFill>
                          <a:latin typeface="Calibri"/>
                          <a:ea typeface="Calibri"/>
                          <a:cs typeface="Times New Roman"/>
                        </a:rPr>
                        <a:t>12</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Повторение комбинации.</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811">
                <a:tc>
                  <a:txBody>
                    <a:bodyPr/>
                    <a:lstStyle/>
                    <a:p>
                      <a:pPr algn="ctr">
                        <a:lnSpc>
                          <a:spcPct val="115000"/>
                        </a:lnSpc>
                        <a:spcAft>
                          <a:spcPts val="0"/>
                        </a:spcAft>
                      </a:pPr>
                      <a:r>
                        <a:rPr lang="ru-RU" sz="1200">
                          <a:solidFill>
                            <a:srgbClr val="0000FF"/>
                          </a:solidFill>
                          <a:latin typeface="Calibri"/>
                          <a:ea typeface="Calibri"/>
                          <a:cs typeface="Times New Roman"/>
                        </a:rPr>
                        <a:t>13</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solidFill>
                            <a:srgbClr val="0000FF"/>
                          </a:solidFill>
                          <a:latin typeface="Calibri"/>
                          <a:ea typeface="Calibri"/>
                          <a:cs typeface="Times New Roman"/>
                        </a:rPr>
                        <a:t>Совершенствование комбинации из освоенных элементов: ведение, остановка, передача, бросок.</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194">
                <a:tc>
                  <a:txBody>
                    <a:bodyPr/>
                    <a:lstStyle/>
                    <a:p>
                      <a:pPr algn="ctr">
                        <a:lnSpc>
                          <a:spcPct val="115000"/>
                        </a:lnSpc>
                        <a:spcAft>
                          <a:spcPts val="0"/>
                        </a:spcAft>
                      </a:pPr>
                      <a:r>
                        <a:rPr lang="ru-RU" sz="1200">
                          <a:solidFill>
                            <a:srgbClr val="0000FF"/>
                          </a:solidFill>
                          <a:latin typeface="Calibri"/>
                          <a:ea typeface="Calibri"/>
                          <a:cs typeface="Times New Roman"/>
                        </a:rPr>
                        <a:t>14</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solidFill>
                            <a:srgbClr val="0000FF"/>
                          </a:solidFill>
                          <a:latin typeface="Calibri"/>
                          <a:ea typeface="Calibri"/>
                          <a:cs typeface="Times New Roman"/>
                        </a:rPr>
                        <a:t>Игры в баскетбол по упрощенным правилам.</a:t>
                      </a: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solidFill>
                          <a:srgbClr val="0000FF"/>
                        </a:solidFill>
                        <a:latin typeface="Calibri"/>
                        <a:ea typeface="Calibri"/>
                        <a:cs typeface="Times New Roman"/>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bwMode="auto">
          <a:xfrm>
            <a:off x="3851920" y="614709"/>
            <a:ext cx="4834880" cy="5982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accent6">
                    <a:lumMod val="60000"/>
                    <a:lumOff val="40000"/>
                  </a:schemeClr>
                </a:solidFill>
                <a:effectLst/>
                <a:latin typeface="Calibri" pitchFamily="34" charset="0"/>
                <a:ea typeface="Calibri" pitchFamily="34" charset="0"/>
                <a:cs typeface="Times New Roman" pitchFamily="18" charset="0"/>
              </a:rPr>
              <a:t>1. Пояснительная записка.</a:t>
            </a:r>
            <a:endParaRPr kumimoji="0" lang="ru-RU" sz="2800" b="0" i="1" u="none" strike="noStrike" cap="none" normalizeH="0" baseline="0" dirty="0" smtClean="0">
              <a:ln>
                <a:noFill/>
              </a:ln>
              <a:solidFill>
                <a:schemeClr val="accent6">
                  <a:lumMod val="60000"/>
                  <a:lumOff val="4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sng" strike="noStrike" cap="none" normalizeH="0" baseline="0" dirty="0" smtClean="0">
                <a:ln>
                  <a:noFill/>
                </a:ln>
                <a:solidFill>
                  <a:schemeClr val="bg2">
                    <a:lumMod val="60000"/>
                    <a:lumOff val="40000"/>
                  </a:schemeClr>
                </a:solidFill>
                <a:effectLst/>
                <a:latin typeface="Calibri" pitchFamily="34" charset="0"/>
                <a:ea typeface="Calibri" pitchFamily="34" charset="0"/>
                <a:cs typeface="Times New Roman" pitchFamily="18" charset="0"/>
              </a:rPr>
              <a:t>Актуальность </a:t>
            </a:r>
            <a:endParaRPr kumimoji="0" lang="ru-RU" sz="1400" b="1" i="0" u="none" strike="noStrike" cap="none" normalizeH="0" baseline="0" dirty="0" smtClean="0">
              <a:ln>
                <a:noFill/>
              </a:ln>
              <a:solidFill>
                <a:schemeClr val="bg2">
                  <a:lumMod val="60000"/>
                  <a:lumOff val="4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60000"/>
                    <a:lumOff val="40000"/>
                  </a:schemeClr>
                </a:solidFill>
                <a:effectLst/>
                <a:latin typeface="Calibri" pitchFamily="34" charset="0"/>
                <a:ea typeface="Calibri" pitchFamily="34" charset="0"/>
                <a:cs typeface="Times New Roman" pitchFamily="18" charset="0"/>
              </a:rPr>
              <a:t>Раздел  программы обеспечивает строгую последовательность и непрерывность всего процесса подготовки учащихся, преемственность в решении задач укрепления здоровья и гармоничного развития детей, воспитания их морально-волевых качеств и стойкого интереса к занятиям, трудолюбия в овладении техническими приемами в баскетболе, развития физических качеств, создание предпосылок для достижения высоких спортивных результатов.</a:t>
            </a:r>
            <a:endParaRPr kumimoji="0" lang="ru-RU" sz="1400" b="0" i="0" u="none" strike="noStrike" cap="none" normalizeH="0" baseline="0" dirty="0" smtClean="0">
              <a:ln>
                <a:noFill/>
              </a:ln>
              <a:solidFill>
                <a:schemeClr val="bg2">
                  <a:lumMod val="60000"/>
                  <a:lumOff val="4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60000"/>
                    <a:lumOff val="40000"/>
                  </a:schemeClr>
                </a:solidFill>
                <a:effectLst/>
                <a:latin typeface="Calibri" pitchFamily="34" charset="0"/>
                <a:ea typeface="Calibri" pitchFamily="34" charset="0"/>
                <a:cs typeface="Times New Roman" pitchFamily="18" charset="0"/>
              </a:rPr>
              <a:t>За физической культурой стоит здоровье, т. е. правильное формирование двигательной сферы ребенка, она является фундаментом для гармоничного развития личности, потенциальных возможностей, способностей, талантов.</a:t>
            </a:r>
            <a:endParaRPr kumimoji="0" lang="ru-RU" sz="1400" b="0" i="0" u="none" strike="noStrike" cap="none" normalizeH="0" baseline="0" dirty="0" smtClean="0">
              <a:ln>
                <a:noFill/>
              </a:ln>
              <a:solidFill>
                <a:schemeClr val="bg2">
                  <a:lumMod val="60000"/>
                  <a:lumOff val="4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60000"/>
                    <a:lumOff val="40000"/>
                  </a:schemeClr>
                </a:solidFill>
                <a:effectLst/>
                <a:latin typeface="Calibri" pitchFamily="34" charset="0"/>
                <a:ea typeface="Calibri" pitchFamily="34" charset="0"/>
                <a:cs typeface="Times New Roman" pitchFamily="18" charset="0"/>
              </a:rPr>
              <a:t>Баскетбол открывает для этого возможности, потому что его основа – специально подготовленные уроки – соревновательный характер обстановки, спортивная одежда, т. е. все то, что привлекательно для детей.</a:t>
            </a:r>
            <a:endParaRPr kumimoji="0" lang="ru-RU" sz="1400" b="0" i="0" u="none" strike="noStrike" cap="none" normalizeH="0" baseline="0" dirty="0" smtClean="0">
              <a:ln>
                <a:noFill/>
              </a:ln>
              <a:solidFill>
                <a:schemeClr val="bg2">
                  <a:lumMod val="60000"/>
                  <a:lumOff val="4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60000"/>
                    <a:lumOff val="40000"/>
                  </a:schemeClr>
                </a:solidFill>
                <a:effectLst/>
                <a:latin typeface="Calibri" pitchFamily="34" charset="0"/>
                <a:ea typeface="Calibri" pitchFamily="34" charset="0"/>
                <a:cs typeface="Times New Roman" pitchFamily="18" charset="0"/>
              </a:rPr>
              <a:t>Баскетбол является одним из разделов школьной программы и представлен как обязательный вид спорта в государственном образовательном стандарте. Он является одним из ведущих видов спорта.</a:t>
            </a:r>
            <a:endParaRPr kumimoji="0" lang="ru-RU" sz="1400" b="0" i="0" u="none" strike="noStrike" cap="none" normalizeH="0" baseline="0" dirty="0" smtClean="0">
              <a:ln>
                <a:noFill/>
              </a:ln>
              <a:solidFill>
                <a:schemeClr val="bg2">
                  <a:lumMod val="60000"/>
                  <a:lumOff val="4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2">
                    <a:lumMod val="60000"/>
                    <a:lumOff val="40000"/>
                  </a:schemeClr>
                </a:solidFill>
                <a:effectLst/>
                <a:latin typeface="Calibri" pitchFamily="34" charset="0"/>
                <a:ea typeface="Calibri" pitchFamily="34" charset="0"/>
                <a:cs typeface="Times New Roman" pitchFamily="18" charset="0"/>
              </a:rPr>
              <a:t>Уроки баскетбола доступны: их проводят в спортивных залах, на свежем воздухе. Главное – воспитание с детства потребности в движении, т.к. это залог здоровой жизни.</a:t>
            </a:r>
            <a:endParaRPr kumimoji="0" lang="ru-RU" sz="1400" b="0" i="0" u="none" strike="noStrike" cap="none" normalizeH="0" baseline="0" dirty="0" smtClean="0">
              <a:ln>
                <a:noFill/>
              </a:ln>
              <a:solidFill>
                <a:schemeClr val="bg2">
                  <a:lumMod val="60000"/>
                  <a:lumOff val="40000"/>
                </a:schemeClr>
              </a:solidFill>
              <a:effectLst/>
              <a:latin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6" name="Picture 4" descr="Basketball"/>
          <p:cNvPicPr>
            <a:picLocks noChangeAspect="1" noChangeArrowheads="1"/>
          </p:cNvPicPr>
          <p:nvPr/>
        </p:nvPicPr>
        <p:blipFill>
          <a:blip r:embed="rId2" cstate="print"/>
          <a:srcRect/>
          <a:stretch>
            <a:fillRect/>
          </a:stretch>
        </p:blipFill>
        <p:spPr bwMode="auto">
          <a:xfrm>
            <a:off x="251519" y="260350"/>
            <a:ext cx="4176465" cy="6248400"/>
          </a:xfrm>
          <a:prstGeom prst="rect">
            <a:avLst/>
          </a:prstGeom>
          <a:noFill/>
        </p:spPr>
      </p:pic>
      <p:sp>
        <p:nvSpPr>
          <p:cNvPr id="23557" name="Rectangle 5"/>
          <p:cNvSpPr>
            <a:spLocks noChangeArrowheads="1"/>
          </p:cNvSpPr>
          <p:nvPr/>
        </p:nvSpPr>
        <p:spPr bwMode="auto">
          <a:xfrm>
            <a:off x="3851920" y="99789"/>
            <a:ext cx="504056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9. Список литературы.</a:t>
            </a:r>
            <a:endParaRPr kumimoji="0" lang="ru-RU" sz="900" b="1" i="1" u="none" strike="noStrike" cap="none" normalizeH="0" baseline="0" dirty="0" smtClean="0">
              <a:ln>
                <a:noFill/>
              </a:ln>
              <a:solidFill>
                <a:srgbClr val="00B05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Лях В.И., </a:t>
            </a:r>
            <a:r>
              <a:rPr kumimoji="0" lang="ru-RU" sz="1400" b="0" i="0" u="none" strike="noStrike" cap="none" normalizeH="0" baseline="0" dirty="0" err="1" smtClean="0">
                <a:ln>
                  <a:noFill/>
                </a:ln>
                <a:solidFill>
                  <a:srgbClr val="003300"/>
                </a:solidFill>
                <a:effectLst/>
                <a:latin typeface="Calibri" pitchFamily="34" charset="0"/>
                <a:ea typeface="Calibri" pitchFamily="34" charset="0"/>
                <a:cs typeface="Times New Roman" pitchFamily="18" charset="0"/>
              </a:rPr>
              <a:t>Зданевич</a:t>
            </a: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 А.А. Комплексная программа физического воспитания учащихся 1 -11 классов, Москва. Просвещение, 2012г.</a:t>
            </a:r>
            <a:endParaRPr kumimoji="0" lang="ru-RU" sz="9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Федеральный закон о физической культуре и спорте в Российской федерации</a:t>
            </a:r>
            <a:endParaRPr kumimoji="0" lang="ru-RU" sz="9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Киселев П.А., Киселева С.Б. Настольная книга учителя физкультуры: подготовка школьников к олимпиадам 2 – е издание. Глобус, 2009г.</a:t>
            </a:r>
            <a:endParaRPr kumimoji="0" lang="ru-RU" sz="9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Баскетбол. Справочник болельщика/Серия «Мастер игры». Ростов </a:t>
            </a:r>
            <a:r>
              <a:rPr kumimoji="0" lang="ru-RU" sz="1400" b="0" i="0" u="none" strike="noStrike" cap="none" normalizeH="0" baseline="0" dirty="0" err="1" smtClean="0">
                <a:ln>
                  <a:noFill/>
                </a:ln>
                <a:solidFill>
                  <a:srgbClr val="003300"/>
                </a:solidFill>
                <a:effectLst/>
                <a:latin typeface="Calibri" pitchFamily="34" charset="0"/>
                <a:ea typeface="Calibri" pitchFamily="34" charset="0"/>
                <a:cs typeface="Times New Roman" pitchFamily="18" charset="0"/>
              </a:rPr>
              <a:t>н</a:t>
            </a: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/Д: «Феникс», 2000г.</a:t>
            </a:r>
            <a:endParaRPr kumimoji="0" lang="ru-RU" sz="9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Баскетбол: Примерная программа спортивной подготовки для детско-юношеских спортивных школ, специализированных детско-юношеских школ олимпийского </a:t>
            </a:r>
            <a:r>
              <a:rPr kumimoji="0" lang="ru-RU" sz="1400" b="0" i="0" u="none" strike="noStrike" cap="none" normalizeH="0" baseline="0" dirty="0" err="1" smtClean="0">
                <a:ln>
                  <a:noFill/>
                </a:ln>
                <a:solidFill>
                  <a:srgbClr val="003300"/>
                </a:solidFill>
                <a:effectLst/>
                <a:latin typeface="Calibri" pitchFamily="34" charset="0"/>
                <a:ea typeface="Calibri" pitchFamily="34" charset="0"/>
                <a:cs typeface="Times New Roman" pitchFamily="18" charset="0"/>
              </a:rPr>
              <a:t>резерва.-М</a:t>
            </a: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 Советский спорт, 2006г.</a:t>
            </a:r>
            <a:endParaRPr kumimoji="0" lang="ru-RU" sz="9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Волков Л.В., Теория и методика детского и юношеского спорта. «Олимпийская литература», 2002г.</a:t>
            </a:r>
            <a:endParaRPr kumimoji="0" lang="ru-RU" sz="9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err="1" smtClean="0">
                <a:ln>
                  <a:noFill/>
                </a:ln>
                <a:solidFill>
                  <a:srgbClr val="003300"/>
                </a:solidFill>
                <a:effectLst/>
                <a:latin typeface="Calibri" pitchFamily="34" charset="0"/>
                <a:ea typeface="Calibri" pitchFamily="34" charset="0"/>
                <a:cs typeface="Times New Roman" pitchFamily="18" charset="0"/>
              </a:rPr>
              <a:t>Коджаспиров</a:t>
            </a: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 Ю.Г. Развивающие игры на уроках физической культуры. 5-11кл.; Метод. </a:t>
            </a:r>
            <a:r>
              <a:rPr kumimoji="0" lang="ru-RU" sz="1400" b="0" i="0" u="none" strike="noStrike" cap="none" normalizeH="0" baseline="0" dirty="0" err="1" smtClean="0">
                <a:ln>
                  <a:noFill/>
                </a:ln>
                <a:solidFill>
                  <a:srgbClr val="003300"/>
                </a:solidFill>
                <a:effectLst/>
                <a:latin typeface="Calibri" pitchFamily="34" charset="0"/>
                <a:ea typeface="Calibri" pitchFamily="34" charset="0"/>
                <a:cs typeface="Times New Roman" pitchFamily="18" charset="0"/>
              </a:rPr>
              <a:t>Пособие.-М.:Дрофа</a:t>
            </a: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 2003г.</a:t>
            </a:r>
            <a:endParaRPr kumimoji="0" lang="ru-RU" sz="9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Кузин В. В., </a:t>
            </a:r>
            <a:r>
              <a:rPr kumimoji="0" lang="ru-RU" sz="1400" b="0" i="0" u="none" strike="noStrike" cap="none" normalizeH="0" baseline="0" dirty="0" err="1" smtClean="0">
                <a:ln>
                  <a:noFill/>
                </a:ln>
                <a:solidFill>
                  <a:srgbClr val="003300"/>
                </a:solidFill>
                <a:effectLst/>
                <a:latin typeface="Calibri" pitchFamily="34" charset="0"/>
                <a:ea typeface="Calibri" pitchFamily="34" charset="0"/>
                <a:cs typeface="Times New Roman" pitchFamily="18" charset="0"/>
              </a:rPr>
              <a:t>Полиевский</a:t>
            </a: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 С.А. Баскетбол. Начальный этап обучения.- Изд.2-е- М.: Физкультура и спорт, 2002г.</a:t>
            </a:r>
            <a:endParaRPr kumimoji="0" lang="ru-RU" sz="9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err="1" smtClean="0">
                <a:ln>
                  <a:noFill/>
                </a:ln>
                <a:solidFill>
                  <a:srgbClr val="003300"/>
                </a:solidFill>
                <a:effectLst/>
                <a:latin typeface="Calibri" pitchFamily="34" charset="0"/>
                <a:ea typeface="Calibri" pitchFamily="34" charset="0"/>
                <a:cs typeface="Times New Roman" pitchFamily="18" charset="0"/>
              </a:rPr>
              <a:t>Полиевский</a:t>
            </a: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 С.А., Костикова Л.В., Давыдов А.М., Ерофеев С.Д. Специальная подготовленность баскетбольных арбитров. Оценка и совершенствование. – М.: Физкультура и Спорт, 2006г. </a:t>
            </a:r>
            <a:endParaRPr kumimoji="0" lang="ru-RU" sz="9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Физкультура. Методика преподавания, спортивные игры/Серия «Книга для учителя».-ростов </a:t>
            </a:r>
            <a:r>
              <a:rPr kumimoji="0" lang="ru-RU" sz="1400" b="0" i="0" u="none" strike="noStrike" cap="none" normalizeH="0" baseline="0" dirty="0" err="1" smtClean="0">
                <a:ln>
                  <a:noFill/>
                </a:ln>
                <a:solidFill>
                  <a:srgbClr val="003300"/>
                </a:solidFill>
                <a:effectLst/>
                <a:latin typeface="Calibri" pitchFamily="34" charset="0"/>
                <a:ea typeface="Calibri" pitchFamily="34" charset="0"/>
                <a:cs typeface="Times New Roman" pitchFamily="18" charset="0"/>
              </a:rPr>
              <a:t>н</a:t>
            </a: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/Д: «Феникс», 2003г.</a:t>
            </a:r>
            <a:endParaRPr kumimoji="0" lang="ru-RU" sz="900" b="0" i="0" u="none" strike="noStrike" cap="none" normalizeH="0" baseline="0" dirty="0" smtClean="0">
              <a:ln>
                <a:noFill/>
              </a:ln>
              <a:solidFill>
                <a:srgbClr val="0033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003300"/>
                </a:solidFill>
                <a:effectLst/>
                <a:latin typeface="Calibri" pitchFamily="34" charset="0"/>
                <a:ea typeface="Calibri" pitchFamily="34" charset="0"/>
                <a:cs typeface="Times New Roman" pitchFamily="18" charset="0"/>
              </a:rPr>
              <a:t>Яхонтов Е.Р. Психологическая подготовка Баскетболистов: Учебное пособие/СПб: СПб ГАФК им. П.Ф.Лесгафта, 2000г.</a:t>
            </a:r>
            <a:endParaRPr kumimoji="0" lang="ru-RU" sz="1800" b="0" i="0" u="none" strike="noStrike" cap="none" normalizeH="0" baseline="0" dirty="0" smtClean="0">
              <a:ln>
                <a:noFill/>
              </a:ln>
              <a:solidFill>
                <a:srgbClr val="003300"/>
              </a:solidFill>
              <a:effectLst/>
              <a:latin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88640"/>
            <a:ext cx="8229600" cy="1228998"/>
          </a:xfrm>
        </p:spPr>
        <p:txBody>
          <a:bodyPr/>
          <a:lstStyle/>
          <a:p>
            <a:r>
              <a:rPr lang="ru-RU" sz="1800" b="1" dirty="0">
                <a:solidFill>
                  <a:schemeClr val="accent1">
                    <a:lumMod val="75000"/>
                  </a:schemeClr>
                </a:solidFill>
                <a:latin typeface="+mj-lt"/>
                <a:ea typeface="+mj-ea"/>
                <a:cs typeface="+mj-cs"/>
              </a:rPr>
              <a:t>Апробация результатов</a:t>
            </a:r>
            <a:r>
              <a:rPr lang="ru-RU" sz="1800" dirty="0">
                <a:solidFill>
                  <a:schemeClr val="accent1">
                    <a:lumMod val="75000"/>
                  </a:schemeClr>
                </a:solidFill>
                <a:latin typeface="+mj-lt"/>
                <a:ea typeface="+mj-ea"/>
                <a:cs typeface="+mj-cs"/>
              </a:rPr>
              <a:t/>
            </a:r>
            <a:br>
              <a:rPr lang="ru-RU" sz="1800" dirty="0">
                <a:solidFill>
                  <a:schemeClr val="accent1">
                    <a:lumMod val="75000"/>
                  </a:schemeClr>
                </a:solidFill>
                <a:latin typeface="+mj-lt"/>
                <a:ea typeface="+mj-ea"/>
                <a:cs typeface="+mj-cs"/>
              </a:rPr>
            </a:br>
            <a:r>
              <a:rPr lang="ru-RU" sz="1800" b="1" dirty="0">
                <a:solidFill>
                  <a:schemeClr val="accent1">
                    <a:lumMod val="75000"/>
                  </a:schemeClr>
                </a:solidFill>
                <a:latin typeface="+mj-lt"/>
                <a:ea typeface="+mj-ea"/>
                <a:cs typeface="+mj-cs"/>
              </a:rPr>
              <a:t> </a:t>
            </a:r>
            <a:r>
              <a:rPr lang="ru-RU" sz="1800" dirty="0">
                <a:solidFill>
                  <a:schemeClr val="accent1">
                    <a:lumMod val="75000"/>
                  </a:schemeClr>
                </a:solidFill>
                <a:latin typeface="+mj-lt"/>
                <a:ea typeface="+mj-ea"/>
                <a:cs typeface="+mj-cs"/>
              </a:rPr>
              <a:t/>
            </a:r>
            <a:br>
              <a:rPr lang="ru-RU" sz="1800" dirty="0">
                <a:solidFill>
                  <a:schemeClr val="accent1">
                    <a:lumMod val="75000"/>
                  </a:schemeClr>
                </a:solidFill>
                <a:latin typeface="+mj-lt"/>
                <a:ea typeface="+mj-ea"/>
                <a:cs typeface="+mj-cs"/>
              </a:rPr>
            </a:br>
            <a:r>
              <a:rPr lang="ru-RU" sz="1800" i="1" dirty="0">
                <a:solidFill>
                  <a:schemeClr val="accent1">
                    <a:lumMod val="75000"/>
                  </a:schemeClr>
                </a:solidFill>
                <a:latin typeface="+mj-lt"/>
                <a:ea typeface="+mj-ea"/>
                <a:cs typeface="+mj-cs"/>
              </a:rPr>
              <a:t>Насколько вам интересно заниматься на уроках физкультуры по разделу «Баскетбол»?</a:t>
            </a:r>
            <a:endParaRPr lang="ru-RU" sz="1800" dirty="0">
              <a:solidFill>
                <a:schemeClr val="accent1">
                  <a:lumMod val="75000"/>
                </a:schemeClr>
              </a:solidFill>
              <a:latin typeface="+mj-lt"/>
              <a:ea typeface="+mj-ea"/>
              <a:cs typeface="+mj-cs"/>
            </a:endParaRPr>
          </a:p>
        </p:txBody>
      </p:sp>
      <p:sp>
        <p:nvSpPr>
          <p:cNvPr id="153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10" name="Диаграмма 9"/>
          <p:cNvGraphicFramePr/>
          <p:nvPr/>
        </p:nvGraphicFramePr>
        <p:xfrm>
          <a:off x="5004048" y="2132856"/>
          <a:ext cx="3866034" cy="43924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a:xfrm>
            <a:off x="3635896" y="274638"/>
            <a:ext cx="5256584" cy="6106690"/>
          </a:xfrm>
        </p:spPr>
        <p:txBody>
          <a:bodyPr/>
          <a:lstStyle/>
          <a:p>
            <a:r>
              <a:rPr lang="ru-RU" sz="1400" u="sng" dirty="0" smtClean="0">
                <a:solidFill>
                  <a:schemeClr val="tx2"/>
                </a:solidFill>
                <a:latin typeface="+mj-lt"/>
                <a:ea typeface="+mj-ea"/>
                <a:cs typeface="+mj-cs"/>
              </a:rPr>
              <a:t/>
            </a:r>
            <a:br>
              <a:rPr lang="ru-RU" sz="1400" u="sng" dirty="0" smtClean="0">
                <a:solidFill>
                  <a:schemeClr val="tx2"/>
                </a:solidFill>
                <a:latin typeface="+mj-lt"/>
                <a:ea typeface="+mj-ea"/>
                <a:cs typeface="+mj-cs"/>
              </a:rPr>
            </a:br>
            <a:r>
              <a:rPr lang="ru-RU" sz="1400" u="sng" dirty="0"/>
              <a:t/>
            </a:r>
            <a:br>
              <a:rPr lang="ru-RU" sz="1400" u="sng" dirty="0"/>
            </a:br>
            <a:r>
              <a:rPr lang="ru-RU" sz="1400" u="sng" dirty="0" smtClean="0"/>
              <a:t/>
            </a:r>
            <a:br>
              <a:rPr lang="ru-RU" sz="1400" u="sng" dirty="0" smtClean="0"/>
            </a:br>
            <a:r>
              <a:rPr lang="ru-RU" sz="1400" u="sng" dirty="0"/>
              <a:t/>
            </a:r>
            <a:br>
              <a:rPr lang="ru-RU" sz="1400" u="sng" dirty="0"/>
            </a:br>
            <a:r>
              <a:rPr lang="ru-RU" sz="1400" u="sng" dirty="0" smtClean="0"/>
              <a:t/>
            </a:r>
            <a:br>
              <a:rPr lang="ru-RU" sz="1400" u="sng" dirty="0" smtClean="0"/>
            </a:br>
            <a:r>
              <a:rPr lang="ru-RU" sz="1400" u="sng" dirty="0"/>
              <a:t/>
            </a:r>
            <a:br>
              <a:rPr lang="ru-RU" sz="1400" u="sng" dirty="0"/>
            </a:br>
            <a:r>
              <a:rPr lang="ru-RU" sz="1400" u="sng" dirty="0" smtClean="0">
                <a:solidFill>
                  <a:schemeClr val="bg2">
                    <a:lumMod val="60000"/>
                    <a:lumOff val="40000"/>
                  </a:schemeClr>
                </a:solidFill>
              </a:rPr>
              <a:t/>
            </a:r>
            <a:br>
              <a:rPr lang="ru-RU" sz="1400" u="sng" dirty="0" smtClean="0">
                <a:solidFill>
                  <a:schemeClr val="bg2">
                    <a:lumMod val="60000"/>
                    <a:lumOff val="40000"/>
                  </a:schemeClr>
                </a:solidFill>
              </a:rPr>
            </a:br>
            <a:r>
              <a:rPr lang="ru-RU" sz="1400" b="1" u="sng" dirty="0" smtClean="0">
                <a:solidFill>
                  <a:schemeClr val="bg2">
                    <a:lumMod val="60000"/>
                    <a:lumOff val="40000"/>
                  </a:schemeClr>
                </a:solidFill>
                <a:latin typeface="+mj-lt"/>
                <a:ea typeface="+mj-ea"/>
                <a:cs typeface="+mj-cs"/>
              </a:rPr>
              <a:t>Цель</a:t>
            </a:r>
            <a:r>
              <a:rPr lang="ru-RU" sz="1400" dirty="0" smtClean="0">
                <a:solidFill>
                  <a:schemeClr val="bg2">
                    <a:lumMod val="60000"/>
                    <a:lumOff val="40000"/>
                  </a:schemeClr>
                </a:solidFill>
                <a:latin typeface="+mj-lt"/>
                <a:ea typeface="+mj-ea"/>
                <a:cs typeface="+mj-cs"/>
              </a:rPr>
              <a:t> </a:t>
            </a:r>
            <a:r>
              <a:rPr lang="ru-RU" sz="1400" dirty="0">
                <a:solidFill>
                  <a:schemeClr val="bg2">
                    <a:lumMod val="60000"/>
                    <a:lumOff val="40000"/>
                  </a:schemeClr>
                </a:solidFill>
                <a:latin typeface="+mj-lt"/>
                <a:ea typeface="+mj-ea"/>
                <a:cs typeface="+mj-cs"/>
              </a:rPr>
              <a:t>– Содействие всестороннему развитию личности по средствам формирования физической культуры личности школьника.</a:t>
            </a:r>
            <a:br>
              <a:rPr lang="ru-RU" sz="1400" dirty="0">
                <a:solidFill>
                  <a:schemeClr val="bg2">
                    <a:lumMod val="60000"/>
                    <a:lumOff val="40000"/>
                  </a:schemeClr>
                </a:solidFill>
                <a:latin typeface="+mj-lt"/>
                <a:ea typeface="+mj-ea"/>
                <a:cs typeface="+mj-cs"/>
              </a:rPr>
            </a:br>
            <a:r>
              <a:rPr lang="ru-RU" sz="1400" b="1" u="sng" dirty="0">
                <a:solidFill>
                  <a:schemeClr val="bg2">
                    <a:lumMod val="60000"/>
                    <a:lumOff val="40000"/>
                  </a:schemeClr>
                </a:solidFill>
                <a:latin typeface="+mj-lt"/>
                <a:ea typeface="+mj-ea"/>
                <a:cs typeface="+mj-cs"/>
              </a:rPr>
              <a:t>Задачи</a:t>
            </a:r>
            <a:r>
              <a:rPr lang="ru-RU" sz="1400" b="1" dirty="0">
                <a:solidFill>
                  <a:schemeClr val="bg2">
                    <a:lumMod val="60000"/>
                    <a:lumOff val="40000"/>
                  </a:schemeClr>
                </a:solidFill>
                <a:latin typeface="+mj-lt"/>
                <a:ea typeface="+mj-ea"/>
                <a:cs typeface="+mj-cs"/>
              </a:rPr>
              <a:t>:</a:t>
            </a:r>
            <a:r>
              <a:rPr lang="ru-RU" sz="1400" dirty="0">
                <a:solidFill>
                  <a:schemeClr val="bg2">
                    <a:lumMod val="60000"/>
                    <a:lumOff val="40000"/>
                  </a:schemeClr>
                </a:solidFill>
                <a:latin typeface="+mj-lt"/>
                <a:ea typeface="+mj-ea"/>
                <a:cs typeface="+mj-cs"/>
              </a:rPr>
              <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 укрепление здоровья, содействие гармоническому физическому развитию;</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 обучение жизненно важным двигательным умениям и навыкам;</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 развитие двигательных способностей;</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-приобретение необходимых знаний в области физической культуры и спорта;</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 воспитание потребности и умения самостоятельно заниматься физическими упражнениями, сознательно применять их в целях отдыха, тренировки, повышения работоспособности и укрепления здоровья;</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 содействие воспитанию нравственных и волевых качеств, развитие психических процессов и свойств личности.</a:t>
            </a:r>
            <a:br>
              <a:rPr lang="ru-RU" sz="1400" dirty="0">
                <a:solidFill>
                  <a:schemeClr val="bg2">
                    <a:lumMod val="60000"/>
                    <a:lumOff val="40000"/>
                  </a:schemeClr>
                </a:solidFill>
                <a:latin typeface="+mj-lt"/>
                <a:ea typeface="+mj-ea"/>
                <a:cs typeface="+mj-cs"/>
              </a:rPr>
            </a:br>
            <a:r>
              <a:rPr lang="ru-RU" sz="1400" b="1" u="sng" dirty="0">
                <a:solidFill>
                  <a:schemeClr val="bg2">
                    <a:lumMod val="60000"/>
                    <a:lumOff val="40000"/>
                  </a:schemeClr>
                </a:solidFill>
                <a:latin typeface="+mj-lt"/>
                <a:ea typeface="+mj-ea"/>
                <a:cs typeface="+mj-cs"/>
              </a:rPr>
              <a:t>Анализ психолого-педагогической и методической литературы</a:t>
            </a:r>
            <a:r>
              <a:rPr lang="ru-RU" sz="1400" dirty="0">
                <a:solidFill>
                  <a:schemeClr val="bg2">
                    <a:lumMod val="60000"/>
                    <a:lumOff val="40000"/>
                  </a:schemeClr>
                </a:solidFill>
                <a:latin typeface="+mj-lt"/>
                <a:ea typeface="+mj-ea"/>
                <a:cs typeface="+mj-cs"/>
              </a:rPr>
              <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В соответствии с комплексной программой  физического  воспитанников школьников  (Лях В.И., 2012)  баскетбол  является  одним  из   средств физического воспитания. Техника игры в  баскетбол  многообразна.   Важнейшим техническим приемом являются броски. От точности броска, в  конечном  счете, зависит успех в игре.   </a:t>
            </a:r>
            <a:br>
              <a:rPr lang="ru-RU" sz="1400" dirty="0">
                <a:solidFill>
                  <a:schemeClr val="bg2">
                    <a:lumMod val="60000"/>
                    <a:lumOff val="40000"/>
                  </a:schemeClr>
                </a:solidFill>
                <a:latin typeface="+mj-lt"/>
                <a:ea typeface="+mj-ea"/>
                <a:cs typeface="+mj-cs"/>
              </a:rPr>
            </a:br>
            <a:r>
              <a:rPr lang="ru-RU" sz="1400" b="1" u="sng" dirty="0">
                <a:solidFill>
                  <a:schemeClr val="bg2">
                    <a:lumMod val="60000"/>
                    <a:lumOff val="40000"/>
                  </a:schemeClr>
                </a:solidFill>
                <a:latin typeface="+mj-lt"/>
                <a:ea typeface="+mj-ea"/>
                <a:cs typeface="+mj-cs"/>
              </a:rPr>
              <a:t>Особенность и новизна</a:t>
            </a:r>
            <a:r>
              <a:rPr lang="ru-RU" sz="1400" dirty="0">
                <a:solidFill>
                  <a:schemeClr val="bg2">
                    <a:lumMod val="60000"/>
                    <a:lumOff val="40000"/>
                  </a:schemeClr>
                </a:solidFill>
                <a:latin typeface="+mj-lt"/>
                <a:ea typeface="+mj-ea"/>
                <a:cs typeface="+mj-cs"/>
              </a:rPr>
              <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 Разработка данного раздела образовательной программы является обучение детей правильно применять технические и тактические приемы баскетбола в учебной игре и на соревнованиях.</a:t>
            </a:r>
            <a:r>
              <a:rPr lang="ru-RU" sz="4000" dirty="0">
                <a:solidFill>
                  <a:schemeClr val="tx2"/>
                </a:solidFill>
                <a:latin typeface="+mj-lt"/>
                <a:ea typeface="+mj-ea"/>
                <a:cs typeface="+mj-cs"/>
              </a:rPr>
              <a:t/>
            </a:r>
            <a:br>
              <a:rPr lang="ru-RU" sz="4000" dirty="0">
                <a:solidFill>
                  <a:schemeClr val="tx2"/>
                </a:solidFill>
                <a:latin typeface="+mj-lt"/>
                <a:ea typeface="+mj-ea"/>
                <a:cs typeface="+mj-cs"/>
              </a:rPr>
            </a:br>
            <a:r>
              <a:rPr lang="ru-RU" sz="4000" b="1" dirty="0">
                <a:solidFill>
                  <a:schemeClr val="bg1"/>
                </a:solidFill>
                <a:latin typeface="Algerian" pitchFamily="82" charset="0"/>
              </a:rPr>
              <a:t/>
            </a:r>
            <a:br>
              <a:rPr lang="ru-RU" sz="4000" b="1" dirty="0">
                <a:solidFill>
                  <a:schemeClr val="bg1"/>
                </a:solidFill>
                <a:latin typeface="Algerian" pitchFamily="82" charset="0"/>
              </a:rPr>
            </a:br>
            <a:endParaRPr lang="ru-RU" sz="4000" b="1" dirty="0">
              <a:solidFill>
                <a:schemeClr val="bg1"/>
              </a:solidFill>
              <a:latin typeface="Algerian" pitchFamily="82" charset="0"/>
            </a:endParaRPr>
          </a:p>
        </p:txBody>
      </p:sp>
      <p:pic>
        <p:nvPicPr>
          <p:cNvPr id="3074" name="Picture 2" descr="D:\Фотографии\Новая папка\y_1b8b21d8.jpg"/>
          <p:cNvPicPr>
            <a:picLocks noChangeAspect="1" noChangeArrowheads="1"/>
          </p:cNvPicPr>
          <p:nvPr/>
        </p:nvPicPr>
        <p:blipFill>
          <a:blip r:embed="rId2" cstate="print"/>
          <a:srcRect/>
          <a:stretch>
            <a:fillRect/>
          </a:stretch>
        </p:blipFill>
        <p:spPr bwMode="auto">
          <a:xfrm>
            <a:off x="467544" y="1124744"/>
            <a:ext cx="3203848" cy="2401893"/>
          </a:xfrm>
          <a:prstGeom prst="rect">
            <a:avLst/>
          </a:prstGeom>
          <a:noFill/>
        </p:spPr>
      </p:pic>
      <p:pic>
        <p:nvPicPr>
          <p:cNvPr id="3076" name="Picture 4" descr="D:\Фотографии\Новая папка\brTtm0fSPdE.jpg"/>
          <p:cNvPicPr>
            <a:picLocks noChangeAspect="1" noChangeArrowheads="1"/>
          </p:cNvPicPr>
          <p:nvPr/>
        </p:nvPicPr>
        <p:blipFill>
          <a:blip r:embed="rId3" cstate="print"/>
          <a:srcRect/>
          <a:stretch>
            <a:fillRect/>
          </a:stretch>
        </p:blipFill>
        <p:spPr bwMode="auto">
          <a:xfrm>
            <a:off x="467544" y="3645024"/>
            <a:ext cx="3168352" cy="2424561"/>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95936" y="274638"/>
            <a:ext cx="4690864" cy="6178698"/>
          </a:xfrm>
        </p:spPr>
        <p:txBody>
          <a:bodyPr/>
          <a:lstStyle/>
          <a:p>
            <a:r>
              <a:rPr lang="ru-RU" sz="1400" b="1" u="sng" dirty="0">
                <a:solidFill>
                  <a:schemeClr val="bg2">
                    <a:lumMod val="60000"/>
                    <a:lumOff val="40000"/>
                  </a:schemeClr>
                </a:solidFill>
                <a:latin typeface="+mj-lt"/>
                <a:ea typeface="+mj-ea"/>
                <a:cs typeface="+mj-cs"/>
              </a:rPr>
              <a:t>Ожидаемые результаты </a:t>
            </a:r>
            <a:r>
              <a:rPr lang="ru-RU" sz="1400" dirty="0">
                <a:solidFill>
                  <a:schemeClr val="bg2">
                    <a:lumMod val="60000"/>
                    <a:lumOff val="40000"/>
                  </a:schemeClr>
                </a:solidFill>
                <a:latin typeface="+mj-lt"/>
                <a:ea typeface="+mj-ea"/>
                <a:cs typeface="+mj-cs"/>
              </a:rPr>
              <a:t/>
            </a:r>
            <a:br>
              <a:rPr lang="ru-RU" sz="1400" dirty="0">
                <a:solidFill>
                  <a:schemeClr val="bg2">
                    <a:lumMod val="60000"/>
                    <a:lumOff val="40000"/>
                  </a:schemeClr>
                </a:solidFill>
                <a:latin typeface="+mj-lt"/>
                <a:ea typeface="+mj-ea"/>
                <a:cs typeface="+mj-cs"/>
              </a:rPr>
            </a:br>
            <a:r>
              <a:rPr lang="ru-RU" sz="1400" i="1" dirty="0">
                <a:solidFill>
                  <a:schemeClr val="bg2">
                    <a:lumMod val="60000"/>
                    <a:lumOff val="40000"/>
                  </a:schemeClr>
                </a:solidFill>
                <a:latin typeface="+mj-lt"/>
                <a:ea typeface="+mj-ea"/>
                <a:cs typeface="+mj-cs"/>
              </a:rPr>
              <a:t>Освоение детьми преподаваемого предмета</a:t>
            </a:r>
            <a:r>
              <a:rPr lang="ru-RU" sz="1400" dirty="0">
                <a:solidFill>
                  <a:schemeClr val="bg2">
                    <a:lumMod val="60000"/>
                    <a:lumOff val="40000"/>
                  </a:schemeClr>
                </a:solidFill>
                <a:latin typeface="+mj-lt"/>
                <a:ea typeface="+mj-ea"/>
                <a:cs typeface="+mj-cs"/>
              </a:rPr>
              <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Сохранение и укрепление здоровья</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Улучшение </a:t>
            </a:r>
            <a:r>
              <a:rPr lang="ru-RU" sz="1400" dirty="0" err="1">
                <a:solidFill>
                  <a:schemeClr val="bg2">
                    <a:lumMod val="60000"/>
                    <a:lumOff val="40000"/>
                  </a:schemeClr>
                </a:solidFill>
                <a:latin typeface="+mj-lt"/>
                <a:ea typeface="+mj-ea"/>
                <a:cs typeface="+mj-cs"/>
              </a:rPr>
              <a:t>технико</a:t>
            </a:r>
            <a:r>
              <a:rPr lang="ru-RU" sz="1400" dirty="0">
                <a:solidFill>
                  <a:schemeClr val="bg2">
                    <a:lumMod val="60000"/>
                    <a:lumOff val="40000"/>
                  </a:schemeClr>
                </a:solidFill>
                <a:latin typeface="+mj-lt"/>
                <a:ea typeface="+mj-ea"/>
                <a:cs typeface="+mj-cs"/>
              </a:rPr>
              <a:t> – тактической подготовки</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Улучшение </a:t>
            </a:r>
            <a:r>
              <a:rPr lang="ru-RU" sz="1400" dirty="0" err="1">
                <a:solidFill>
                  <a:schemeClr val="bg2">
                    <a:lumMod val="60000"/>
                    <a:lumOff val="40000"/>
                  </a:schemeClr>
                </a:solidFill>
                <a:latin typeface="+mj-lt"/>
                <a:ea typeface="+mj-ea"/>
                <a:cs typeface="+mj-cs"/>
              </a:rPr>
              <a:t>психолгической</a:t>
            </a:r>
            <a:r>
              <a:rPr lang="ru-RU" sz="1400" dirty="0">
                <a:solidFill>
                  <a:schemeClr val="bg2">
                    <a:lumMod val="60000"/>
                    <a:lumOff val="40000"/>
                  </a:schemeClr>
                </a:solidFill>
                <a:latin typeface="+mj-lt"/>
                <a:ea typeface="+mj-ea"/>
                <a:cs typeface="+mj-cs"/>
              </a:rPr>
              <a:t> подготовки</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Выполнение бросков в корзину одной рукой: прямо перед щитом, под углом к щиту, параллельно щиту</a:t>
            </a:r>
            <a:br>
              <a:rPr lang="ru-RU" sz="1400" dirty="0">
                <a:solidFill>
                  <a:schemeClr val="bg2">
                    <a:lumMod val="60000"/>
                    <a:lumOff val="40000"/>
                  </a:schemeClr>
                </a:solidFill>
                <a:latin typeface="+mj-lt"/>
                <a:ea typeface="+mj-ea"/>
                <a:cs typeface="+mj-cs"/>
              </a:rPr>
            </a:br>
            <a:r>
              <a:rPr lang="ru-RU" sz="1400" i="1" dirty="0">
                <a:solidFill>
                  <a:schemeClr val="bg2">
                    <a:lumMod val="60000"/>
                    <a:lumOff val="40000"/>
                  </a:schemeClr>
                </a:solidFill>
                <a:latin typeface="+mj-lt"/>
                <a:ea typeface="+mj-ea"/>
                <a:cs typeface="+mj-cs"/>
              </a:rPr>
              <a:t>Формирование устойчивого интереса к занятиям физической культуры и спортом</a:t>
            </a:r>
            <a:r>
              <a:rPr lang="ru-RU" sz="1400" dirty="0">
                <a:solidFill>
                  <a:schemeClr val="bg2">
                    <a:lumMod val="60000"/>
                    <a:lumOff val="40000"/>
                  </a:schemeClr>
                </a:solidFill>
                <a:latin typeface="+mj-lt"/>
                <a:ea typeface="+mj-ea"/>
                <a:cs typeface="+mj-cs"/>
              </a:rPr>
              <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Сохранность интереса к баскетболу</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Дальнейшее вовлечение в систематические занятия подростков</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Активность детей в учебном процессе</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Количество детей, выбравших дело или профессию, связанную с физической культурой и спортом</a:t>
            </a:r>
            <a:br>
              <a:rPr lang="ru-RU" sz="1400" dirty="0">
                <a:solidFill>
                  <a:schemeClr val="bg2">
                    <a:lumMod val="60000"/>
                    <a:lumOff val="40000"/>
                  </a:schemeClr>
                </a:solidFill>
                <a:latin typeface="+mj-lt"/>
                <a:ea typeface="+mj-ea"/>
                <a:cs typeface="+mj-cs"/>
              </a:rPr>
            </a:br>
            <a:r>
              <a:rPr lang="ru-RU" sz="1400" i="1" dirty="0">
                <a:solidFill>
                  <a:schemeClr val="bg2">
                    <a:lumMod val="60000"/>
                    <a:lumOff val="40000"/>
                  </a:schemeClr>
                </a:solidFill>
                <a:latin typeface="+mj-lt"/>
                <a:ea typeface="+mj-ea"/>
                <a:cs typeface="+mj-cs"/>
              </a:rPr>
              <a:t>Детские достижения</a:t>
            </a:r>
            <a:r>
              <a:rPr lang="ru-RU" sz="1400" dirty="0">
                <a:solidFill>
                  <a:schemeClr val="bg2">
                    <a:lumMod val="60000"/>
                    <a:lumOff val="40000"/>
                  </a:schemeClr>
                </a:solidFill>
                <a:latin typeface="+mj-lt"/>
                <a:ea typeface="+mj-ea"/>
                <a:cs typeface="+mj-cs"/>
              </a:rPr>
              <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Удовлетворенность учащихся от собственных достижений</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Объективность самооценки</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Повышение развития физических качеств</a:t>
            </a:r>
            <a:br>
              <a:rPr lang="ru-RU" sz="1400" dirty="0">
                <a:solidFill>
                  <a:schemeClr val="bg2">
                    <a:lumMod val="60000"/>
                    <a:lumOff val="40000"/>
                  </a:schemeClr>
                </a:solidFill>
                <a:latin typeface="+mj-lt"/>
                <a:ea typeface="+mj-ea"/>
                <a:cs typeface="+mj-cs"/>
              </a:rPr>
            </a:br>
            <a:r>
              <a:rPr lang="ru-RU" sz="1400" i="1" dirty="0">
                <a:solidFill>
                  <a:schemeClr val="bg2">
                    <a:lumMod val="60000"/>
                    <a:lumOff val="40000"/>
                  </a:schemeClr>
                </a:solidFill>
                <a:latin typeface="+mj-lt"/>
                <a:ea typeface="+mj-ea"/>
                <a:cs typeface="+mj-cs"/>
              </a:rPr>
              <a:t>Нравственное развитие личности</a:t>
            </a:r>
            <a:r>
              <a:rPr lang="ru-RU" sz="1400" dirty="0">
                <a:solidFill>
                  <a:schemeClr val="bg2">
                    <a:lumMod val="60000"/>
                    <a:lumOff val="40000"/>
                  </a:schemeClr>
                </a:solidFill>
                <a:latin typeface="+mj-lt"/>
                <a:ea typeface="+mj-ea"/>
                <a:cs typeface="+mj-cs"/>
              </a:rPr>
              <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Доброжелательная атмосфера в коллективе, дружба, отсутствие актов насилия и гуманное отношение друг к другу</a:t>
            </a:r>
            <a:br>
              <a:rPr lang="ru-RU" sz="1400" dirty="0">
                <a:solidFill>
                  <a:schemeClr val="bg2">
                    <a:lumMod val="60000"/>
                    <a:lumOff val="40000"/>
                  </a:schemeClr>
                </a:solidFill>
                <a:latin typeface="+mj-lt"/>
                <a:ea typeface="+mj-ea"/>
                <a:cs typeface="+mj-cs"/>
              </a:rPr>
            </a:br>
            <a:r>
              <a:rPr lang="ru-RU" sz="1400" dirty="0">
                <a:solidFill>
                  <a:schemeClr val="bg2">
                    <a:lumMod val="60000"/>
                    <a:lumOff val="40000"/>
                  </a:schemeClr>
                </a:solidFill>
                <a:latin typeface="+mj-lt"/>
                <a:ea typeface="+mj-ea"/>
                <a:cs typeface="+mj-cs"/>
              </a:rPr>
              <a:t>Приобщение к культурным ценностям</a:t>
            </a:r>
            <a:r>
              <a:rPr lang="ru-RU" sz="1400" dirty="0">
                <a:solidFill>
                  <a:schemeClr val="tx2"/>
                </a:solidFill>
                <a:latin typeface="+mj-lt"/>
                <a:ea typeface="+mj-ea"/>
                <a:cs typeface="+mj-cs"/>
              </a:rPr>
              <a:t/>
            </a:r>
            <a:br>
              <a:rPr lang="ru-RU" sz="1400" dirty="0">
                <a:solidFill>
                  <a:schemeClr val="tx2"/>
                </a:solidFill>
                <a:latin typeface="+mj-lt"/>
                <a:ea typeface="+mj-ea"/>
                <a:cs typeface="+mj-cs"/>
              </a:rPr>
            </a:br>
            <a:endParaRPr lang="ru-RU" sz="1400" b="1" dirty="0">
              <a:solidFill>
                <a:schemeClr val="bg1"/>
              </a:solidFill>
              <a:latin typeface="Algerian" pitchFamily="82" charset="0"/>
            </a:endParaRPr>
          </a:p>
        </p:txBody>
      </p:sp>
      <p:pic>
        <p:nvPicPr>
          <p:cNvPr id="4098" name="Picture 2" descr="D:\Фотографии\Новая папка\7k4zwY7JsGY.jpg"/>
          <p:cNvPicPr>
            <a:picLocks noChangeAspect="1" noChangeArrowheads="1"/>
          </p:cNvPicPr>
          <p:nvPr/>
        </p:nvPicPr>
        <p:blipFill>
          <a:blip r:embed="rId2" cstate="print"/>
          <a:srcRect/>
          <a:stretch>
            <a:fillRect/>
          </a:stretch>
        </p:blipFill>
        <p:spPr bwMode="auto">
          <a:xfrm>
            <a:off x="251520" y="1844824"/>
            <a:ext cx="3707904" cy="3254945"/>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8363272" cy="923702"/>
          </a:xfrm>
        </p:spPr>
        <p:txBody>
          <a:bodyPr/>
          <a:lstStyle/>
          <a:p>
            <a:pPr algn="ctr"/>
            <a:r>
              <a:rPr lang="ru-RU" sz="4000" b="1" i="1" dirty="0">
                <a:solidFill>
                  <a:schemeClr val="tx2"/>
                </a:solidFill>
                <a:latin typeface="+mj-lt"/>
                <a:ea typeface="+mj-ea"/>
                <a:cs typeface="+mj-cs"/>
              </a:rPr>
              <a:t>2. Цели и задачи раздела</a:t>
            </a:r>
            <a:r>
              <a:rPr lang="ru-RU" sz="4000" b="1" i="1" dirty="0" smtClean="0">
                <a:solidFill>
                  <a:schemeClr val="tx2"/>
                </a:solidFill>
                <a:latin typeface="+mj-lt"/>
                <a:ea typeface="+mj-ea"/>
                <a:cs typeface="+mj-cs"/>
              </a:rPr>
              <a:t>.</a:t>
            </a:r>
            <a:r>
              <a:rPr lang="ru-RU" sz="4000" b="1" i="1" dirty="0">
                <a:solidFill>
                  <a:schemeClr val="tx2"/>
                </a:solidFill>
                <a:latin typeface="+mj-lt"/>
                <a:ea typeface="+mj-ea"/>
                <a:cs typeface="+mj-cs"/>
              </a:rPr>
              <a:t> </a:t>
            </a:r>
            <a:endParaRPr lang="ru-RU" sz="4000" i="1" dirty="0">
              <a:solidFill>
                <a:schemeClr val="tx2"/>
              </a:solidFill>
              <a:latin typeface="+mj-lt"/>
              <a:ea typeface="+mj-ea"/>
              <a:cs typeface="+mj-cs"/>
            </a:endParaRPr>
          </a:p>
        </p:txBody>
      </p:sp>
      <p:sp>
        <p:nvSpPr>
          <p:cNvPr id="7" name="Текст 6"/>
          <p:cNvSpPr>
            <a:spLocks noGrp="1"/>
          </p:cNvSpPr>
          <p:nvPr>
            <p:ph type="body" sz="half" idx="2"/>
          </p:nvPr>
        </p:nvSpPr>
        <p:spPr>
          <a:xfrm>
            <a:off x="395536" y="1412776"/>
            <a:ext cx="4978896" cy="4691063"/>
          </a:xfrm>
        </p:spPr>
        <p:txBody>
          <a:bodyPr/>
          <a:lstStyle/>
          <a:p>
            <a:r>
              <a:rPr lang="ru-RU" sz="1200" b="1" u="sng" dirty="0">
                <a:solidFill>
                  <a:schemeClr val="bg1">
                    <a:lumMod val="75000"/>
                  </a:schemeClr>
                </a:solidFill>
                <a:latin typeface="+mn-lt"/>
                <a:ea typeface="+mn-ea"/>
                <a:cs typeface="+mn-cs"/>
              </a:rPr>
              <a:t>Цель</a:t>
            </a:r>
            <a:r>
              <a:rPr lang="ru-RU" sz="1200" dirty="0">
                <a:solidFill>
                  <a:schemeClr val="bg1">
                    <a:lumMod val="75000"/>
                  </a:schemeClr>
                </a:solidFill>
                <a:latin typeface="+mn-lt"/>
                <a:ea typeface="+mn-ea"/>
                <a:cs typeface="+mn-cs"/>
              </a:rPr>
              <a:t> - достижения обучающимися высоких спортивных результатов посредством совершенствования уровня их физической, технической и тактической подготовленности.  </a:t>
            </a:r>
          </a:p>
          <a:p>
            <a:r>
              <a:rPr lang="ru-RU" sz="1200" b="1" u="sng" dirty="0" smtClean="0">
                <a:solidFill>
                  <a:schemeClr val="bg1">
                    <a:lumMod val="75000"/>
                  </a:schemeClr>
                </a:solidFill>
                <a:latin typeface="+mn-lt"/>
                <a:ea typeface="+mn-ea"/>
                <a:cs typeface="+mn-cs"/>
              </a:rPr>
              <a:t>Задачи</a:t>
            </a:r>
            <a:r>
              <a:rPr lang="ru-RU" sz="1200" b="1" dirty="0">
                <a:solidFill>
                  <a:schemeClr val="bg1">
                    <a:lumMod val="75000"/>
                  </a:schemeClr>
                </a:solidFill>
                <a:latin typeface="+mn-lt"/>
                <a:ea typeface="+mn-ea"/>
                <a:cs typeface="+mn-cs"/>
              </a:rPr>
              <a:t> </a:t>
            </a:r>
          </a:p>
          <a:p>
            <a:r>
              <a:rPr lang="ru-RU" sz="1200" i="1" dirty="0">
                <a:solidFill>
                  <a:schemeClr val="bg1">
                    <a:lumMod val="75000"/>
                  </a:schemeClr>
                </a:solidFill>
                <a:latin typeface="+mn-lt"/>
                <a:ea typeface="+mn-ea"/>
                <a:cs typeface="+mn-cs"/>
              </a:rPr>
              <a:t>Обучающие:</a:t>
            </a:r>
            <a:endParaRPr lang="ru-RU" sz="1200" dirty="0">
              <a:solidFill>
                <a:schemeClr val="bg1">
                  <a:lumMod val="75000"/>
                </a:schemeClr>
              </a:solidFill>
              <a:latin typeface="+mn-lt"/>
              <a:ea typeface="+mn-ea"/>
              <a:cs typeface="+mn-cs"/>
            </a:endParaRPr>
          </a:p>
          <a:p>
            <a:r>
              <a:rPr lang="ru-RU" sz="1200" i="1" dirty="0">
                <a:solidFill>
                  <a:schemeClr val="bg1">
                    <a:lumMod val="75000"/>
                  </a:schemeClr>
                </a:solidFill>
                <a:latin typeface="+mn-lt"/>
                <a:ea typeface="+mn-ea"/>
                <a:cs typeface="+mn-cs"/>
              </a:rPr>
              <a:t> </a:t>
            </a:r>
            <a:r>
              <a:rPr lang="ru-RU" sz="1200" dirty="0">
                <a:solidFill>
                  <a:schemeClr val="bg1">
                    <a:lumMod val="75000"/>
                  </a:schemeClr>
                </a:solidFill>
                <a:latin typeface="+mn-lt"/>
                <a:ea typeface="+mn-ea"/>
                <a:cs typeface="+mn-cs"/>
              </a:rPr>
              <a:t>Ознакомить с историей развития баскетбола</a:t>
            </a:r>
            <a:r>
              <a:rPr lang="ru-RU" sz="1200" dirty="0" smtClean="0">
                <a:solidFill>
                  <a:schemeClr val="bg1">
                    <a:lumMod val="75000"/>
                  </a:schemeClr>
                </a:solidFill>
                <a:latin typeface="+mn-lt"/>
                <a:ea typeface="+mn-ea"/>
                <a:cs typeface="+mn-cs"/>
              </a:rPr>
              <a:t>.</a:t>
            </a:r>
            <a:r>
              <a:rPr lang="ru-RU" sz="1200" i="1" dirty="0">
                <a:solidFill>
                  <a:schemeClr val="bg1">
                    <a:lumMod val="75000"/>
                  </a:schemeClr>
                </a:solidFill>
                <a:latin typeface="+mn-lt"/>
                <a:ea typeface="+mn-ea"/>
                <a:cs typeface="+mn-cs"/>
              </a:rPr>
              <a:t> </a:t>
            </a:r>
            <a:endParaRPr lang="ru-RU" sz="1200" dirty="0">
              <a:solidFill>
                <a:schemeClr val="bg1">
                  <a:lumMod val="75000"/>
                </a:schemeClr>
              </a:solidFill>
              <a:latin typeface="+mn-lt"/>
              <a:ea typeface="+mn-ea"/>
              <a:cs typeface="+mn-cs"/>
            </a:endParaRPr>
          </a:p>
          <a:p>
            <a:r>
              <a:rPr lang="ru-RU" sz="1200" dirty="0">
                <a:solidFill>
                  <a:schemeClr val="bg1">
                    <a:lumMod val="75000"/>
                  </a:schemeClr>
                </a:solidFill>
                <a:latin typeface="+mn-lt"/>
                <a:ea typeface="+mn-ea"/>
                <a:cs typeface="+mn-cs"/>
              </a:rPr>
              <a:t>Ознакомить с основами физиологии и гигиены спортсмена</a:t>
            </a:r>
            <a:r>
              <a:rPr lang="ru-RU" sz="1200" dirty="0" smtClean="0">
                <a:solidFill>
                  <a:schemeClr val="bg1">
                    <a:lumMod val="75000"/>
                  </a:schemeClr>
                </a:solidFill>
                <a:latin typeface="+mn-lt"/>
                <a:ea typeface="+mn-ea"/>
                <a:cs typeface="+mn-cs"/>
              </a:rPr>
              <a:t>.</a:t>
            </a:r>
            <a:r>
              <a:rPr lang="ru-RU" sz="1200" dirty="0">
                <a:solidFill>
                  <a:schemeClr val="bg1">
                    <a:lumMod val="75000"/>
                  </a:schemeClr>
                </a:solidFill>
                <a:latin typeface="+mn-lt"/>
                <a:ea typeface="+mn-ea"/>
                <a:cs typeface="+mn-cs"/>
              </a:rPr>
              <a:t> </a:t>
            </a:r>
          </a:p>
          <a:p>
            <a:r>
              <a:rPr lang="ru-RU" sz="1200" dirty="0">
                <a:solidFill>
                  <a:schemeClr val="bg1">
                    <a:lumMod val="75000"/>
                  </a:schemeClr>
                </a:solidFill>
                <a:latin typeface="+mn-lt"/>
                <a:ea typeface="+mn-ea"/>
                <a:cs typeface="+mn-cs"/>
              </a:rPr>
              <a:t>Привитие навыков соревновательной деятельности в соответствии с правилами баскетбола</a:t>
            </a:r>
            <a:r>
              <a:rPr lang="ru-RU" sz="1200" dirty="0" smtClean="0">
                <a:solidFill>
                  <a:schemeClr val="bg1">
                    <a:lumMod val="75000"/>
                  </a:schemeClr>
                </a:solidFill>
                <a:latin typeface="+mn-lt"/>
                <a:ea typeface="+mn-ea"/>
                <a:cs typeface="+mn-cs"/>
              </a:rPr>
              <a:t>.</a:t>
            </a:r>
            <a:r>
              <a:rPr lang="ru-RU" sz="1200" dirty="0">
                <a:solidFill>
                  <a:schemeClr val="bg1">
                    <a:lumMod val="75000"/>
                  </a:schemeClr>
                </a:solidFill>
                <a:latin typeface="+mn-lt"/>
                <a:ea typeface="+mn-ea"/>
                <a:cs typeface="+mn-cs"/>
              </a:rPr>
              <a:t> </a:t>
            </a:r>
          </a:p>
          <a:p>
            <a:r>
              <a:rPr lang="ru-RU" sz="1200" dirty="0">
                <a:solidFill>
                  <a:schemeClr val="bg1">
                    <a:lumMod val="75000"/>
                  </a:schemeClr>
                </a:solidFill>
                <a:latin typeface="+mn-lt"/>
                <a:ea typeface="+mn-ea"/>
                <a:cs typeface="+mn-cs"/>
              </a:rPr>
              <a:t>Освоить основные приемы техники игры и тактические действия</a:t>
            </a:r>
            <a:r>
              <a:rPr lang="ru-RU" sz="1200" dirty="0" smtClean="0">
                <a:solidFill>
                  <a:schemeClr val="bg1">
                    <a:lumMod val="75000"/>
                  </a:schemeClr>
                </a:solidFill>
                <a:latin typeface="+mn-lt"/>
                <a:ea typeface="+mn-ea"/>
                <a:cs typeface="+mn-cs"/>
              </a:rPr>
              <a:t>.</a:t>
            </a:r>
            <a:r>
              <a:rPr lang="ru-RU" sz="1200" dirty="0">
                <a:solidFill>
                  <a:schemeClr val="bg1">
                    <a:lumMod val="75000"/>
                  </a:schemeClr>
                </a:solidFill>
                <a:latin typeface="+mn-lt"/>
                <a:ea typeface="+mn-ea"/>
                <a:cs typeface="+mn-cs"/>
              </a:rPr>
              <a:t> </a:t>
            </a:r>
          </a:p>
          <a:p>
            <a:r>
              <a:rPr lang="ru-RU" sz="1200" i="1" dirty="0">
                <a:solidFill>
                  <a:schemeClr val="bg1">
                    <a:lumMod val="75000"/>
                  </a:schemeClr>
                </a:solidFill>
                <a:latin typeface="+mn-lt"/>
                <a:ea typeface="+mn-ea"/>
                <a:cs typeface="+mn-cs"/>
              </a:rPr>
              <a:t>Развивающие:</a:t>
            </a:r>
            <a:endParaRPr lang="ru-RU" sz="1200" dirty="0">
              <a:solidFill>
                <a:schemeClr val="bg1">
                  <a:lumMod val="75000"/>
                </a:schemeClr>
              </a:solidFill>
              <a:latin typeface="+mn-lt"/>
              <a:ea typeface="+mn-ea"/>
              <a:cs typeface="+mn-cs"/>
            </a:endParaRPr>
          </a:p>
          <a:p>
            <a:r>
              <a:rPr lang="ru-RU" sz="1200" i="1" dirty="0">
                <a:solidFill>
                  <a:schemeClr val="bg1">
                    <a:lumMod val="75000"/>
                  </a:schemeClr>
                </a:solidFill>
                <a:latin typeface="+mn-lt"/>
                <a:ea typeface="+mn-ea"/>
                <a:cs typeface="+mn-cs"/>
              </a:rPr>
              <a:t> </a:t>
            </a:r>
            <a:r>
              <a:rPr lang="ru-RU" sz="1200" dirty="0">
                <a:solidFill>
                  <a:schemeClr val="bg1">
                    <a:lumMod val="75000"/>
                  </a:schemeClr>
                </a:solidFill>
                <a:latin typeface="+mn-lt"/>
                <a:ea typeface="+mn-ea"/>
                <a:cs typeface="+mn-cs"/>
              </a:rPr>
              <a:t>Способствовать развитию специальных физических качеств: быстроты, выносливости, </a:t>
            </a:r>
            <a:r>
              <a:rPr lang="ru-RU" sz="1200" dirty="0" err="1">
                <a:solidFill>
                  <a:schemeClr val="bg1">
                    <a:lumMod val="75000"/>
                  </a:schemeClr>
                </a:solidFill>
                <a:latin typeface="+mn-lt"/>
                <a:ea typeface="+mn-ea"/>
                <a:cs typeface="+mn-cs"/>
              </a:rPr>
              <a:t>скоростно</a:t>
            </a:r>
            <a:r>
              <a:rPr lang="ru-RU" sz="1200" dirty="0">
                <a:solidFill>
                  <a:schemeClr val="bg1">
                    <a:lumMod val="75000"/>
                  </a:schemeClr>
                </a:solidFill>
                <a:latin typeface="+mn-lt"/>
                <a:ea typeface="+mn-ea"/>
                <a:cs typeface="+mn-cs"/>
              </a:rPr>
              <a:t> – силовых качеств</a:t>
            </a:r>
            <a:r>
              <a:rPr lang="ru-RU" sz="1200" dirty="0" smtClean="0">
                <a:solidFill>
                  <a:schemeClr val="bg1">
                    <a:lumMod val="75000"/>
                  </a:schemeClr>
                </a:solidFill>
                <a:latin typeface="+mn-lt"/>
                <a:ea typeface="+mn-ea"/>
                <a:cs typeface="+mn-cs"/>
              </a:rPr>
              <a:t>.</a:t>
            </a:r>
            <a:r>
              <a:rPr lang="ru-RU" sz="1200" dirty="0">
                <a:solidFill>
                  <a:schemeClr val="bg1">
                    <a:lumMod val="75000"/>
                  </a:schemeClr>
                </a:solidFill>
                <a:latin typeface="+mn-lt"/>
                <a:ea typeface="+mn-ea"/>
                <a:cs typeface="+mn-cs"/>
              </a:rPr>
              <a:t> </a:t>
            </a:r>
          </a:p>
          <a:p>
            <a:r>
              <a:rPr lang="ru-RU" sz="1200" dirty="0">
                <a:solidFill>
                  <a:schemeClr val="bg1">
                    <a:lumMod val="75000"/>
                  </a:schemeClr>
                </a:solidFill>
                <a:latin typeface="+mn-lt"/>
                <a:ea typeface="+mn-ea"/>
                <a:cs typeface="+mn-cs"/>
              </a:rPr>
              <a:t>Всестороннее гармоническое развитие физических способностей, укрепление здоровья, закаливание организма</a:t>
            </a:r>
            <a:r>
              <a:rPr lang="ru-RU" sz="1200" dirty="0" smtClean="0">
                <a:solidFill>
                  <a:schemeClr val="bg1">
                    <a:lumMod val="75000"/>
                  </a:schemeClr>
                </a:solidFill>
                <a:latin typeface="+mn-lt"/>
                <a:ea typeface="+mn-ea"/>
                <a:cs typeface="+mn-cs"/>
              </a:rPr>
              <a:t>.</a:t>
            </a:r>
            <a:r>
              <a:rPr lang="ru-RU" sz="1200" dirty="0">
                <a:solidFill>
                  <a:schemeClr val="bg1">
                    <a:lumMod val="75000"/>
                  </a:schemeClr>
                </a:solidFill>
                <a:latin typeface="+mn-lt"/>
                <a:ea typeface="+mn-ea"/>
                <a:cs typeface="+mn-cs"/>
              </a:rPr>
              <a:t> </a:t>
            </a:r>
          </a:p>
          <a:p>
            <a:r>
              <a:rPr lang="ru-RU" sz="1200" i="1" dirty="0">
                <a:solidFill>
                  <a:schemeClr val="bg1">
                    <a:lumMod val="75000"/>
                  </a:schemeClr>
                </a:solidFill>
                <a:latin typeface="+mn-lt"/>
                <a:ea typeface="+mn-ea"/>
                <a:cs typeface="+mn-cs"/>
              </a:rPr>
              <a:t>Воспитывающие:</a:t>
            </a:r>
            <a:endParaRPr lang="ru-RU" sz="1200" dirty="0">
              <a:solidFill>
                <a:schemeClr val="bg1">
                  <a:lumMod val="75000"/>
                </a:schemeClr>
              </a:solidFill>
              <a:latin typeface="+mn-lt"/>
              <a:ea typeface="+mn-ea"/>
              <a:cs typeface="+mn-cs"/>
            </a:endParaRPr>
          </a:p>
          <a:p>
            <a:r>
              <a:rPr lang="ru-RU" sz="1200" dirty="0">
                <a:solidFill>
                  <a:schemeClr val="bg1">
                    <a:lumMod val="75000"/>
                  </a:schemeClr>
                </a:solidFill>
                <a:latin typeface="+mn-lt"/>
                <a:ea typeface="+mn-ea"/>
                <a:cs typeface="+mn-cs"/>
              </a:rPr>
              <a:t>Воспитание волевых, смелых, дисциплинарных, обладающих высоким уровнем социальной активности и ответственности молодых спортсменов</a:t>
            </a:r>
            <a:r>
              <a:rPr lang="ru-RU" sz="1200" dirty="0" smtClean="0">
                <a:solidFill>
                  <a:schemeClr val="bg1">
                    <a:lumMod val="75000"/>
                  </a:schemeClr>
                </a:solidFill>
                <a:latin typeface="+mn-lt"/>
                <a:ea typeface="+mn-ea"/>
                <a:cs typeface="+mn-cs"/>
              </a:rPr>
              <a:t>.</a:t>
            </a:r>
            <a:r>
              <a:rPr lang="ru-RU" sz="1200" dirty="0">
                <a:solidFill>
                  <a:schemeClr val="bg1">
                    <a:lumMod val="75000"/>
                  </a:schemeClr>
                </a:solidFill>
                <a:latin typeface="+mn-lt"/>
                <a:ea typeface="+mn-ea"/>
                <a:cs typeface="+mn-cs"/>
              </a:rPr>
              <a:t> </a:t>
            </a:r>
          </a:p>
          <a:p>
            <a:r>
              <a:rPr lang="ru-RU" sz="1200" dirty="0">
                <a:solidFill>
                  <a:schemeClr val="bg1">
                    <a:lumMod val="75000"/>
                  </a:schemeClr>
                </a:solidFill>
                <a:latin typeface="+mn-lt"/>
                <a:ea typeface="+mn-ea"/>
                <a:cs typeface="+mn-cs"/>
              </a:rPr>
              <a:t>Воспитывать чувство ответственности, коллективизма, уважения к партнеру и сопернику</a:t>
            </a:r>
            <a:r>
              <a:rPr lang="ru-RU" sz="1200" dirty="0" smtClean="0">
                <a:solidFill>
                  <a:schemeClr val="bg1">
                    <a:lumMod val="75000"/>
                  </a:schemeClr>
                </a:solidFill>
                <a:latin typeface="+mn-lt"/>
                <a:ea typeface="+mn-ea"/>
                <a:cs typeface="+mn-cs"/>
              </a:rPr>
              <a:t>.</a:t>
            </a:r>
            <a:r>
              <a:rPr lang="ru-RU" sz="1200" dirty="0">
                <a:solidFill>
                  <a:schemeClr val="bg1">
                    <a:lumMod val="75000"/>
                  </a:schemeClr>
                </a:solidFill>
                <a:latin typeface="+mn-lt"/>
                <a:ea typeface="+mn-ea"/>
                <a:cs typeface="+mn-cs"/>
              </a:rPr>
              <a:t> </a:t>
            </a:r>
          </a:p>
          <a:p>
            <a:r>
              <a:rPr lang="ru-RU" sz="1200" dirty="0">
                <a:solidFill>
                  <a:schemeClr val="bg1">
                    <a:lumMod val="75000"/>
                  </a:schemeClr>
                </a:solidFill>
                <a:latin typeface="+mn-lt"/>
                <a:ea typeface="+mn-ea"/>
                <a:cs typeface="+mn-cs"/>
              </a:rPr>
              <a:t>Формирование стойкого интереса к занятиям.  </a:t>
            </a:r>
          </a:p>
          <a:p>
            <a:endParaRPr lang="ru-RU" sz="1200" dirty="0"/>
          </a:p>
        </p:txBody>
      </p:sp>
      <p:pic>
        <p:nvPicPr>
          <p:cNvPr id="32773" name="Picture 5" descr="G:\спорт\IMG_6042.JPG"/>
          <p:cNvPicPr>
            <a:picLocks noGrp="1" noChangeAspect="1" noChangeArrowheads="1"/>
          </p:cNvPicPr>
          <p:nvPr>
            <p:ph idx="1"/>
          </p:nvPr>
        </p:nvPicPr>
        <p:blipFill>
          <a:blip r:embed="rId3" cstate="print"/>
          <a:srcRect/>
          <a:stretch>
            <a:fillRect/>
          </a:stretch>
        </p:blipFill>
        <p:spPr bwMode="auto">
          <a:xfrm>
            <a:off x="5580063" y="1439466"/>
            <a:ext cx="3106737" cy="4660106"/>
          </a:xfrm>
          <a:prstGeom prst="rect">
            <a:avLst/>
          </a:prstGeom>
          <a:noFill/>
        </p:spPr>
      </p:pic>
    </p:spTree>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116633"/>
            <a:ext cx="7772400" cy="1224135"/>
          </a:xfrm>
        </p:spPr>
        <p:txBody>
          <a:bodyPr/>
          <a:lstStyle/>
          <a:p>
            <a:r>
              <a:rPr lang="ru-RU" sz="1800" b="1" i="1" dirty="0">
                <a:solidFill>
                  <a:srgbClr val="00B050"/>
                </a:solidFill>
                <a:latin typeface="+mj-lt"/>
                <a:ea typeface="+mj-ea"/>
                <a:cs typeface="+mj-cs"/>
              </a:rPr>
              <a:t>3. Психолого-педагогическое объяснение специфики восприятия и освоения учебного материала обучающимися в соответствии с возрастными особенностями.</a:t>
            </a:r>
            <a:endParaRPr lang="ru-RU" sz="1800" i="1" dirty="0">
              <a:solidFill>
                <a:srgbClr val="00B050"/>
              </a:solidFill>
              <a:latin typeface="+mj-lt"/>
              <a:ea typeface="+mj-ea"/>
              <a:cs typeface="+mj-cs"/>
            </a:endParaRPr>
          </a:p>
        </p:txBody>
      </p:sp>
      <p:sp>
        <p:nvSpPr>
          <p:cNvPr id="7" name="Текст 6"/>
          <p:cNvSpPr>
            <a:spLocks noGrp="1"/>
          </p:cNvSpPr>
          <p:nvPr>
            <p:ph type="subTitle" idx="1"/>
          </p:nvPr>
        </p:nvSpPr>
        <p:spPr>
          <a:xfrm>
            <a:off x="323528" y="1268760"/>
            <a:ext cx="8640960" cy="5040560"/>
          </a:xfrm>
        </p:spPr>
        <p:txBody>
          <a:bodyPr/>
          <a:lstStyle/>
          <a:p>
            <a:r>
              <a:rPr lang="ru-RU" sz="1200" dirty="0" smtClean="0">
                <a:solidFill>
                  <a:srgbClr val="003300"/>
                </a:solidFill>
                <a:latin typeface="+mn-lt"/>
                <a:ea typeface="+mn-ea"/>
                <a:cs typeface="+mn-cs"/>
              </a:rPr>
              <a:t>У </a:t>
            </a:r>
            <a:r>
              <a:rPr lang="ru-RU" sz="1200" dirty="0">
                <a:solidFill>
                  <a:srgbClr val="003300"/>
                </a:solidFill>
                <a:latin typeface="+mn-lt"/>
                <a:ea typeface="+mn-ea"/>
                <a:cs typeface="+mn-cs"/>
              </a:rPr>
              <a:t>детей 11 – 12 лет (7 класс) существенно изменяется содержание деятельности – ведущей становится общественно полезная деятельность. На новом уровне протекают психические процессы. Качественные новообразования проявляются в личности; происходит качественный сдвиг в развитии самосознания, в результате чего у подростка формируется отношение к окружающим, умение подчиняться нормам коллективной жизни определяют все другие особенности поведения, направленность активности и т.п.</a:t>
            </a:r>
          </a:p>
          <a:p>
            <a:r>
              <a:rPr lang="ru-RU" sz="1200" i="1" dirty="0">
                <a:solidFill>
                  <a:srgbClr val="003300"/>
                </a:solidFill>
                <a:latin typeface="+mn-lt"/>
                <a:ea typeface="+mn-ea"/>
                <a:cs typeface="+mn-cs"/>
              </a:rPr>
              <a:t>Развитие познавательных процессов</a:t>
            </a:r>
            <a:endParaRPr lang="ru-RU" sz="1200" dirty="0">
              <a:solidFill>
                <a:srgbClr val="003300"/>
              </a:solidFill>
              <a:latin typeface="+mn-lt"/>
              <a:ea typeface="+mn-ea"/>
              <a:cs typeface="+mn-cs"/>
            </a:endParaRPr>
          </a:p>
          <a:p>
            <a:r>
              <a:rPr lang="ru-RU" sz="1200" dirty="0">
                <a:solidFill>
                  <a:srgbClr val="003300"/>
                </a:solidFill>
                <a:latin typeface="+mn-lt"/>
                <a:ea typeface="+mn-ea"/>
                <a:cs typeface="+mn-cs"/>
              </a:rPr>
              <a:t>Непременным условием правильного выполнения упражнений в процессе его усвоения является осознанность, понимание выполняемого движения.</a:t>
            </a:r>
          </a:p>
          <a:p>
            <a:r>
              <a:rPr lang="ru-RU" sz="1200" dirty="0">
                <a:solidFill>
                  <a:srgbClr val="003300"/>
                </a:solidFill>
                <a:latin typeface="+mn-lt"/>
                <a:ea typeface="+mn-ea"/>
                <a:cs typeface="+mn-cs"/>
              </a:rPr>
              <a:t>При восприятии предмета у подростка, большую роль играет первое впечатление. Вместе с тем подросток способен к тонкому анализу воспринимаемых объектов. Восприятие его более содержательного, последовательно, планомерно, что дает возможность формировать наблюдение как целенаправленное и организованное восприятие. Мышление в подростковом возрасте становится более логичным, системным, доказательным и обоснованным; развивается способность самостоятельно анализировать, сравнивать, обобщать. Появляется желание проникнуть в сущность явления, понять его причину, установить связи между отдельными предметами и явлениями. Поэтому в работе по физическому воспитанию очень важно с самого начала формировать у подростков осознанное усвоение движений.</a:t>
            </a:r>
          </a:p>
          <a:p>
            <a:r>
              <a:rPr lang="ru-RU" sz="1200" dirty="0">
                <a:solidFill>
                  <a:srgbClr val="003300"/>
                </a:solidFill>
                <a:latin typeface="+mn-lt"/>
                <a:ea typeface="+mn-ea"/>
                <a:cs typeface="+mn-cs"/>
              </a:rPr>
              <a:t>Важным психологическим условием правильного усвоения и выполнения упражнений является организация внимания. Внимание подростка становится все более произвольным. У него вырабатывается умение быстро концентрировать и четко распределять свое внимание. При развитии внимания должна быть  правильная организация работы: у подростка не должно быть ни времени, ни желания, ни возможности отвлекаться.</a:t>
            </a:r>
          </a:p>
          <a:p>
            <a:r>
              <a:rPr lang="ru-RU" sz="1200" dirty="0">
                <a:solidFill>
                  <a:srgbClr val="003300"/>
                </a:solidFill>
                <a:latin typeface="+mn-lt"/>
                <a:ea typeface="+mn-ea"/>
                <a:cs typeface="+mn-cs"/>
              </a:rPr>
              <a:t>Высока плотность урока и разнообразие упражнений – одно из основных условий поддержание внимания на оптимальном уровне. Большую пользу могут принести и специальные упражнения на внимательность. При их выполнении необходимо подчеркивать, на чем именно надо сосредоточить внимание (на структуре упражнения, на применяемых условиях, на ритме выполнения и т. п.)  </a:t>
            </a:r>
          </a:p>
          <a:p>
            <a:r>
              <a:rPr lang="ru-RU" sz="1200" dirty="0">
                <a:solidFill>
                  <a:srgbClr val="003300"/>
                </a:solidFill>
                <a:latin typeface="+mn-lt"/>
                <a:ea typeface="+mn-ea"/>
                <a:cs typeface="+mn-cs"/>
              </a:rPr>
              <a:t>При изучении </a:t>
            </a:r>
            <a:r>
              <a:rPr lang="ru-RU" sz="1200" dirty="0" err="1">
                <a:solidFill>
                  <a:srgbClr val="003300"/>
                </a:solidFill>
                <a:latin typeface="+mn-lt"/>
                <a:ea typeface="+mn-ea"/>
                <a:cs typeface="+mn-cs"/>
              </a:rPr>
              <a:t>психолого</a:t>
            </a:r>
            <a:r>
              <a:rPr lang="ru-RU" sz="1200" dirty="0">
                <a:solidFill>
                  <a:srgbClr val="003300"/>
                </a:solidFill>
                <a:latin typeface="+mn-lt"/>
                <a:ea typeface="+mn-ea"/>
                <a:cs typeface="+mn-cs"/>
              </a:rPr>
              <a:t> – педагогических особенностей учащихся мной были использованы различные методики.</a:t>
            </a:r>
          </a:p>
          <a:p>
            <a:r>
              <a:rPr lang="ru-RU" sz="1200" dirty="0" smtClean="0">
                <a:solidFill>
                  <a:schemeClr val="bg1">
                    <a:lumMod val="75000"/>
                  </a:schemeClr>
                </a:solidFill>
                <a:latin typeface="+mn-lt"/>
                <a:ea typeface="+mn-ea"/>
                <a:cs typeface="+mn-cs"/>
              </a:rPr>
              <a:t>.  </a:t>
            </a:r>
            <a:endParaRPr lang="ru-RU" sz="1200" dirty="0">
              <a:solidFill>
                <a:schemeClr val="bg1">
                  <a:lumMod val="75000"/>
                </a:schemeClr>
              </a:solidFill>
              <a:latin typeface="+mn-lt"/>
              <a:ea typeface="+mn-ea"/>
              <a:cs typeface="+mn-cs"/>
            </a:endParaRPr>
          </a:p>
          <a:p>
            <a:endParaRPr lang="ru-RU" sz="1200" dirty="0"/>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620688"/>
            <a:ext cx="8856984" cy="6120680"/>
          </a:xfrm>
        </p:spPr>
        <p:txBody>
          <a:bodyPr/>
          <a:lstStyle/>
          <a:p>
            <a:pPr algn="l"/>
            <a:r>
              <a:rPr lang="ru-RU" sz="1400" i="1" dirty="0">
                <a:solidFill>
                  <a:srgbClr val="003300"/>
                </a:solidFill>
                <a:latin typeface="+mj-lt"/>
                <a:ea typeface="+mj-ea"/>
                <a:cs typeface="+mj-cs"/>
              </a:rPr>
              <a:t>Эмоция и воля, их проявление и развитие</a:t>
            </a:r>
            <a:r>
              <a:rPr lang="ru-RU" sz="1400" dirty="0">
                <a:solidFill>
                  <a:srgbClr val="003300"/>
                </a:solidFill>
                <a:latin typeface="+mj-lt"/>
                <a:ea typeface="+mj-ea"/>
                <a:cs typeface="+mj-cs"/>
              </a:rPr>
              <a:t/>
            </a:r>
            <a:br>
              <a:rPr lang="ru-RU" sz="1400" dirty="0">
                <a:solidFill>
                  <a:srgbClr val="003300"/>
                </a:solidFill>
                <a:latin typeface="+mj-lt"/>
                <a:ea typeface="+mj-ea"/>
                <a:cs typeface="+mj-cs"/>
              </a:rPr>
            </a:br>
            <a:r>
              <a:rPr lang="ru-RU" sz="1400" dirty="0">
                <a:solidFill>
                  <a:srgbClr val="003300"/>
                </a:solidFill>
                <a:latin typeface="+mj-lt"/>
                <a:ea typeface="+mj-ea"/>
                <a:cs typeface="+mj-cs"/>
              </a:rPr>
              <a:t>В подростковом возрасте эмоциональные переживания качественно изменяются, так как изменяются и сами отношения подростков с окружающим миром. Более сложными становятся отношения с взрослыми, сверстниками, особенно со сверстниками другого пола.</a:t>
            </a:r>
            <a:br>
              <a:rPr lang="ru-RU" sz="1400" dirty="0">
                <a:solidFill>
                  <a:srgbClr val="003300"/>
                </a:solidFill>
                <a:latin typeface="+mj-lt"/>
                <a:ea typeface="+mj-ea"/>
                <a:cs typeface="+mj-cs"/>
              </a:rPr>
            </a:br>
            <a:r>
              <a:rPr lang="ru-RU" sz="1400" dirty="0">
                <a:solidFill>
                  <a:srgbClr val="003300"/>
                </a:solidFill>
                <a:latin typeface="+mj-lt"/>
                <a:ea typeface="+mj-ea"/>
                <a:cs typeface="+mj-cs"/>
              </a:rPr>
              <a:t>Подростковый возраст характеризуется повышенной эмоциональной возбудимостью, импульсивностью, преобладанием возбуждения над торможением, быстрой сменой настроения, склонностью к аффектам – страстному, резкому и бурному выражению переживаемых чувств.</a:t>
            </a:r>
            <a:br>
              <a:rPr lang="ru-RU" sz="1400" dirty="0">
                <a:solidFill>
                  <a:srgbClr val="003300"/>
                </a:solidFill>
                <a:latin typeface="+mj-lt"/>
                <a:ea typeface="+mj-ea"/>
                <a:cs typeface="+mj-cs"/>
              </a:rPr>
            </a:br>
            <a:r>
              <a:rPr lang="ru-RU" sz="1400" dirty="0">
                <a:solidFill>
                  <a:srgbClr val="003300"/>
                </a:solidFill>
                <a:latin typeface="+mj-lt"/>
                <a:ea typeface="+mj-ea"/>
                <a:cs typeface="+mj-cs"/>
              </a:rPr>
              <a:t>Взрослых подростки делят на тех, кому можно, а кому нельзя доверять. Новому взрослому достаточно сложно завоевать доверие подростков (понадобится немалое время). Наиболее эффективным становится взаимодействие с подростками, основанное на уважении их чувства взрослости и самостоятельности. </a:t>
            </a:r>
            <a:br>
              <a:rPr lang="ru-RU" sz="1400" dirty="0">
                <a:solidFill>
                  <a:srgbClr val="003300"/>
                </a:solidFill>
                <a:latin typeface="+mj-lt"/>
                <a:ea typeface="+mj-ea"/>
                <a:cs typeface="+mj-cs"/>
              </a:rPr>
            </a:br>
            <a:r>
              <a:rPr lang="ru-RU" sz="1400" dirty="0">
                <a:solidFill>
                  <a:srgbClr val="003300"/>
                </a:solidFill>
                <a:latin typeface="+mj-lt"/>
                <a:ea typeface="+mj-ea"/>
                <a:cs typeface="+mj-cs"/>
              </a:rPr>
              <a:t>Взросление – особая фаза развития, характеризующаяся активацией процессов преодоления трудностей. Негативизм и агрессия – признаки преобразований и урегулирования. Необходимость тех или иных действий можно обсудить с подростками, выстроив картину их последствий.</a:t>
            </a:r>
            <a:br>
              <a:rPr lang="ru-RU" sz="1400" dirty="0">
                <a:solidFill>
                  <a:srgbClr val="003300"/>
                </a:solidFill>
                <a:latin typeface="+mj-lt"/>
                <a:ea typeface="+mj-ea"/>
                <a:cs typeface="+mj-cs"/>
              </a:rPr>
            </a:br>
            <a:r>
              <a:rPr lang="ru-RU" sz="1400" dirty="0">
                <a:solidFill>
                  <a:srgbClr val="003300"/>
                </a:solidFill>
                <a:latin typeface="+mj-lt"/>
                <a:ea typeface="+mj-ea"/>
                <a:cs typeface="+mj-cs"/>
              </a:rPr>
              <a:t>Учитывая эти возрастные особенности, надо так организовать занятия, чтобы они проходили на общем оптимальном эмоциональном фоне и доставляли подростку удовольствие.</a:t>
            </a:r>
            <a:br>
              <a:rPr lang="ru-RU" sz="1400" dirty="0">
                <a:solidFill>
                  <a:srgbClr val="003300"/>
                </a:solidFill>
                <a:latin typeface="+mj-lt"/>
                <a:ea typeface="+mj-ea"/>
                <a:cs typeface="+mj-cs"/>
              </a:rPr>
            </a:br>
            <a:r>
              <a:rPr lang="ru-RU" sz="1400" dirty="0">
                <a:solidFill>
                  <a:srgbClr val="003300"/>
                </a:solidFill>
                <a:latin typeface="+mj-lt"/>
                <a:ea typeface="+mj-ea"/>
                <a:cs typeface="+mj-cs"/>
              </a:rPr>
              <a:t>Волевые проявления в этом возрасте отличаются от младшего. Интенсивное накопление знаний расширение познавательных возможностей, опыт общения с людьми, критическое отношение к окружающему миру, повышение личной ответственности за свои поступки – все эти факторы определяют развитие воли у подростков. Они высоко ценят волевые качества в людях, могут по достоинству оценить предъявляемые им требования, а убедившись в их справедливости, необходимости и целесообразности, с готовностью и даже удовольствием подчиняться этим требованиям.</a:t>
            </a:r>
            <a:br>
              <a:rPr lang="ru-RU" sz="1400" dirty="0">
                <a:solidFill>
                  <a:srgbClr val="003300"/>
                </a:solidFill>
                <a:latin typeface="+mj-lt"/>
                <a:ea typeface="+mj-ea"/>
                <a:cs typeface="+mj-cs"/>
              </a:rPr>
            </a:br>
            <a:r>
              <a:rPr lang="ru-RU" sz="1400" dirty="0">
                <a:solidFill>
                  <a:srgbClr val="003300"/>
                </a:solidFill>
                <a:latin typeface="+mj-lt"/>
                <a:ea typeface="+mj-ea"/>
                <a:cs typeface="+mj-cs"/>
              </a:rPr>
              <a:t>Основным средством специализированного развития волевых качеств юных спортсменов является систематическое выполнение упражнений, требующих проявления специфических для данного вида спорта волевых усилий. Это главным образом упражнения направленные на улучшение физического развития, овладение техникой и тактикой, т. е. упражнения, повседневно выполняющиеся юными спортсменами на тренировочных занятиях. Эти упражнения необходимо своевременно усложнить, учитывая физическое развитие занимающихся.    </a:t>
            </a:r>
            <a:r>
              <a:rPr lang="ru-RU" dirty="0">
                <a:solidFill>
                  <a:schemeClr val="tx2"/>
                </a:solidFill>
                <a:latin typeface="+mj-lt"/>
                <a:ea typeface="+mj-ea"/>
                <a:cs typeface="+mj-cs"/>
              </a:rPr>
              <a:t/>
            </a:r>
            <a:br>
              <a:rPr lang="ru-RU" dirty="0">
                <a:solidFill>
                  <a:schemeClr val="tx2"/>
                </a:solidFill>
                <a:latin typeface="+mj-lt"/>
                <a:ea typeface="+mj-ea"/>
                <a:cs typeface="+mj-cs"/>
              </a:rPr>
            </a:br>
            <a:endParaRPr lang="ru-RU" dirty="0"/>
          </a:p>
        </p:txBody>
      </p:sp>
    </p:spTree>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79512" y="188640"/>
            <a:ext cx="4608512" cy="3411811"/>
          </a:xfrm>
        </p:spPr>
        <p:txBody>
          <a:bodyPr/>
          <a:lstStyle/>
          <a:p>
            <a:r>
              <a:rPr lang="ru-RU" sz="1800" dirty="0">
                <a:solidFill>
                  <a:srgbClr val="FFFF00"/>
                </a:solidFill>
                <a:latin typeface="+mj-lt"/>
                <a:ea typeface="+mj-ea"/>
                <a:cs typeface="+mj-cs"/>
              </a:rPr>
              <a:t>Методика «Мотивы занятий физической культурой» разработанная А.В. </a:t>
            </a:r>
            <a:r>
              <a:rPr lang="ru-RU" sz="1800" dirty="0" err="1">
                <a:solidFill>
                  <a:srgbClr val="FFFF00"/>
                </a:solidFill>
                <a:latin typeface="+mj-lt"/>
                <a:ea typeface="+mj-ea"/>
                <a:cs typeface="+mj-cs"/>
              </a:rPr>
              <a:t>Шаболтас</a:t>
            </a:r>
            <a:r>
              <a:rPr lang="ru-RU" sz="1800" dirty="0">
                <a:solidFill>
                  <a:srgbClr val="FFFF00"/>
                </a:solidFill>
                <a:latin typeface="+mj-lt"/>
                <a:ea typeface="+mj-ea"/>
                <a:cs typeface="+mj-cs"/>
              </a:rPr>
              <a:t> использовалась для выявления доминирующих целей (личностных смыслов) занятий физической культурой и включает в себя 10 мотивов – категорий, соответствующих определенным высказываниям (суждениям), приведенным в </a:t>
            </a:r>
            <a:r>
              <a:rPr lang="ru-RU" sz="1800" dirty="0" err="1">
                <a:solidFill>
                  <a:srgbClr val="FFFF00"/>
                </a:solidFill>
                <a:latin typeface="+mj-lt"/>
                <a:ea typeface="+mj-ea"/>
                <a:cs typeface="+mj-cs"/>
              </a:rPr>
              <a:t>опроснике</a:t>
            </a:r>
            <a:r>
              <a:rPr lang="ru-RU" sz="1800" dirty="0">
                <a:solidFill>
                  <a:srgbClr val="FFFF00"/>
                </a:solidFill>
                <a:latin typeface="+mj-lt"/>
                <a:ea typeface="+mj-ea"/>
                <a:cs typeface="+mj-cs"/>
              </a:rPr>
              <a:t>. </a:t>
            </a:r>
            <a:r>
              <a:rPr lang="ru-RU" sz="1800" dirty="0">
                <a:solidFill>
                  <a:schemeClr val="tx2"/>
                </a:solidFill>
                <a:latin typeface="+mj-lt"/>
                <a:ea typeface="+mj-ea"/>
                <a:cs typeface="+mj-cs"/>
              </a:rPr>
              <a:t/>
            </a:r>
            <a:br>
              <a:rPr lang="ru-RU" sz="1800" dirty="0">
                <a:solidFill>
                  <a:schemeClr val="tx2"/>
                </a:solidFill>
                <a:latin typeface="+mj-lt"/>
                <a:ea typeface="+mj-ea"/>
                <a:cs typeface="+mj-cs"/>
              </a:rPr>
            </a:br>
            <a:r>
              <a:rPr lang="ru-RU" sz="1800" dirty="0">
                <a:solidFill>
                  <a:schemeClr val="tx2"/>
                </a:solidFill>
                <a:latin typeface="+mj-lt"/>
                <a:ea typeface="+mj-ea"/>
                <a:cs typeface="+mj-cs"/>
              </a:rPr>
              <a:t> </a:t>
            </a:r>
            <a:br>
              <a:rPr lang="ru-RU" sz="1800" dirty="0">
                <a:solidFill>
                  <a:schemeClr val="tx2"/>
                </a:solidFill>
                <a:latin typeface="+mj-lt"/>
                <a:ea typeface="+mj-ea"/>
                <a:cs typeface="+mj-cs"/>
              </a:rPr>
            </a:br>
            <a:endParaRPr lang="ru-RU" sz="1800" dirty="0"/>
          </a:p>
        </p:txBody>
      </p:sp>
      <p:sp>
        <p:nvSpPr>
          <p:cNvPr id="5" name="Подзаголовок 4"/>
          <p:cNvSpPr>
            <a:spLocks noGrp="1"/>
          </p:cNvSpPr>
          <p:nvPr>
            <p:ph type="subTitle" idx="1"/>
          </p:nvPr>
        </p:nvSpPr>
        <p:spPr>
          <a:xfrm>
            <a:off x="539552" y="3717032"/>
            <a:ext cx="3960440" cy="2736304"/>
          </a:xfrm>
        </p:spPr>
        <p:txBody>
          <a:bodyPr/>
          <a:lstStyle/>
          <a:p>
            <a:pPr algn="l"/>
            <a:r>
              <a:rPr lang="ru-RU" sz="1400" dirty="0">
                <a:solidFill>
                  <a:schemeClr val="bg2">
                    <a:lumMod val="40000"/>
                    <a:lumOff val="60000"/>
                  </a:schemeClr>
                </a:solidFill>
                <a:latin typeface="+mn-lt"/>
                <a:ea typeface="+mn-ea"/>
                <a:cs typeface="+mn-cs"/>
              </a:rPr>
              <a:t>Как видно из таблицы, у учащихся 7 класса лидирующим   является мотив физического самоутверждения и достижения успеха в спорте, Спортивно - познавательный мотив. Из полученных данных можно сделать вывод о том, что у учеников 7 класса высоко ценятся физическое развитие, ловкость, гибкость, координация, сила, также высокие показатели получил мотив эмоционального удовольствия, что немаловажно для подросткового возраста.</a:t>
            </a:r>
            <a:endParaRPr lang="ru-RU" sz="1400" dirty="0">
              <a:solidFill>
                <a:schemeClr val="bg2">
                  <a:lumMod val="40000"/>
                  <a:lumOff val="60000"/>
                </a:schemeClr>
              </a:solidFill>
            </a:endParaRPr>
          </a:p>
        </p:txBody>
      </p:sp>
      <p:graphicFrame>
        <p:nvGraphicFramePr>
          <p:cNvPr id="6" name="Таблица 5"/>
          <p:cNvGraphicFramePr>
            <a:graphicFrameLocks noGrp="1"/>
          </p:cNvGraphicFramePr>
          <p:nvPr/>
        </p:nvGraphicFramePr>
        <p:xfrm>
          <a:off x="4788024" y="476672"/>
          <a:ext cx="3984104" cy="5152644"/>
        </p:xfrm>
        <a:graphic>
          <a:graphicData uri="http://schemas.openxmlformats.org/drawingml/2006/table">
            <a:tbl>
              <a:tblPr/>
              <a:tblGrid>
                <a:gridCol w="2772223"/>
                <a:gridCol w="1211881"/>
              </a:tblGrid>
              <a:tr h="411474">
                <a:tc>
                  <a:txBody>
                    <a:bodyPr/>
                    <a:lstStyle/>
                    <a:p>
                      <a:pPr marR="89535" algn="ctr">
                        <a:lnSpc>
                          <a:spcPct val="115000"/>
                        </a:lnSpc>
                        <a:spcAft>
                          <a:spcPts val="0"/>
                        </a:spcAft>
                      </a:pPr>
                      <a:r>
                        <a:rPr lang="ru-RU" sz="1400" b="1" i="1" dirty="0">
                          <a:solidFill>
                            <a:srgbClr val="0000FF"/>
                          </a:solidFill>
                          <a:latin typeface="Calibri"/>
                          <a:ea typeface="Calibri"/>
                          <a:cs typeface="Times New Roman"/>
                        </a:rPr>
                        <a:t>Шкалы</a:t>
                      </a:r>
                      <a:endParaRPr lang="ru-RU" sz="1100" dirty="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ctr">
                        <a:lnSpc>
                          <a:spcPct val="115000"/>
                        </a:lnSpc>
                        <a:spcAft>
                          <a:spcPts val="0"/>
                        </a:spcAft>
                      </a:pPr>
                      <a:r>
                        <a:rPr lang="ru-RU" sz="1400" b="1" i="1">
                          <a:solidFill>
                            <a:srgbClr val="0000FF"/>
                          </a:solidFill>
                          <a:latin typeface="Calibri"/>
                          <a:ea typeface="Calibri"/>
                          <a:cs typeface="Times New Roman"/>
                        </a:rPr>
                        <a:t>Учащиеся 7 класса</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7">
                <a:tc>
                  <a:txBody>
                    <a:bodyPr/>
                    <a:lstStyle/>
                    <a:p>
                      <a:pPr marR="89535" algn="ctr">
                        <a:lnSpc>
                          <a:spcPct val="115000"/>
                        </a:lnSpc>
                        <a:spcAft>
                          <a:spcPts val="0"/>
                        </a:spcAft>
                      </a:pPr>
                      <a:r>
                        <a:rPr lang="ru-RU" sz="1400">
                          <a:solidFill>
                            <a:srgbClr val="0000FF"/>
                          </a:solidFill>
                          <a:latin typeface="Calibri"/>
                          <a:ea typeface="Calibri"/>
                          <a:cs typeface="Calibri"/>
                        </a:rPr>
                        <a:t>Мотив эмоционального удовольствия</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400">
                          <a:solidFill>
                            <a:srgbClr val="0000FF"/>
                          </a:solidFill>
                          <a:latin typeface="Calibri"/>
                          <a:ea typeface="Calibri"/>
                          <a:cs typeface="Times New Roman"/>
                        </a:rPr>
                        <a:t>5,4</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7">
                <a:tc>
                  <a:txBody>
                    <a:bodyPr/>
                    <a:lstStyle/>
                    <a:p>
                      <a:pPr marR="89535" algn="ctr">
                        <a:lnSpc>
                          <a:spcPct val="115000"/>
                        </a:lnSpc>
                        <a:spcAft>
                          <a:spcPts val="0"/>
                        </a:spcAft>
                      </a:pPr>
                      <a:r>
                        <a:rPr lang="ru-RU" sz="1400">
                          <a:solidFill>
                            <a:srgbClr val="0000FF"/>
                          </a:solidFill>
                          <a:latin typeface="Calibri"/>
                          <a:ea typeface="Calibri"/>
                          <a:cs typeface="Calibri"/>
                        </a:rPr>
                        <a:t>Мотив социального самоутверждения</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400">
                          <a:solidFill>
                            <a:srgbClr val="0000FF"/>
                          </a:solidFill>
                          <a:latin typeface="Calibri"/>
                          <a:ea typeface="Calibri"/>
                          <a:cs typeface="Times New Roman"/>
                        </a:rPr>
                        <a:t>2,9</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7">
                <a:tc>
                  <a:txBody>
                    <a:bodyPr/>
                    <a:lstStyle/>
                    <a:p>
                      <a:pPr marR="89535" algn="ctr">
                        <a:lnSpc>
                          <a:spcPct val="115000"/>
                        </a:lnSpc>
                        <a:spcAft>
                          <a:spcPts val="0"/>
                        </a:spcAft>
                      </a:pPr>
                      <a:r>
                        <a:rPr lang="ru-RU" sz="1400">
                          <a:solidFill>
                            <a:srgbClr val="0000FF"/>
                          </a:solidFill>
                          <a:latin typeface="Calibri"/>
                          <a:ea typeface="Calibri"/>
                          <a:cs typeface="Calibri"/>
                        </a:rPr>
                        <a:t>Мотив физического самоутверждения</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400">
                          <a:solidFill>
                            <a:srgbClr val="0000FF"/>
                          </a:solidFill>
                          <a:latin typeface="Calibri"/>
                          <a:ea typeface="Calibri"/>
                          <a:cs typeface="Times New Roman"/>
                        </a:rPr>
                        <a:t>7,1</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7">
                <a:tc>
                  <a:txBody>
                    <a:bodyPr/>
                    <a:lstStyle/>
                    <a:p>
                      <a:pPr marR="89535" algn="ctr">
                        <a:lnSpc>
                          <a:spcPct val="115000"/>
                        </a:lnSpc>
                        <a:spcAft>
                          <a:spcPts val="0"/>
                        </a:spcAft>
                      </a:pPr>
                      <a:r>
                        <a:rPr lang="ru-RU" sz="1400">
                          <a:solidFill>
                            <a:srgbClr val="0000FF"/>
                          </a:solidFill>
                          <a:latin typeface="Calibri"/>
                          <a:ea typeface="Calibri"/>
                          <a:cs typeface="Calibri"/>
                        </a:rPr>
                        <a:t>Социально-эмоциональный мотив</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400">
                          <a:solidFill>
                            <a:srgbClr val="0000FF"/>
                          </a:solidFill>
                          <a:latin typeface="Calibri"/>
                          <a:ea typeface="Calibri"/>
                          <a:cs typeface="Times New Roman"/>
                        </a:rPr>
                        <a:t>3,1</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7">
                <a:tc>
                  <a:txBody>
                    <a:bodyPr/>
                    <a:lstStyle/>
                    <a:p>
                      <a:pPr marR="89535" algn="ctr">
                        <a:lnSpc>
                          <a:spcPct val="115000"/>
                        </a:lnSpc>
                        <a:spcAft>
                          <a:spcPts val="0"/>
                        </a:spcAft>
                      </a:pPr>
                      <a:r>
                        <a:rPr lang="ru-RU" sz="1400">
                          <a:solidFill>
                            <a:srgbClr val="0000FF"/>
                          </a:solidFill>
                          <a:latin typeface="Calibri"/>
                          <a:ea typeface="Calibri"/>
                          <a:cs typeface="Calibri"/>
                        </a:rPr>
                        <a:t>Социально - моральный мотив</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400">
                          <a:solidFill>
                            <a:srgbClr val="0000FF"/>
                          </a:solidFill>
                          <a:latin typeface="Calibri"/>
                          <a:ea typeface="Calibri"/>
                          <a:cs typeface="Times New Roman"/>
                        </a:rPr>
                        <a:t>2,3</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7">
                <a:tc>
                  <a:txBody>
                    <a:bodyPr/>
                    <a:lstStyle/>
                    <a:p>
                      <a:pPr marR="89535" algn="ctr">
                        <a:lnSpc>
                          <a:spcPct val="115000"/>
                        </a:lnSpc>
                        <a:spcAft>
                          <a:spcPts val="0"/>
                        </a:spcAft>
                      </a:pPr>
                      <a:r>
                        <a:rPr lang="ru-RU" sz="1400">
                          <a:solidFill>
                            <a:srgbClr val="0000FF"/>
                          </a:solidFill>
                          <a:latin typeface="Calibri"/>
                          <a:ea typeface="Calibri"/>
                          <a:cs typeface="Calibri"/>
                        </a:rPr>
                        <a:t>Мотив достижения успеха в спорте</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400">
                          <a:solidFill>
                            <a:srgbClr val="0000FF"/>
                          </a:solidFill>
                          <a:latin typeface="Calibri"/>
                          <a:ea typeface="Calibri"/>
                          <a:cs typeface="Times New Roman"/>
                        </a:rPr>
                        <a:t>6,8</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7">
                <a:tc>
                  <a:txBody>
                    <a:bodyPr/>
                    <a:lstStyle/>
                    <a:p>
                      <a:pPr marR="89535" algn="ctr">
                        <a:lnSpc>
                          <a:spcPct val="115000"/>
                        </a:lnSpc>
                        <a:spcAft>
                          <a:spcPts val="0"/>
                        </a:spcAft>
                      </a:pPr>
                      <a:r>
                        <a:rPr lang="ru-RU" sz="1400">
                          <a:solidFill>
                            <a:srgbClr val="0000FF"/>
                          </a:solidFill>
                          <a:latin typeface="Calibri"/>
                          <a:ea typeface="Calibri"/>
                          <a:cs typeface="Calibri"/>
                        </a:rPr>
                        <a:t>Спортивно - познавательный мотив</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400">
                          <a:solidFill>
                            <a:srgbClr val="0000FF"/>
                          </a:solidFill>
                          <a:latin typeface="Calibri"/>
                          <a:ea typeface="Calibri"/>
                          <a:cs typeface="Times New Roman"/>
                        </a:rPr>
                        <a:t>6,4</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74">
                <a:tc>
                  <a:txBody>
                    <a:bodyPr/>
                    <a:lstStyle/>
                    <a:p>
                      <a:pPr marR="89535" algn="ctr">
                        <a:lnSpc>
                          <a:spcPct val="115000"/>
                        </a:lnSpc>
                        <a:spcAft>
                          <a:spcPts val="0"/>
                        </a:spcAft>
                      </a:pPr>
                      <a:r>
                        <a:rPr lang="ru-RU" sz="1400">
                          <a:solidFill>
                            <a:srgbClr val="0000FF"/>
                          </a:solidFill>
                          <a:latin typeface="Calibri"/>
                          <a:ea typeface="Calibri"/>
                          <a:cs typeface="Calibri"/>
                        </a:rPr>
                        <a:t>Рационально-волевой (рекреационный) мотив</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400">
                          <a:solidFill>
                            <a:srgbClr val="0000FF"/>
                          </a:solidFill>
                          <a:latin typeface="Calibri"/>
                          <a:ea typeface="Calibri"/>
                          <a:cs typeface="Times New Roman"/>
                        </a:rPr>
                        <a:t>5,2</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74">
                <a:tc>
                  <a:txBody>
                    <a:bodyPr/>
                    <a:lstStyle/>
                    <a:p>
                      <a:pPr marR="89535" algn="ctr">
                        <a:lnSpc>
                          <a:spcPct val="115000"/>
                        </a:lnSpc>
                        <a:spcAft>
                          <a:spcPts val="0"/>
                        </a:spcAft>
                      </a:pPr>
                      <a:r>
                        <a:rPr lang="ru-RU" sz="1400">
                          <a:solidFill>
                            <a:srgbClr val="0000FF"/>
                          </a:solidFill>
                          <a:latin typeface="Calibri"/>
                          <a:ea typeface="Calibri"/>
                          <a:cs typeface="Calibri"/>
                        </a:rPr>
                        <a:t>Мотив подготовки к профессиональной деятельности</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400">
                          <a:solidFill>
                            <a:srgbClr val="0000FF"/>
                          </a:solidFill>
                          <a:latin typeface="Calibri"/>
                          <a:ea typeface="Calibri"/>
                          <a:cs typeface="Times New Roman"/>
                        </a:rPr>
                        <a:t>2,5</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7">
                <a:tc>
                  <a:txBody>
                    <a:bodyPr/>
                    <a:lstStyle/>
                    <a:p>
                      <a:pPr marR="89535" algn="ctr">
                        <a:lnSpc>
                          <a:spcPct val="115000"/>
                        </a:lnSpc>
                        <a:spcAft>
                          <a:spcPts val="0"/>
                        </a:spcAft>
                      </a:pPr>
                      <a:r>
                        <a:rPr lang="ru-RU" sz="1400">
                          <a:solidFill>
                            <a:srgbClr val="0000FF"/>
                          </a:solidFill>
                          <a:latin typeface="Calibri"/>
                          <a:ea typeface="Calibri"/>
                          <a:cs typeface="Calibri"/>
                        </a:rPr>
                        <a:t>Гражданско – патриотический мотив</a:t>
                      </a:r>
                      <a:endParaRPr lang="ru-RU" sz="110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just">
                        <a:lnSpc>
                          <a:spcPct val="115000"/>
                        </a:lnSpc>
                        <a:spcAft>
                          <a:spcPts val="0"/>
                        </a:spcAft>
                      </a:pPr>
                      <a:r>
                        <a:rPr lang="ru-RU" sz="1400" dirty="0">
                          <a:solidFill>
                            <a:srgbClr val="0000FF"/>
                          </a:solidFill>
                          <a:latin typeface="Calibri"/>
                          <a:ea typeface="Calibri"/>
                          <a:cs typeface="Times New Roman"/>
                        </a:rPr>
                        <a:t>2,2</a:t>
                      </a:r>
                      <a:endParaRPr lang="ru-RU" sz="1100" dirty="0">
                        <a:solidFill>
                          <a:srgbClr val="0000FF"/>
                        </a:solidFill>
                        <a:latin typeface="Calibri"/>
                        <a:ea typeface="Calibri"/>
                        <a:cs typeface="Times New Roman"/>
                      </a:endParaRPr>
                    </a:p>
                  </a:txBody>
                  <a:tcPr marL="67270" marR="67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67544" y="4365104"/>
            <a:ext cx="8136904" cy="2088232"/>
          </a:xfrm>
        </p:spPr>
        <p:txBody>
          <a:bodyPr/>
          <a:lstStyle/>
          <a:p>
            <a:r>
              <a:rPr lang="ru-RU" sz="1400" dirty="0">
                <a:solidFill>
                  <a:srgbClr val="00B050"/>
                </a:solidFill>
                <a:latin typeface="+mn-lt"/>
                <a:ea typeface="+mn-ea"/>
                <a:cs typeface="+mn-cs"/>
              </a:rPr>
              <a:t>В ходе проведенного исследования были получены данные, свидетельствующие о том, что в  классе высокие показатели получил гностический компонент, т.е. учащиеся достаточно высоко ценят своего учителя как специалиста, считают его достаточно компетентным и доверяют правильности выбора методов и средств, которые он применяет. Так же высокий результат получил поведенческий компонент, из чего следует что у учеников хорошие взаимодействия с учителем. Самый низкий результат поучил эмоциональный компонент восприятия (3,8 балла), из чего можно сделать вывод о том, что учащиеся менее всего воспринимают своего учителя с позиции привлекательности как личности.</a:t>
            </a:r>
          </a:p>
          <a:p>
            <a:endParaRPr lang="ru-RU" sz="900" dirty="0"/>
          </a:p>
        </p:txBody>
      </p:sp>
      <p:sp>
        <p:nvSpPr>
          <p:cNvPr id="49155" name="Rectangle 3"/>
          <p:cNvSpPr>
            <a:spLocks noGrp="1" noChangeArrowheads="1"/>
          </p:cNvSpPr>
          <p:nvPr>
            <p:ph type="ctrTitle"/>
          </p:nvPr>
        </p:nvSpPr>
        <p:spPr bwMode="auto">
          <a:xfrm>
            <a:off x="323528" y="253532"/>
            <a:ext cx="8712968"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75000"/>
                  </a:schemeClr>
                </a:solidFill>
                <a:effectLst/>
                <a:latin typeface="Calibri" pitchFamily="34" charset="0"/>
                <a:ea typeface="Calibri" pitchFamily="34" charset="0"/>
                <a:cs typeface="Calibri" pitchFamily="34" charset="0"/>
              </a:rPr>
              <a:t>Методика «Измерение взаимоотношений между учителем и учеником» разработанная Ю. Ханиным, А. </a:t>
            </a:r>
            <a:r>
              <a:rPr kumimoji="0" lang="ru-RU" sz="1400" b="0" i="0" u="none" strike="noStrike" cap="none" normalizeH="0" baseline="0" dirty="0" err="1" smtClean="0">
                <a:ln>
                  <a:noFill/>
                </a:ln>
                <a:solidFill>
                  <a:schemeClr val="accent2">
                    <a:lumMod val="75000"/>
                  </a:schemeClr>
                </a:solidFill>
                <a:effectLst/>
                <a:latin typeface="Calibri" pitchFamily="34" charset="0"/>
                <a:ea typeface="Calibri" pitchFamily="34" charset="0"/>
                <a:cs typeface="Calibri" pitchFamily="34" charset="0"/>
              </a:rPr>
              <a:t>Стамбуловым</a:t>
            </a:r>
            <a:r>
              <a:rPr kumimoji="0" lang="ru-RU" sz="1400" b="0" i="0" u="none" strike="noStrike" cap="none" normalizeH="0" baseline="0" dirty="0" smtClean="0">
                <a:ln>
                  <a:noFill/>
                </a:ln>
                <a:solidFill>
                  <a:schemeClr val="accent2">
                    <a:lumMod val="75000"/>
                  </a:schemeClr>
                </a:solidFill>
                <a:effectLst/>
                <a:latin typeface="Calibri" pitchFamily="34" charset="0"/>
                <a:ea typeface="Calibri" pitchFamily="34" charset="0"/>
                <a:cs typeface="Calibri" pitchFamily="34" charset="0"/>
              </a:rPr>
              <a:t> использовалась для оценки взаимоотношений между учителем и моими учениками. Шкала включает 24 вопроса, выявляющих отношение ученика к учителю по трем параметрам (по 8 вопросов): гностическому, эмоциональному и поведенческому. Гностический параметр выявляет уровень компетентности учителя как специалиста с точки зрения ученика. Эмоциональный параметр определяет, насколько учитель симпатичен ученику как личность. Поведенческий – показывает, как складывается реальное взаимодействие ученика и учителя. Средняя арифметическая оценка дает возможность представить своеобразный обобщенный «портрет» учителя, нарисованный его учениками по каждому из исследуемых компонентов межличностного взаимодействия и по итоговому показателю. Критериями для оценки взаимоотношений служат готовность ученика выполнить указания учителя, наличие творческого компонента при их использовании и выражение стремления к общению с учителем.</a:t>
            </a:r>
            <a:endParaRPr kumimoji="0" lang="ru-RU" sz="1400" b="0" i="0" u="none" strike="noStrike" cap="none" normalizeH="0" baseline="0" dirty="0" smtClean="0">
              <a:ln>
                <a:noFill/>
              </a:ln>
              <a:solidFill>
                <a:schemeClr val="accent2">
                  <a:lumMod val="75000"/>
                </a:schemeClr>
              </a:solidFill>
              <a:effectLst/>
              <a:latin typeface="Arial" pitchFamily="34" charset="0"/>
            </a:endParaRPr>
          </a:p>
        </p:txBody>
      </p:sp>
      <p:graphicFrame>
        <p:nvGraphicFramePr>
          <p:cNvPr id="11" name="Таблица 10"/>
          <p:cNvGraphicFramePr>
            <a:graphicFrameLocks noGrp="1"/>
          </p:cNvGraphicFramePr>
          <p:nvPr/>
        </p:nvGraphicFramePr>
        <p:xfrm>
          <a:off x="1533207" y="2938272"/>
          <a:ext cx="6077585" cy="981456"/>
        </p:xfrm>
        <a:graphic>
          <a:graphicData uri="http://schemas.openxmlformats.org/drawingml/2006/table">
            <a:tbl>
              <a:tblPr/>
              <a:tblGrid>
                <a:gridCol w="3399155"/>
                <a:gridCol w="2678430"/>
              </a:tblGrid>
              <a:tr h="0">
                <a:tc>
                  <a:txBody>
                    <a:bodyPr/>
                    <a:lstStyle/>
                    <a:p>
                      <a:pPr algn="ctr">
                        <a:lnSpc>
                          <a:spcPct val="115000"/>
                        </a:lnSpc>
                        <a:spcAft>
                          <a:spcPts val="0"/>
                        </a:spcAft>
                      </a:pPr>
                      <a:r>
                        <a:rPr lang="ru-RU" sz="1400" b="1" i="1">
                          <a:solidFill>
                            <a:srgbClr val="CC0000"/>
                          </a:solidFill>
                          <a:latin typeface="Calibri"/>
                          <a:ea typeface="Calibri"/>
                          <a:cs typeface="Calibri"/>
                        </a:rPr>
                        <a:t>Шкалы</a:t>
                      </a:r>
                      <a:endParaRPr lang="ru-RU" sz="1100">
                        <a:solidFill>
                          <a:srgbClr val="CC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i="1">
                          <a:solidFill>
                            <a:srgbClr val="CC0000"/>
                          </a:solidFill>
                          <a:latin typeface="Calibri"/>
                          <a:ea typeface="Calibri"/>
                          <a:cs typeface="Calibri"/>
                        </a:rPr>
                        <a:t>Учащиеся 7 класса</a:t>
                      </a:r>
                      <a:endParaRPr lang="ru-RU" sz="1100">
                        <a:solidFill>
                          <a:srgbClr val="CC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a:solidFill>
                            <a:srgbClr val="CC0000"/>
                          </a:solidFill>
                          <a:latin typeface="Calibri"/>
                          <a:ea typeface="Calibri"/>
                          <a:cs typeface="Calibri"/>
                        </a:rPr>
                        <a:t>Гностический</a:t>
                      </a:r>
                      <a:endParaRPr lang="ru-RU" sz="1100">
                        <a:solidFill>
                          <a:srgbClr val="CC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CC0000"/>
                          </a:solidFill>
                          <a:latin typeface="Calibri"/>
                          <a:ea typeface="Calibri"/>
                          <a:cs typeface="Calibri"/>
                        </a:rPr>
                        <a:t>4,2</a:t>
                      </a:r>
                      <a:endParaRPr lang="ru-RU" sz="1100">
                        <a:solidFill>
                          <a:srgbClr val="CC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a:solidFill>
                            <a:srgbClr val="CC0000"/>
                          </a:solidFill>
                          <a:latin typeface="Calibri"/>
                          <a:ea typeface="Calibri"/>
                          <a:cs typeface="Calibri"/>
                        </a:rPr>
                        <a:t>эмоциональный</a:t>
                      </a:r>
                      <a:endParaRPr lang="ru-RU" sz="1100">
                        <a:solidFill>
                          <a:srgbClr val="CC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CC0000"/>
                          </a:solidFill>
                          <a:latin typeface="Calibri"/>
                          <a:ea typeface="Calibri"/>
                          <a:cs typeface="Calibri"/>
                        </a:rPr>
                        <a:t>3,8</a:t>
                      </a:r>
                      <a:endParaRPr lang="ru-RU" sz="1100">
                        <a:solidFill>
                          <a:srgbClr val="CC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400">
                          <a:solidFill>
                            <a:srgbClr val="CC0000"/>
                          </a:solidFill>
                          <a:latin typeface="Calibri"/>
                          <a:ea typeface="Calibri"/>
                          <a:cs typeface="Calibri"/>
                        </a:rPr>
                        <a:t>поведенческий</a:t>
                      </a:r>
                      <a:endParaRPr lang="ru-RU" sz="1100">
                        <a:solidFill>
                          <a:srgbClr val="CC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CC0000"/>
                          </a:solidFill>
                          <a:latin typeface="Calibri"/>
                          <a:ea typeface="Calibri"/>
                          <a:cs typeface="Calibri"/>
                        </a:rPr>
                        <a:t>4,1</a:t>
                      </a:r>
                      <a:endParaRPr lang="ru-RU" sz="1100" dirty="0">
                        <a:solidFill>
                          <a:srgbClr val="CC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427</TotalTime>
  <Words>2474</Words>
  <Application>Microsoft Office PowerPoint</Application>
  <PresentationFormat>Экран (4:3)</PresentationFormat>
  <Paragraphs>276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Оформление по умолчанию</vt:lpstr>
      <vt:lpstr>Муниципальное бюджетное образовательное учреждение  «Починковская средняя школа»  МЕТОДИЧЕСКАЯ РАЗРАБОТКА  РАЗДЕЛА УЧЕБНОЙ ПРОГРАММЫ: «Тактическая подготовка учащихся 7 класса на уроках по баскетболу» </vt:lpstr>
      <vt:lpstr>1. Пояснительная записка. Актуальность  Раздел  программы обеспечивает строгую последовательность и непрерывность всего процесса подготовки учащихся, преемственность в решении задач укрепления здоровья и гармоничного развития детей, воспитания их морально-волевых качеств и стойкого интереса к занятиям, трудолюбия в овладении техническими приемами в баскетболе, развития физических качеств, создание предпосылок для достижения высоких спортивных результатов. За физической культурой стоит здоровье, т. е. правильное формирование двигательной сферы ребенка, она является фундаментом для гармоничного развития личности, потенциальных возможностей, способностей, талантов. Баскетбол открывает для этого возможности, потому что его основа – специально подготовленные уроки – соревновательный характер обстановки, спортивная одежда, т. е. все то, что привлекательно для детей. Баскетбол является одним из разделов школьной программы и представлен как обязательный вид спорта в государственном образовательном стандарте. Он является одним из ведущих видов спорта. Уроки баскетбола доступны: их проводят в спортивных залах, на свежем воздухе. Главное – воспитание с детства потребности в движении, т.к. это залог здоровой жизни.</vt:lpstr>
      <vt:lpstr>       Цель – Содействие всестороннему развитию личности по средствам формирования физической культуры личности школьника. Задачи: - укрепление здоровья, содействие гармоническому физическому развитию; - обучение жизненно важным двигательным умениям и навыкам; - развитие двигательных способностей; -приобретение необходимых знаний в области физической культуры и спорта; - воспитание потребности и умения самостоятельно заниматься физическими упражнениями, сознательно применять их в целях отдыха, тренировки, повышения работоспособности и укрепления здоровья; - содействие воспитанию нравственных и волевых качеств, развитие психических процессов и свойств личности. Анализ психолого-педагогической и методической литературы В соответствии с комплексной программой  физического  воспитанников школьников  (Лях В.И., 2012)  баскетбол  является  одним  из   средств физического воспитания. Техника игры в  баскетбол  многообразна.   Важнейшим техническим приемом являются броски. От точности броска, в  конечном  счете, зависит успех в игре.    Особенность и новизна  Разработка данного раздела образовательной программы является обучение детей правильно применять технические и тактические приемы баскетбола в учебной игре и на соревнованиях.  </vt:lpstr>
      <vt:lpstr>Ожидаемые результаты  Освоение детьми преподаваемого предмета Сохранение и укрепление здоровья Улучшение технико – тактической подготовки Улучшение психолгической подготовки Выполнение бросков в корзину одной рукой: прямо перед щитом, под углом к щиту, параллельно щиту Формирование устойчивого интереса к занятиям физической культуры и спортом Сохранность интереса к баскетболу Дальнейшее вовлечение в систематические занятия подростков Активность детей в учебном процессе Количество детей, выбравших дело или профессию, связанную с физической культурой и спортом Детские достижения Удовлетворенность учащихся от собственных достижений Объективность самооценки Повышение развития физических качеств Нравственное развитие личности Доброжелательная атмосфера в коллективе, дружба, отсутствие актов насилия и гуманное отношение друг к другу Приобщение к культурным ценностям </vt:lpstr>
      <vt:lpstr>2. Цели и задачи раздела. </vt:lpstr>
      <vt:lpstr>3. Психолого-педагогическое объяснение специфики восприятия и освоения учебного материала обучающимися в соответствии с возрастными особенностями.</vt:lpstr>
      <vt:lpstr>Эмоция и воля, их проявление и развитие В подростковом возрасте эмоциональные переживания качественно изменяются, так как изменяются и сами отношения подростков с окружающим миром. Более сложными становятся отношения с взрослыми, сверстниками, особенно со сверстниками другого пола. Подростковый возраст характеризуется повышенной эмоциональной возбудимостью, импульсивностью, преобладанием возбуждения над торможением, быстрой сменой настроения, склонностью к аффектам – страстному, резкому и бурному выражению переживаемых чувств. Взрослых подростки делят на тех, кому можно, а кому нельзя доверять. Новому взрослому достаточно сложно завоевать доверие подростков (понадобится немалое время). Наиболее эффективным становится взаимодействие с подростками, основанное на уважении их чувства взрослости и самостоятельности.  Взросление – особая фаза развития, характеризующаяся активацией процессов преодоления трудностей. Негативизм и агрессия – признаки преобразований и урегулирования. Необходимость тех или иных действий можно обсудить с подростками, выстроив картину их последствий. Учитывая эти возрастные особенности, надо так организовать занятия, чтобы они проходили на общем оптимальном эмоциональном фоне и доставляли подростку удовольствие. Волевые проявления в этом возрасте отличаются от младшего. Интенсивное накопление знаний расширение познавательных возможностей, опыт общения с людьми, критическое отношение к окружающему миру, повышение личной ответственности за свои поступки – все эти факторы определяют развитие воли у подростков. Они высоко ценят волевые качества в людях, могут по достоинству оценить предъявляемые им требования, а убедившись в их справедливости, необходимости и целесообразности, с готовностью и даже удовольствием подчиняться этим требованиям. Основным средством специализированного развития волевых качеств юных спортсменов является систематическое выполнение упражнений, требующих проявления специфических для данного вида спорта волевых усилий. Это главным образом упражнения направленные на улучшение физического развития, овладение техникой и тактикой, т. е. упражнения, повседневно выполняющиеся юными спортсменами на тренировочных занятиях. Эти упражнения необходимо своевременно усложнить, учитывая физическое развитие занимающихся.     </vt:lpstr>
      <vt:lpstr>Методика «Мотивы занятий физической культурой» разработанная А.В. Шаболтас использовалась для выявления доминирующих целей (личностных смыслов) занятий физической культурой и включает в себя 10 мотивов – категорий, соответствующих определенным высказываниям (суждениям), приведенным в опроснике.    </vt:lpstr>
      <vt:lpstr>Методика «Измерение взаимоотношений между учителем и учеником» разработанная Ю. Ханиным, А. Стамбуловым использовалась для оценки взаимоотношений между учителем и моими учениками. Шкала включает 24 вопроса, выявляющих отношение ученика к учителю по трем параметрам (по 8 вопросов): гностическому, эмоциональному и поведенческому. Гностический параметр выявляет уровень компетентности учителя как специалиста с точки зрения ученика. Эмоциональный параметр определяет, насколько учитель симпатичен ученику как личность. Поведенческий – показывает, как складывается реальное взаимодействие ученика и учителя. Средняя арифметическая оценка дает возможность представить своеобразный обобщенный «портрет» учителя, нарисованный его учениками по каждому из исследуемых компонентов межличностного взаимодействия и по итоговому показателю. Критериями для оценки взаимоотношений служат готовность ученика выполнить указания учителя, наличие творческого компонента при их использовании и выражение стремления к общению с учителем.</vt:lpstr>
      <vt:lpstr>Слайд 10</vt:lpstr>
      <vt:lpstr>5. Используемые технологии, формы и методы организации деятельности   Для успешного развития личности школьника в сфере физической культуры невозможно без широкого использования современных педагогических технологий в образовательном (воспитательном) процессе (ИКТ, проектные, исследовательские, развивающего обучения и др.). В процессе обучения учащихся и формирования знаний по физической культуре у школьников прежде всего учителя используют образовательные и воспитательные технологии, а именно: ·Игровые технологии, повышающие интерес учащихся к учебному процессу, а также направленные на расширение кругозора и развитие познавательной деятельности учеников.  ·Технология личностно-ориентированного образования, при которой обучение ориентировано на самостоятельный поиск решения учебной задачи (при помощи каких упражнений будет реализована поставленная цель на уроке); ·Информационные технологии, направленные на формирование знаний, умений и навыков (умственных действий), например при использовании заданий тестового характера; ·Технологию проектов, направленную на формирование коммуникативных и умственных действий (работа над созданием проекта по выбранной теме). ·Технологию уровневой дифференциации, способствующей обучению каждого на уровне его возможностей и способностей, а так же, возможность более эффективно работать с учащимися, имеющими группу здоровья и повышать уровень мотивации к учению у воспитанников данной группы (рост спортивных достижений у детей имеющих отставания по предмету «физическая культура»). </vt:lpstr>
      <vt:lpstr>Основными формами учебного процесса при изучении раздела «Баскетбол» являются:  1 Урок физической культуры. Основной формой занятий физическими упражнениями в школе является урок физической культуры. По сравнению с другими формами физического воспитания урок физической культуры имеет ряд преимущества, так как он: а) является самой массовой формой организованных, систематических и обязательных занятий школьников; б) проводится на базе научно обоснованной государственной программы, рассчитанной на длительные сроки обучения; в) осуществляется под руководством педагога при учете возрастно-половых и индивидуальных особенностей школьников; г) содействует всестороннему и гармоничному физическому совершенствованию всех учащихся вне зависимости от их двигательных способностей, спортивных результатов, распределения на медицинские группы и т. д. Уроки физической культуры в общеобразовательной школе проводятся 2 раза в неделю по 40—45 мин каждый. Их основное содержание — двигательная деятельность.  2 Физкультурно-оздоровительные мероприятия в режиме учебного дня. В процессе проведения физкультурно-оздоровительных мероприятий решаются следующие задачи: активизация двигательного режима в течение учебного дня и внедрение физической культуры в повседневный быт школьников; поддержание оптимального уровня работоспособности в учебной деятельности; укрепление здоровья и совершенствование культуры движений; содействие улучшению физического развития и двигательной подготовленности учащихся; овладение навыками самостоятельных занятий физической культурой. К физкультурно-оздоровительным мероприятиям относят несколько разновидностей занятий. 3 Внеклассные формы организации занятий. К внеклассным формам физического воспитания школьников относятся: 1) спортивные секции по баскетболу  2) школьные соревнования; и т. д. Цель внеклассных форм занятии состоит в том, чтобы: а) содействовать успешному и полному овладению материала программы по разделу «Баскетбол»; б) удовлетворять интересы школьников к занятиям данным видом спорта и на этой основе выявлять детей, имеющих хорошие способности к занятиям; в) обеспечивать здоровый, активный, содержательный отдых. Содержание занятий в различных формах внеклассной работы определяется с учетом возраста, пола и интересов школьников. </vt:lpstr>
      <vt:lpstr>Методы организации деятельности, использующиеся при изучении раздела «Баскетбол» на уроке. В практике физического воспитания применяются следующие методы организации занимающихся на уроке. 1 Фронтальный метод характеризуется выполнением всем составом класса одного и того же задания независимо от форм построения учащихся. Этот метод широко используется во всех частях урока, но преимущественно в подготовительной и заключительной. Однако нужно стремиться как можно больше использовать фронтальный метод и в непосредственно на двигательную деятельность обучающихся), что очень существенно. 2 Групповой метод предусматривает одновременное выполнение в нескольких группах разных заданий преподавателя. 3 Индивидуальный метод заключается в том, что учащимся предлагаются индивидуальные задания, которые выполняются самостоятельно.   4 Круговой метод предусматривает последовательное выполнение занимающимися серии заданий на специально подготовленных местах, как правило, расположенных по кругу зала или спортивной площадки.  Рассказ, в свою очередь, это небольшое короткое повествование о технико – тактических приемах, способах применения этих приемов, места и значения их в игровой деятельности. Объяснение служит для того, чтобы раскрывать содержание, структуру и форму конкретного движения или действия ученика, а также многие факторы, которые определяют его эффективность. Доступное и точное объяснение создает некие предпосылки для освоения новеньких игровых приемов и правильного выполнения тактических установок учителя.  Задание представляет собой форму постановки коллективной или индивидуальной задачи перед занимающимися для игры или выполнения упражнений. Что касается наглядных методов обучения, то они довольно многообразны и направлены в первую очередь на активизацию мыслительных процессов у учеников. Прежде всего к ним относятся показы упражнений или элементов этих самых упражнений учителем или учеником, который имеет хорошую подготовку. Показ должен носить образцовый характер и быть максимально четким. Для данного процесса необходимо создавать соответствующие предпосылки или условия его обзора, осуществлять показ по частям или целиком, в замедленном либо в обычном темпе.  </vt:lpstr>
      <vt:lpstr>Слайд 14</vt:lpstr>
      <vt:lpstr>Слайд 15</vt:lpstr>
      <vt:lpstr>Слайд 16</vt:lpstr>
      <vt:lpstr>Слайд 17</vt:lpstr>
      <vt:lpstr>Слайд 18</vt:lpstr>
      <vt:lpstr>Слайд 19</vt:lpstr>
      <vt:lpstr>Слайд 20</vt:lpstr>
      <vt:lpstr>Апробация результатов   Насколько вам интересно заниматься на уроках физкультуры по разделу «Баскетбол»?</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33</cp:revision>
  <dcterms:created xsi:type="dcterms:W3CDTF">2002-11-24T21:29:03Z</dcterms:created>
  <dcterms:modified xsi:type="dcterms:W3CDTF">2013-02-14T13:51:59Z</dcterms:modified>
</cp:coreProperties>
</file>