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46"/>
  </p:notesMasterIdLst>
  <p:sldIdLst>
    <p:sldId id="284" r:id="rId2"/>
    <p:sldId id="334" r:id="rId3"/>
    <p:sldId id="266" r:id="rId4"/>
    <p:sldId id="349" r:id="rId5"/>
    <p:sldId id="350" r:id="rId6"/>
    <p:sldId id="283" r:id="rId7"/>
    <p:sldId id="295" r:id="rId8"/>
    <p:sldId id="287" r:id="rId9"/>
    <p:sldId id="298" r:id="rId10"/>
    <p:sldId id="279" r:id="rId11"/>
    <p:sldId id="300" r:id="rId12"/>
    <p:sldId id="263" r:id="rId13"/>
    <p:sldId id="276" r:id="rId14"/>
    <p:sldId id="271" r:id="rId15"/>
    <p:sldId id="335" r:id="rId16"/>
    <p:sldId id="272" r:id="rId17"/>
    <p:sldId id="338" r:id="rId18"/>
    <p:sldId id="343" r:id="rId19"/>
    <p:sldId id="345" r:id="rId20"/>
    <p:sldId id="344" r:id="rId21"/>
    <p:sldId id="304" r:id="rId22"/>
    <p:sldId id="336" r:id="rId23"/>
    <p:sldId id="305" r:id="rId24"/>
    <p:sldId id="357" r:id="rId25"/>
    <p:sldId id="261" r:id="rId26"/>
    <p:sldId id="294" r:id="rId27"/>
    <p:sldId id="264" r:id="rId28"/>
    <p:sldId id="309" r:id="rId29"/>
    <p:sldId id="297" r:id="rId30"/>
    <p:sldId id="311" r:id="rId31"/>
    <p:sldId id="299" r:id="rId32"/>
    <p:sldId id="346" r:id="rId33"/>
    <p:sldId id="337" r:id="rId34"/>
    <p:sldId id="289" r:id="rId35"/>
    <p:sldId id="347" r:id="rId36"/>
    <p:sldId id="340" r:id="rId37"/>
    <p:sldId id="306" r:id="rId38"/>
    <p:sldId id="262" r:id="rId39"/>
    <p:sldId id="268" r:id="rId40"/>
    <p:sldId id="303" r:id="rId41"/>
    <p:sldId id="348" r:id="rId42"/>
    <p:sldId id="358" r:id="rId43"/>
    <p:sldId id="277" r:id="rId44"/>
    <p:sldId id="310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4D4"/>
    <a:srgbClr val="E3D5D5"/>
    <a:srgbClr val="DDCDCD"/>
    <a:srgbClr val="C7F4F9"/>
    <a:srgbClr val="6DB389"/>
    <a:srgbClr val="5BC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729EB-6863-4B64-850A-3CD58EC1FCF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B0679-BAA1-4ED1-BB0A-D20E6B361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75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0679-BAA1-4ED1-BB0A-D20E6B3610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88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0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5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835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828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2512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12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72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3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433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37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5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93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8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10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5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37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gif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.bin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3.wmf"/><Relationship Id="rId9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56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66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69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75.gif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74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9321" y="426720"/>
            <a:ext cx="9325292" cy="115824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Рассмотрим задачи.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9320" y="2133600"/>
            <a:ext cx="1001268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Подборка заданий по кинематике (из открытого банка заданий ЕГЭ 2015-2016 уч. год )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419" y="202834"/>
            <a:ext cx="9829581" cy="6655165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en-US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dirty="0">
                <a:solidFill>
                  <a:schemeClr val="tx1"/>
                </a:solidFill>
                <a:latin typeface="+mn-lt"/>
              </a:rPr>
              <a:t>Автомобиль движется по прямой улице. На графике представлена зависимость скорости автомобиля от времени. Модуль ускорения максимален на интервале </a:t>
            </a: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времени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+mn-lt"/>
              </a:rPr>
            </a:br>
            <a:r>
              <a:rPr lang="en-US" sz="22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+mn-lt"/>
              </a:rPr>
            </a:br>
            <a:r>
              <a:rPr lang="ru-RU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+mn-lt"/>
              </a:rPr>
            </a:b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1) </a:t>
            </a:r>
            <a:r>
              <a:rPr lang="ru-RU" sz="2200" dirty="0">
                <a:solidFill>
                  <a:schemeClr val="tx1"/>
                </a:solidFill>
              </a:rPr>
              <a:t>от 0 с до 10 с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+mn-lt"/>
              </a:rPr>
            </a:b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2) </a:t>
            </a:r>
            <a:r>
              <a:rPr lang="ru-RU" sz="2200" dirty="0">
                <a:solidFill>
                  <a:schemeClr val="tx1"/>
                </a:solidFill>
              </a:rPr>
              <a:t>от 10 с до 20 с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+mn-lt"/>
              </a:rPr>
            </a:br>
            <a:r>
              <a:rPr lang="en-US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+mn-lt"/>
              </a:rPr>
            </a:b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4) </a:t>
            </a:r>
            <a:r>
              <a:rPr lang="ru-RU" sz="2200" dirty="0">
                <a:solidFill>
                  <a:schemeClr val="tx1"/>
                </a:solidFill>
              </a:rPr>
              <a:t>от 30 с до 40 с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r>
              <a:rPr lang="en-US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+mn-lt"/>
              </a:rPr>
            </a:br>
            <a:r>
              <a:rPr lang="en-US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+mn-lt"/>
              </a:rPr>
            </a:b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0A67DE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en-US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dirty="0">
                <a:solidFill>
                  <a:schemeClr val="tx1"/>
                </a:solidFill>
                <a:latin typeface="+mn-lt"/>
              </a:rPr>
              <a:t>На рисунке представлен график зависимости пути S велосипедиста от времени t. В каком интервале времени после начала движения велосипедист  не двигался</a:t>
            </a: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?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+mn-lt"/>
              </a:rPr>
            </a:br>
            <a:r>
              <a:rPr lang="en-US" sz="22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+mn-lt"/>
              </a:rPr>
            </a:br>
            <a:r>
              <a:rPr lang="en-US" sz="2200" dirty="0">
                <a:solidFill>
                  <a:schemeClr val="tx1"/>
                </a:solidFill>
                <a:latin typeface="+mn-lt"/>
              </a:rPr>
              <a:t>1) 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от 0 до 1 с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+mn-lt"/>
              </a:rPr>
            </a:br>
            <a:r>
              <a:rPr lang="en-US" sz="22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+mn-lt"/>
              </a:rPr>
            </a:br>
            <a:r>
              <a:rPr lang="en-US" sz="2200" dirty="0">
                <a:solidFill>
                  <a:schemeClr val="tx1"/>
                </a:solidFill>
                <a:latin typeface="+mn-lt"/>
              </a:rPr>
              <a:t>3) 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от 3 до 5 с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+mn-lt"/>
              </a:rPr>
            </a:b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4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) 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от 5 с и далее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+mn-lt"/>
              </a:rPr>
            </a:br>
            <a:r>
              <a:rPr lang="en-US" sz="18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r>
              <a:rPr lang="en-US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+mn-lt"/>
              </a:rPr>
            </a:br>
            <a:r>
              <a:rPr lang="en-US" sz="18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r>
              <a:rPr lang="en-US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+mn-lt"/>
              </a:rPr>
            </a:br>
            <a:r>
              <a:rPr lang="en-US" sz="18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 descr="http://85.142.162.119/os11/docs/BA1F39653304A5B041B656915DC36B38/questions/83270/innerimg0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688" y="1597660"/>
            <a:ext cx="38671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5.142.162.119/os11/docs/BA1F39653304A5B041B656915DC36B38/questions/83976/innerimg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13" y="4941568"/>
            <a:ext cx="2628900" cy="19164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2419" y="2584227"/>
            <a:ext cx="1977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3) </a:t>
            </a:r>
            <a:r>
              <a:rPr lang="ru-RU" sz="2000" dirty="0"/>
              <a:t>от 20 с до 30 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418" y="5530451"/>
            <a:ext cx="1977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2) </a:t>
            </a:r>
            <a:r>
              <a:rPr lang="ru-RU" sz="2000" dirty="0"/>
              <a:t>от 1 до 3 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418" y="202834"/>
            <a:ext cx="1119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1E580A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2396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681" y="182149"/>
            <a:ext cx="10180320" cy="380721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4921AC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</a:rPr>
              <a:t>Мяч, брошенный вертикально вверх со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скоростью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000" dirty="0" smtClean="0">
                <a:solidFill>
                  <a:schemeClr val="tx1"/>
                </a:solidFill>
              </a:rPr>
              <a:t>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>
                <a:solidFill>
                  <a:schemeClr val="tx1"/>
                </a:solidFill>
              </a:rPr>
              <a:t>через некоторое время упал на поверхность Земли. Какой график соответствует зависимости проекции скорости на ось </a:t>
            </a:r>
            <a:r>
              <a:rPr lang="ru-RU" sz="2000" i="1" dirty="0">
                <a:solidFill>
                  <a:schemeClr val="tx1"/>
                </a:solidFill>
              </a:rPr>
              <a:t>ОХ</a:t>
            </a:r>
            <a:r>
              <a:rPr lang="ru-RU" sz="2000" dirty="0">
                <a:solidFill>
                  <a:schemeClr val="tx1"/>
                </a:solidFill>
              </a:rPr>
              <a:t> от времени движения? Ось </a:t>
            </a:r>
            <a:r>
              <a:rPr lang="ru-RU" sz="2000" i="1" dirty="0">
                <a:solidFill>
                  <a:schemeClr val="tx1"/>
                </a:solidFill>
              </a:rPr>
              <a:t>ОХ</a:t>
            </a:r>
            <a:r>
              <a:rPr lang="ru-RU" sz="2000" dirty="0">
                <a:solidFill>
                  <a:schemeClr val="tx1"/>
                </a:solidFill>
              </a:rPr>
              <a:t> направлена вертикально вверх.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1)                                       2)                                      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3)           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4)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7575302" y="854182"/>
            <a:ext cx="226781" cy="131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461" name="Picture 5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39" y="1883678"/>
            <a:ext cx="1584186" cy="166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471" y="1737676"/>
            <a:ext cx="1709339" cy="181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119" y="1747201"/>
            <a:ext cx="1700347" cy="180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undefin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214" y="1737675"/>
            <a:ext cx="1767629" cy="18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6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4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714703" y="57092"/>
            <a:ext cx="10439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defTabSz="914400">
              <a:buClrTx/>
              <a:buNone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35E2BC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0" lvl="0" indent="0" defTabSz="914400">
              <a:buClrTx/>
              <a:buNone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Координата тела меняется с течением времени согласно закону x=5−2,5t, где все величины выражены в СИ. Какой из графиков отражает зависимость проекции скорости движения тела от времени?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19" y="1989543"/>
            <a:ext cx="2854717" cy="21184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19" y="4336170"/>
            <a:ext cx="2854716" cy="2118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96" y="1994050"/>
            <a:ext cx="2848644" cy="21139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96" y="4336170"/>
            <a:ext cx="2917014" cy="2164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51881" y="2770496"/>
            <a:ext cx="51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65529" y="4596320"/>
            <a:ext cx="51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689678" y="2765146"/>
            <a:ext cx="51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89678" y="4596320"/>
            <a:ext cx="51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61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6380" y="0"/>
            <a:ext cx="10622279" cy="128089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</a:rPr>
              <a:t>На рисунках изображены графики зависимости модуля ускорения от времени для разных видов движения. Какой график соответствует равномерному движению?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818" y="1178169"/>
            <a:ext cx="1939242" cy="20392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81" y="1194288"/>
            <a:ext cx="2119171" cy="20392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60" y="1173408"/>
            <a:ext cx="2063808" cy="20439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642" y="1129348"/>
            <a:ext cx="2264391" cy="20439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11066" y="1405898"/>
            <a:ext cx="39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75459" y="1401053"/>
            <a:ext cx="39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16562" y="1363389"/>
            <a:ext cx="39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530016" y="1363389"/>
            <a:ext cx="39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4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12" name="Rectangle 1"/>
          <p:cNvSpPr txBox="1">
            <a:spLocks noChangeArrowheads="1"/>
          </p:cNvSpPr>
          <p:nvPr/>
        </p:nvSpPr>
        <p:spPr bwMode="auto">
          <a:xfrm>
            <a:off x="1516380" y="3017317"/>
            <a:ext cx="1072896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altLang="ru-RU" sz="20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Координата тела меняется с течением времени согласно закону x=1,5t−2, где все величины выражены в СИ. Какой из графиков отражает зависимость проекции скорости движения тела от времени?</a:t>
            </a:r>
            <a:r>
              <a:rPr lang="ru-RU" altLang="ru-RU" sz="2000" dirty="0" smtClean="0">
                <a:latin typeface="+mn-lt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2529" y="4617376"/>
            <a:ext cx="2151298" cy="15971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11066" y="1401053"/>
            <a:ext cx="39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320230" y="4445216"/>
            <a:ext cx="39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7406" y="4585604"/>
            <a:ext cx="2151298" cy="15971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5007" y="4585604"/>
            <a:ext cx="2180109" cy="15480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60525" y="4445216"/>
            <a:ext cx="39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520215" y="4445216"/>
            <a:ext cx="39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219120" y="4492538"/>
            <a:ext cx="39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1419" y="4559367"/>
            <a:ext cx="2216344" cy="157379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516379" y="129606"/>
            <a:ext cx="982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8D69F4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03463" y="3191216"/>
            <a:ext cx="1027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5EA0DB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7737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37360" y="304800"/>
                <a:ext cx="10302240" cy="11555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000" dirty="0"/>
                  <a:t/>
                </a:r>
                <a:br>
                  <a:rPr lang="ru-RU" sz="2000" dirty="0"/>
                </a:br>
                <a:r>
                  <a:rPr lang="ru-RU" altLang="ru-RU" sz="20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Зависимость координаты от времени для некоторого тела описывается уравнением </a:t>
                </a:r>
                <a:r>
                  <a:rPr lang="ru-RU" altLang="ru-RU" sz="20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x=8t−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altLang="ru-RU" sz="20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 , где все величины выражены в СИ. В какой момент времени скорость тела равна нулю?</a:t>
                </a:r>
                <a:r>
                  <a:rPr lang="ru-RU" altLang="ru-RU" sz="2000" dirty="0">
                    <a:solidFill>
                      <a:schemeClr val="tx1"/>
                    </a:solidFill>
                  </a:rPr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37360" y="304800"/>
                <a:ext cx="10302240" cy="1155510"/>
              </a:xfrm>
              <a:blipFill rotWithShape="0">
                <a:blip r:embed="rId2"/>
                <a:stretch>
                  <a:fillRect l="-592" r="-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1737360" y="4551378"/>
            <a:ext cx="104241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CF76B3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/>
              <a:t>От высокой скалы откололся и стал свободно падать камень. Какую скорость он будет иметь через  3 с  от начала падения</a:t>
            </a:r>
            <a:r>
              <a:rPr lang="ru-RU" sz="2000" dirty="0" smtClean="0"/>
              <a:t>?</a:t>
            </a:r>
          </a:p>
          <a:p>
            <a:endParaRPr lang="ru-RU" sz="2000" dirty="0"/>
          </a:p>
          <a:p>
            <a:r>
              <a:rPr lang="ru-RU" sz="2000" dirty="0"/>
              <a:t>   </a:t>
            </a:r>
            <a:r>
              <a:rPr lang="ru-RU" sz="2000" dirty="0" smtClean="0"/>
              <a:t>                          2</a:t>
            </a:r>
            <a:r>
              <a:rPr lang="ru-RU" sz="2000" dirty="0"/>
              <a:t>) 10 м/с </a:t>
            </a:r>
            <a:r>
              <a:rPr lang="ru-RU" sz="2000" dirty="0" smtClean="0"/>
              <a:t>          3</a:t>
            </a:r>
            <a:r>
              <a:rPr lang="ru-RU" sz="2000" dirty="0"/>
              <a:t>) 3 м/с </a:t>
            </a:r>
            <a:r>
              <a:rPr lang="ru-RU" sz="2000" dirty="0" smtClean="0"/>
              <a:t>                4</a:t>
            </a:r>
            <a:r>
              <a:rPr lang="ru-RU" sz="2000" dirty="0"/>
              <a:t>) 2 м/с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37360" y="2259449"/>
            <a:ext cx="104546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D0449F</a:t>
            </a:r>
          </a:p>
          <a:p>
            <a:r>
              <a:rPr lang="ru-RU" sz="2000" dirty="0"/>
              <a:t>Зависимость пути от времени прямолинейно движущегося тела имеет вид: </a:t>
            </a:r>
            <a:r>
              <a:rPr lang="ru-RU" sz="2000" i="1" dirty="0"/>
              <a:t> s(t) = 2t + 3t</a:t>
            </a:r>
            <a:r>
              <a:rPr lang="ru-RU" sz="2000" i="1" baseline="30000" dirty="0"/>
              <a:t>2</a:t>
            </a:r>
            <a:r>
              <a:rPr lang="ru-RU" sz="2000" dirty="0"/>
              <a:t>, где все величины выражены в СИ. Ускорение тела равно</a:t>
            </a:r>
          </a:p>
          <a:p>
            <a:r>
              <a:rPr lang="ru-RU" sz="2000" dirty="0"/>
              <a:t>  1) 1 м/с</a:t>
            </a:r>
            <a:r>
              <a:rPr lang="ru-RU" sz="2000" baseline="30000" dirty="0"/>
              <a:t>2</a:t>
            </a:r>
          </a:p>
          <a:p>
            <a:r>
              <a:rPr lang="ru-RU" sz="2000" dirty="0"/>
              <a:t>  2) 2 м/с</a:t>
            </a:r>
            <a:r>
              <a:rPr lang="ru-RU" sz="2000" baseline="30000" dirty="0"/>
              <a:t>2</a:t>
            </a:r>
            <a:r>
              <a:rPr lang="ru-RU" sz="2000" dirty="0"/>
              <a:t> </a:t>
            </a:r>
          </a:p>
          <a:p>
            <a:r>
              <a:rPr lang="ru-RU" sz="2000" baseline="30000" dirty="0"/>
              <a:t> </a:t>
            </a:r>
            <a:r>
              <a:rPr lang="ru-RU" sz="2000" dirty="0"/>
              <a:t> 3) 3 м/с</a:t>
            </a:r>
            <a:r>
              <a:rPr lang="ru-RU" sz="2000" baseline="30000" dirty="0"/>
              <a:t>2</a:t>
            </a:r>
          </a:p>
          <a:p>
            <a:r>
              <a:rPr lang="ru-RU" baseline="30000" dirty="0"/>
              <a:t> </a:t>
            </a:r>
            <a:r>
              <a:rPr lang="ru-RU" dirty="0"/>
              <a:t> </a:t>
            </a:r>
            <a:endParaRPr lang="ru-RU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1914781" y="1348011"/>
            <a:ext cx="743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dirty="0"/>
              <a:t>1) </a:t>
            </a:r>
            <a:r>
              <a:rPr lang="ru-RU" sz="2000" dirty="0"/>
              <a:t>8 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7411" y="1348011"/>
            <a:ext cx="743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dirty="0" smtClean="0"/>
              <a:t>3) 3</a:t>
            </a:r>
            <a:r>
              <a:rPr lang="ru-RU" sz="2000" dirty="0" smtClean="0"/>
              <a:t> </a:t>
            </a:r>
            <a:r>
              <a:rPr lang="ru-RU" sz="2000" dirty="0"/>
              <a:t>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8726" y="1348011"/>
            <a:ext cx="743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dirty="0" smtClean="0"/>
              <a:t>4) 0</a:t>
            </a:r>
            <a:r>
              <a:rPr lang="ru-RU" sz="2000" dirty="0" smtClean="0"/>
              <a:t> </a:t>
            </a:r>
            <a:r>
              <a:rPr lang="ru-RU" sz="2000" dirty="0"/>
              <a:t>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84228" y="1292402"/>
            <a:ext cx="805216" cy="511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2) </a:t>
            </a:r>
            <a:r>
              <a:rPr lang="ru-RU" sz="2000" dirty="0" smtClean="0">
                <a:solidFill>
                  <a:schemeClr val="tx1"/>
                </a:solidFill>
              </a:rPr>
              <a:t>4с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7840" y="4078038"/>
            <a:ext cx="121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4</a:t>
            </a:r>
            <a:r>
              <a:rPr lang="ru-RU" b="1" dirty="0"/>
              <a:t>) </a:t>
            </a:r>
            <a:r>
              <a:rPr lang="ru-RU" dirty="0"/>
              <a:t>6 м/с</a:t>
            </a:r>
            <a:r>
              <a:rPr lang="ru-RU" baseline="30000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5708" y="6081293"/>
            <a:ext cx="1175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1) </a:t>
            </a:r>
            <a:r>
              <a:rPr lang="ru-RU" sz="2000" dirty="0"/>
              <a:t>30 </a:t>
            </a:r>
            <a:r>
              <a:rPr lang="ru-RU" sz="2000" dirty="0" smtClean="0"/>
              <a:t>м/с  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33517" y="364206"/>
            <a:ext cx="1007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7FCDA9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1073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.slidesharecdn.com/544-2015-141117004528-conversion-gate02/95/2015-12-2015-176-76-638.jpg?cb=141620695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75" t="15888" r="5153" b="73342"/>
          <a:stretch/>
        </p:blipFill>
        <p:spPr bwMode="auto">
          <a:xfrm>
            <a:off x="8548730" y="0"/>
            <a:ext cx="3643270" cy="19052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384963"/>
              </p:ext>
            </p:extLst>
          </p:nvPr>
        </p:nvGraphicFramePr>
        <p:xfrm>
          <a:off x="3408383" y="2654988"/>
          <a:ext cx="3156566" cy="1538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name="Уравнение" r:id="rId5" imgW="1638000" imgH="799920" progId="Equation.3">
                  <p:embed/>
                </p:oleObj>
              </mc:Choice>
              <mc:Fallback>
                <p:oleObj name="Уравнение" r:id="rId5" imgW="163800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383" y="2654988"/>
                        <a:ext cx="3156566" cy="1538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07876" y="344318"/>
            <a:ext cx="72679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На рисунке представлен график зависимости модуля скорости </a:t>
            </a:r>
            <a:r>
              <a:rPr lang="el-GR" sz="2000" dirty="0" smtClean="0"/>
              <a:t>ϑ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Автомобиля </a:t>
            </a:r>
            <a:r>
              <a:rPr lang="en-US" sz="2000" dirty="0" smtClean="0"/>
              <a:t>o</a:t>
            </a:r>
            <a:r>
              <a:rPr lang="ru-RU" sz="2000" dirty="0" smtClean="0"/>
              <a:t>т времени</a:t>
            </a:r>
            <a:r>
              <a:rPr lang="ru-RU" sz="2000" i="1" dirty="0" smtClean="0"/>
              <a:t> </a:t>
            </a:r>
            <a:r>
              <a:rPr lang="en-US" sz="2000" i="1" dirty="0" smtClean="0"/>
              <a:t>t. </a:t>
            </a:r>
            <a:r>
              <a:rPr lang="ru-RU" sz="2000" dirty="0" smtClean="0"/>
              <a:t>Определите по графику путь,</a:t>
            </a:r>
          </a:p>
          <a:p>
            <a:r>
              <a:rPr lang="ru-RU" sz="2000" dirty="0" smtClean="0"/>
              <a:t> пройденный автомобилем в интервале времени от 0 до 30 с.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24195" y="1506177"/>
            <a:ext cx="1023582" cy="4173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1) 50м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74645" y="1506177"/>
            <a:ext cx="1023582" cy="4173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  <a:r>
              <a:rPr lang="ru-RU" dirty="0" smtClean="0"/>
              <a:t>) 100м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41367" y="1506177"/>
            <a:ext cx="1023582" cy="4173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  <a:r>
              <a:rPr lang="ru-RU" dirty="0" smtClean="0"/>
              <a:t>) 200м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08006" y="1506177"/>
            <a:ext cx="1023582" cy="4173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  <a:r>
              <a:rPr lang="ru-RU" b="1" dirty="0" smtClean="0"/>
              <a:t>) </a:t>
            </a:r>
            <a:r>
              <a:rPr lang="ru-RU" dirty="0" smtClean="0"/>
              <a:t>250м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32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2640" y="345744"/>
            <a:ext cx="10119359" cy="16811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Тело брошено вертикально вверх с начальной скоростью 20 м/с. Каков модуль скорости тела через 0,5 с после начала движения? Сопротивление воздуха не учитывать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1) 5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м/с             2) </a:t>
            </a:r>
            <a:r>
              <a:rPr lang="ru-RU" dirty="0">
                <a:solidFill>
                  <a:schemeClr val="tx1"/>
                </a:solidFill>
              </a:rPr>
              <a:t>10 </a:t>
            </a:r>
            <a:r>
              <a:rPr lang="ru-RU" dirty="0" smtClean="0">
                <a:solidFill>
                  <a:schemeClr val="tx1"/>
                </a:solidFill>
              </a:rPr>
              <a:t>м/с                                 4) </a:t>
            </a:r>
            <a:r>
              <a:rPr lang="ru-RU" dirty="0">
                <a:solidFill>
                  <a:schemeClr val="tx1"/>
                </a:solidFill>
              </a:rPr>
              <a:t>20 м/с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72639" y="2274838"/>
            <a:ext cx="1011935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/>
              <a:t>Два автомобиля движутся по прямой дороге в одном направлении: один со скоростью 50 км/ч,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другой – со скоростью 70 км/ч. При этом они</a:t>
            </a:r>
          </a:p>
          <a:p>
            <a:r>
              <a:rPr lang="ru-RU" dirty="0"/>
              <a:t>1) сближаются</a:t>
            </a:r>
          </a:p>
          <a:p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не изменяют расстояние друг от друга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2638" y="4920139"/>
            <a:ext cx="101193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/>
              <a:t>При прямолинейном равноускоренном движении с нулевой начальной скоростью путь, пройденный телом за две секунды с начала движения, больше пути, пройденного за первую секунду, в</a:t>
            </a:r>
          </a:p>
          <a:p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) 2 </a:t>
            </a:r>
            <a:r>
              <a:rPr lang="ru-RU" dirty="0" smtClean="0"/>
              <a:t>раза                2</a:t>
            </a:r>
            <a:r>
              <a:rPr lang="ru-RU" dirty="0"/>
              <a:t>) 3 </a:t>
            </a:r>
            <a:r>
              <a:rPr lang="ru-RU" dirty="0" smtClean="0"/>
              <a:t>раза                                           4</a:t>
            </a:r>
            <a:r>
              <a:rPr lang="ru-RU" dirty="0"/>
              <a:t>) 5 раз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04013" y="1427673"/>
            <a:ext cx="1050877" cy="423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3) </a:t>
            </a:r>
            <a:r>
              <a:rPr lang="ru-RU" dirty="0"/>
              <a:t>15 м/с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78272" y="6326587"/>
            <a:ext cx="1153236" cy="409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3)</a:t>
            </a:r>
            <a:r>
              <a:rPr lang="ru-RU" dirty="0"/>
              <a:t> 4 раза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2638" y="3712191"/>
            <a:ext cx="2048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2) удаляются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72638" y="2465426"/>
            <a:ext cx="957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4FA75E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2638" y="445195"/>
            <a:ext cx="952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094FFB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2638" y="5102915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97E9E1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72638" y="4228431"/>
            <a:ext cx="4182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4) </a:t>
            </a:r>
            <a:r>
              <a:rPr lang="ru-RU" dirty="0"/>
              <a:t>могут сближаться, а могут и удаляться</a:t>
            </a:r>
          </a:p>
        </p:txBody>
      </p:sp>
    </p:spTree>
    <p:extLst>
      <p:ext uri="{BB962C8B-B14F-4D97-AF65-F5344CB8AC3E}">
        <p14:creationId xmlns:p14="http://schemas.microsoft.com/office/powerpoint/2010/main" val="129031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6653" y="846161"/>
            <a:ext cx="8708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Два тела, подброшенных с поверхности земли вертикально вверх, достигли высот 10м и 30 м и упали на землю. Пути, пройденные этими телами за время их движения: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796653" y="1897950"/>
            <a:ext cx="1898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1) одинаковы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796652" y="2280356"/>
            <a:ext cx="255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2</a:t>
            </a:r>
            <a:r>
              <a:rPr lang="ru-RU" sz="2000" dirty="0" smtClean="0"/>
              <a:t>) отличаются на 10м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796653" y="2640615"/>
            <a:ext cx="255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3) отличаются на 20м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796653" y="3009947"/>
            <a:ext cx="255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4</a:t>
            </a:r>
            <a:r>
              <a:rPr lang="ru-RU" sz="2000" b="1" dirty="0" smtClean="0"/>
              <a:t>)</a:t>
            </a:r>
            <a:r>
              <a:rPr lang="ru-RU" sz="2000" dirty="0" smtClean="0"/>
              <a:t> отличаются на 40м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742535" y="3752395"/>
            <a:ext cx="93357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Решение:</a:t>
            </a:r>
          </a:p>
          <a:p>
            <a:endParaRPr lang="ru-RU" sz="2000" dirty="0"/>
          </a:p>
          <a:p>
            <a:r>
              <a:rPr lang="ru-RU" sz="2000" dirty="0" smtClean="0"/>
              <a:t>За время своего движения по вертикали от поверхности земли до высоты </a:t>
            </a:r>
            <a:r>
              <a:rPr lang="en-US" sz="2000" dirty="0" smtClean="0"/>
              <a:t>h</a:t>
            </a:r>
          </a:p>
          <a:p>
            <a:r>
              <a:rPr lang="ru-RU" sz="2000" dirty="0" smtClean="0"/>
              <a:t>максимального подъёма, а затем вниз до падения на землю тело проходит путь 2</a:t>
            </a:r>
            <a:r>
              <a:rPr lang="en-US" sz="2000" dirty="0" smtClean="0"/>
              <a:t>h.</a:t>
            </a:r>
          </a:p>
          <a:p>
            <a:r>
              <a:rPr lang="ru-RU" sz="2000" dirty="0" smtClean="0"/>
              <a:t>Поэтому первое тело за время своего движения прошло путь, равный 20 м, </a:t>
            </a:r>
          </a:p>
          <a:p>
            <a:r>
              <a:rPr lang="ru-RU" sz="2000" dirty="0" smtClean="0"/>
              <a:t>а второе – путь, равный 60 м. Эти пути отличаются друг от друга на 40 м.</a:t>
            </a:r>
          </a:p>
          <a:p>
            <a:r>
              <a:rPr lang="ru-RU" sz="2000" dirty="0" smtClean="0"/>
              <a:t>Ответ: 4.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58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24085" y="94834"/>
            <a:ext cx="10567916" cy="26620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6F68D0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en-US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dirty="0">
                <a:solidFill>
                  <a:schemeClr val="tx1"/>
                </a:solidFill>
                <a:latin typeface="+mn-lt"/>
              </a:rPr>
              <a:t>Две материальные точки движутся по окружностям радиусами R</a:t>
            </a:r>
            <a:r>
              <a:rPr lang="ru-RU" sz="2200" baseline="-25000" dirty="0">
                <a:solidFill>
                  <a:schemeClr val="tx1"/>
                </a:solidFill>
                <a:latin typeface="+mn-lt"/>
              </a:rPr>
              <a:t>1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 и R</a:t>
            </a:r>
            <a:r>
              <a:rPr lang="ru-RU" sz="2200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, причем R</a:t>
            </a:r>
            <a:r>
              <a:rPr lang="ru-RU" sz="2200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 = 2R</a:t>
            </a:r>
            <a:r>
              <a:rPr lang="ru-RU" sz="2200" baseline="-25000" dirty="0">
                <a:solidFill>
                  <a:schemeClr val="tx1"/>
                </a:solidFill>
                <a:latin typeface="+mn-lt"/>
              </a:rPr>
              <a:t>1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. При условии равенства линейных скоростей точек их центростремительные ускорения связаны </a:t>
            </a: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соотношением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+mn-lt"/>
              </a:rPr>
            </a:b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3080378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Решение: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Дано:</a:t>
            </a:r>
          </a:p>
          <a:p>
            <a:pPr marL="0" indent="0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82961"/>
              </p:ext>
            </p:extLst>
          </p:nvPr>
        </p:nvGraphicFramePr>
        <p:xfrm>
          <a:off x="2592925" y="3909059"/>
          <a:ext cx="9429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2" name="Уравнение" r:id="rId3" imgW="583920" imgH="457200" progId="Equation.3">
                  <p:embed/>
                </p:oleObj>
              </mc:Choice>
              <mc:Fallback>
                <p:oleObj name="Уравнение" r:id="rId3" imgW="583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925" y="3909059"/>
                        <a:ext cx="9429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535900" y="3753134"/>
            <a:ext cx="0" cy="12160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592925" y="4645659"/>
            <a:ext cx="9429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132920"/>
              </p:ext>
            </p:extLst>
          </p:nvPr>
        </p:nvGraphicFramePr>
        <p:xfrm>
          <a:off x="2715956" y="4748243"/>
          <a:ext cx="696912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3" name="Уравнение" r:id="rId5" imgW="431640" imgH="444240" progId="Equation.3">
                  <p:embed/>
                </p:oleObj>
              </mc:Choice>
              <mc:Fallback>
                <p:oleObj name="Уравнение" r:id="rId5" imgW="4316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956" y="4748243"/>
                        <a:ext cx="696912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403981"/>
              </p:ext>
            </p:extLst>
          </p:nvPr>
        </p:nvGraphicFramePr>
        <p:xfrm>
          <a:off x="4638111" y="3428236"/>
          <a:ext cx="3408382" cy="335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4" name="Уравнение" r:id="rId7" imgW="1625400" imgH="2082600" progId="Equation.3">
                  <p:embed/>
                </p:oleObj>
              </mc:Choice>
              <mc:Fallback>
                <p:oleObj name="Уравнение" r:id="rId7" imgW="1625400" imgH="20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111" y="3428236"/>
                        <a:ext cx="3408382" cy="335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747760" y="6217920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42594" y="1498979"/>
            <a:ext cx="1760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1) </a:t>
            </a:r>
            <a:r>
              <a:rPr lang="en-US" sz="2000" i="1" dirty="0"/>
              <a:t>a</a:t>
            </a:r>
            <a:r>
              <a:rPr lang="en-US" sz="2000" baseline="-25000" dirty="0"/>
              <a:t>1</a:t>
            </a:r>
            <a:r>
              <a:rPr lang="en-US" sz="2000" i="1" dirty="0"/>
              <a:t> </a:t>
            </a:r>
            <a:r>
              <a:rPr lang="en-US" sz="2000" dirty="0"/>
              <a:t>= 2</a:t>
            </a:r>
            <a:r>
              <a:rPr lang="en-US" sz="2000" i="1" dirty="0"/>
              <a:t>a</a:t>
            </a:r>
            <a:r>
              <a:rPr lang="en-US" sz="2000" baseline="-25000" dirty="0"/>
              <a:t>2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742594" y="1864204"/>
            <a:ext cx="1760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2) </a:t>
            </a:r>
            <a:r>
              <a:rPr lang="en-US" sz="2000" i="1" dirty="0"/>
              <a:t>a</a:t>
            </a:r>
            <a:r>
              <a:rPr lang="en-US" sz="2000" baseline="-25000" dirty="0"/>
              <a:t>1</a:t>
            </a:r>
            <a:r>
              <a:rPr lang="en-US" sz="2000" i="1" dirty="0"/>
              <a:t> </a:t>
            </a:r>
            <a:r>
              <a:rPr lang="en-US" sz="2000" dirty="0"/>
              <a:t>= </a:t>
            </a:r>
            <a:r>
              <a:rPr lang="en-US" sz="2000" i="1" dirty="0"/>
              <a:t>a</a:t>
            </a:r>
            <a:r>
              <a:rPr lang="en-US" sz="2000" baseline="-25000" dirty="0"/>
              <a:t>2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42594" y="2211667"/>
                <a:ext cx="1760561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3)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 </a:t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2</a:t>
                </a:r>
                <a:endParaRPr lang="ru-RU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594" y="2211667"/>
                <a:ext cx="1760561" cy="526939"/>
              </a:xfrm>
              <a:prstGeom prst="rect">
                <a:avLst/>
              </a:prstGeom>
              <a:blipFill rotWithShape="0">
                <a:blip r:embed="rId9"/>
                <a:stretch>
                  <a:fillRect l="-3806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742594" y="2625688"/>
            <a:ext cx="1760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4) </a:t>
            </a:r>
            <a:r>
              <a:rPr lang="en-US" sz="2000" i="1" dirty="0"/>
              <a:t>a</a:t>
            </a:r>
            <a:r>
              <a:rPr lang="en-US" sz="2000" baseline="-25000" dirty="0"/>
              <a:t>1</a:t>
            </a:r>
            <a:r>
              <a:rPr lang="en-US" sz="2000" dirty="0"/>
              <a:t> = 4</a:t>
            </a:r>
            <a:r>
              <a:rPr lang="en-US" sz="2000" i="1" dirty="0"/>
              <a:t>a</a:t>
            </a:r>
            <a:r>
              <a:rPr lang="en-US" sz="2000" baseline="-25000" dirty="0"/>
              <a:t>2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3858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1728" y="287291"/>
            <a:ext cx="983486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053596</a:t>
            </a:r>
          </a:p>
          <a:p>
            <a:endParaRPr lang="ru-RU" sz="2000" dirty="0">
              <a:solidFill>
                <a:srgbClr val="D0D0D0"/>
              </a:solidFill>
              <a:latin typeface="Arial" panose="020B0604020202020204" pitchFamily="34" charset="0"/>
            </a:endParaRPr>
          </a:p>
          <a:p>
            <a:r>
              <a:rPr lang="ru-RU" sz="2000" dirty="0"/>
              <a:t>Два автомобиля движутся в одном направлении. Относительно Земли скорость первого автомобиля 110 км/ч, второго 60 км/ч. Чему равен модуль скорости первого автомобиля в системе отсчёта, связанной со вторым автомобилем</a:t>
            </a:r>
            <a:r>
              <a:rPr lang="ru-RU" sz="2000" dirty="0" smtClean="0"/>
              <a:t>?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2799" y="2789869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Дано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:                                               Решение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584506"/>
              </p:ext>
            </p:extLst>
          </p:nvPr>
        </p:nvGraphicFramePr>
        <p:xfrm>
          <a:off x="2442799" y="2990684"/>
          <a:ext cx="1249362" cy="176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5" name="Уравнение" r:id="rId3" imgW="774360" imgH="1091880" progId="Equation.3">
                  <p:embed/>
                </p:oleObj>
              </mc:Choice>
              <mc:Fallback>
                <p:oleObj name="Уравнение" r:id="rId3" imgW="77436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2799" y="2990684"/>
                        <a:ext cx="1249362" cy="176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780241" y="2957810"/>
            <a:ext cx="30480" cy="2072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395526" y="4759482"/>
            <a:ext cx="14151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00702"/>
              </p:ext>
            </p:extLst>
          </p:nvPr>
        </p:nvGraphicFramePr>
        <p:xfrm>
          <a:off x="2719024" y="4896046"/>
          <a:ext cx="696912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6" name="Уравнение" r:id="rId5" imgW="431640" imgH="215640" progId="Equation.3">
                  <p:embed/>
                </p:oleObj>
              </mc:Choice>
              <mc:Fallback>
                <p:oleObj name="Уравнение" r:id="rId5" imgW="431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024" y="4896046"/>
                        <a:ext cx="696912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299457"/>
              </p:ext>
            </p:extLst>
          </p:nvPr>
        </p:nvGraphicFramePr>
        <p:xfrm>
          <a:off x="5019039" y="3213872"/>
          <a:ext cx="3073400" cy="18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7" name="Уравнение" r:id="rId7" imgW="1904760" imgH="1168200" progId="Equation.3">
                  <p:embed/>
                </p:oleObj>
              </mc:Choice>
              <mc:Fallback>
                <p:oleObj name="Уравнение" r:id="rId7" imgW="190476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039" y="3213872"/>
                        <a:ext cx="3073400" cy="188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05400" y="6264553"/>
            <a:ext cx="261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4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592925" y="1962738"/>
            <a:ext cx="147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1) 170 км/ч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3352" y="1962738"/>
            <a:ext cx="147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2) 110 </a:t>
            </a:r>
            <a:r>
              <a:rPr lang="ru-RU" dirty="0"/>
              <a:t>км/ч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0052" y="1962738"/>
            <a:ext cx="147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3) </a:t>
            </a:r>
            <a:r>
              <a:rPr lang="ru-RU" dirty="0"/>
              <a:t>6</a:t>
            </a:r>
            <a:r>
              <a:rPr lang="ru-RU" dirty="0" smtClean="0"/>
              <a:t>0 </a:t>
            </a:r>
            <a:r>
              <a:rPr lang="ru-RU" dirty="0"/>
              <a:t>км/ч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56752" y="1962738"/>
            <a:ext cx="147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4) </a:t>
            </a:r>
            <a:r>
              <a:rPr lang="ru-RU" dirty="0"/>
              <a:t>5</a:t>
            </a:r>
            <a:r>
              <a:rPr lang="ru-RU" dirty="0" smtClean="0"/>
              <a:t>0 </a:t>
            </a:r>
            <a:r>
              <a:rPr lang="ru-RU" dirty="0"/>
              <a:t>км/ч</a:t>
            </a:r>
          </a:p>
        </p:txBody>
      </p:sp>
    </p:spTree>
    <p:extLst>
      <p:ext uri="{BB962C8B-B14F-4D97-AF65-F5344CB8AC3E}">
        <p14:creationId xmlns:p14="http://schemas.microsoft.com/office/powerpoint/2010/main" val="228242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7833" y="202983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>
                <a:solidFill>
                  <a:schemeClr val="accent6">
                    <a:lumMod val="50000"/>
                  </a:schemeClr>
                </a:solidFill>
              </a:rPr>
              <a:t>Задания 1</a:t>
            </a:r>
            <a:br>
              <a:rPr lang="ru-RU" sz="80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5454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7833" y="202983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>
                <a:solidFill>
                  <a:schemeClr val="accent6">
                    <a:lumMod val="50000"/>
                  </a:schemeClr>
                </a:solidFill>
              </a:rPr>
              <a:t>Задания 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6-7</a:t>
            </a: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0069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22120" y="236560"/>
                <a:ext cx="10469879" cy="5691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7395F9</a:t>
                </a:r>
                <a:endParaRPr lang="ru-RU" sz="2200" b="1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Тело</a:t>
                </a:r>
                <a:r>
                  <a:rPr lang="ru-RU" sz="2000" dirty="0">
                    <a:solidFill>
                      <a:schemeClr val="tx1"/>
                    </a:solidFill>
                  </a:rPr>
                  <a:t>, брошенное со скоростью </a:t>
                </a:r>
                <a:r>
                  <a:rPr lang="el-GR" sz="2000" dirty="0">
                    <a:solidFill>
                      <a:schemeClr val="tx1"/>
                    </a:solidFill>
                  </a:rPr>
                  <a:t>ϑ</a:t>
                </a:r>
                <a:r>
                  <a:rPr lang="ru-RU" sz="2000" dirty="0">
                    <a:solidFill>
                      <a:schemeClr val="tx1"/>
                    </a:solidFill>
                  </a:rPr>
                  <a:t>  под углом α к горизонту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,</a:t>
                </a:r>
                <a:r>
                  <a:rPr lang="ru-RU" sz="2000" dirty="0">
                    <a:solidFill>
                      <a:schemeClr val="tx1"/>
                    </a:solidFill>
                  </a:rPr>
                  <a:t> 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поднимается над горизонтом </a:t>
                </a:r>
                <a:r>
                  <a:rPr lang="ru-RU" sz="2000" dirty="0">
                    <a:solidFill>
                      <a:schemeClr val="tx1"/>
                    </a:solidFill>
                  </a:rPr>
                  <a:t>на максимальную высоту </a:t>
                </a:r>
                <a:r>
                  <a:rPr lang="ru-RU" sz="2000" i="1" dirty="0" smtClean="0">
                    <a:solidFill>
                      <a:schemeClr val="tx1"/>
                    </a:solidFill>
                  </a:rPr>
                  <a:t>h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, а </a:t>
                </a:r>
                <a:r>
                  <a:rPr lang="ru-RU" sz="2000" dirty="0">
                    <a:solidFill>
                      <a:schemeClr val="tx1"/>
                    </a:solidFill>
                  </a:rPr>
                  <a:t>затем падает на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расстоянии </a:t>
                </a:r>
                <a:r>
                  <a:rPr lang="ru-RU" sz="2000" i="1" dirty="0" smtClean="0">
                    <a:solidFill>
                      <a:schemeClr val="tx1"/>
                    </a:solidFill>
                  </a:rPr>
                  <a:t>S</a:t>
                </a:r>
                <a:r>
                  <a:rPr lang="ru-RU" sz="2000" dirty="0">
                    <a:solidFill>
                      <a:schemeClr val="tx1"/>
                    </a:solidFill>
                  </a:rPr>
                  <a:t> от точки броска.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</a:rPr>
                  <a:t>Сопротивление воздуха пренебрежимо мало.</a:t>
                </a:r>
              </a:p>
              <a:p>
                <a:pPr marL="0" indent="0">
                  <a:buNone/>
                </a:pPr>
                <a:r>
                  <a:rPr lang="ru-RU" sz="2000" dirty="0">
                    <a:solidFill>
                      <a:schemeClr val="tx1"/>
                    </a:solidFill>
                  </a:rPr>
                  <a:t>Установите соответствие между физическими величинами и формулами,  выражающими их рассматриваемой задаче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К </a:t>
                </a:r>
                <a:r>
                  <a:rPr lang="ru-RU" sz="2000" dirty="0">
                    <a:solidFill>
                      <a:schemeClr val="tx1"/>
                    </a:solidFill>
                  </a:rPr>
                  <a:t>каждой позиции первого столбца подберите соответствующую позицию второго и запишите </a:t>
                </a:r>
                <a:r>
                  <a:rPr lang="ru-RU" sz="2000" u="sng" dirty="0">
                    <a:solidFill>
                      <a:schemeClr val="tx1"/>
                    </a:solidFill>
                  </a:rPr>
                  <a:t>в таблицу</a:t>
                </a:r>
                <a:r>
                  <a:rPr lang="ru-RU" sz="2000" dirty="0">
                    <a:solidFill>
                      <a:schemeClr val="tx1"/>
                    </a:solidFill>
                  </a:rPr>
                  <a:t> выбранные цифры.</a:t>
                </a:r>
              </a:p>
              <a:p>
                <a:pPr marL="0" indent="0">
                  <a:buNone/>
                </a:pPr>
                <a:r>
                  <a:rPr lang="ru-RU" sz="2000" b="1" dirty="0" smtClean="0">
                    <a:solidFill>
                      <a:schemeClr val="tx1"/>
                    </a:solidFill>
                  </a:rPr>
                  <a:t>                 </a:t>
                </a:r>
                <a:r>
                  <a:rPr lang="ru-RU" sz="2000" b="1" u="sng" dirty="0" smtClean="0">
                    <a:solidFill>
                      <a:schemeClr val="tx1"/>
                    </a:solidFill>
                  </a:rPr>
                  <a:t>ФИЗИЧЕСКИЕ </a:t>
                </a:r>
                <a:r>
                  <a:rPr lang="ru-RU" sz="2000" b="1" u="sng" dirty="0">
                    <a:solidFill>
                      <a:schemeClr val="tx1"/>
                    </a:solidFill>
                  </a:rPr>
                  <a:t>ВЕЛИЧИНЫ</a:t>
                </a:r>
                <a:r>
                  <a:rPr lang="ru-RU" sz="2000" b="1" dirty="0">
                    <a:solidFill>
                      <a:schemeClr val="tx1"/>
                    </a:solidFill>
                  </a:rPr>
                  <a:t>                                                    </a:t>
                </a:r>
                <a:r>
                  <a:rPr lang="ru-RU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000" b="1" u="sng" dirty="0" smtClean="0">
                    <a:solidFill>
                      <a:schemeClr val="tx1"/>
                    </a:solidFill>
                  </a:rPr>
                  <a:t>ФОРМУЛЫ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</a:t>
                </a:r>
                <a:endParaRPr lang="ru-RU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А) максимальная высота </a:t>
                </a:r>
                <a:r>
                  <a:rPr lang="ru-RU" sz="2000" i="1" dirty="0">
                    <a:solidFill>
                      <a:schemeClr val="tx1"/>
                    </a:solidFill>
                  </a:rPr>
                  <a:t>h</a:t>
                </a:r>
                <a:r>
                  <a:rPr lang="ru-RU" sz="2000" dirty="0">
                    <a:solidFill>
                      <a:schemeClr val="tx1"/>
                    </a:solidFill>
                  </a:rPr>
                  <a:t> над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горизонтом      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2000" dirty="0">
                    <a:solidFill>
                      <a:schemeClr val="tx1"/>
                    </a:solidFill>
                  </a:rPr>
                  <a:t>) </a:t>
                </a: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l-GR" sz="2000" dirty="0">
                                <a:solidFill>
                                  <a:schemeClr val="tx1"/>
                                </a:solidFill>
                              </a:rPr>
                              <m:t>ϑ</m:t>
                            </m:r>
                          </m:e>
                          <m:sup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el-GR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α</m:t>
                            </m:r>
                          </m:e>
                        </m:func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   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l-GR" sz="2000" dirty="0">
                                <a:solidFill>
                                  <a:schemeClr val="tx1"/>
                                </a:solidFill>
                              </a:rPr>
                              <m:t>ϑ</m:t>
                            </m:r>
                          </m:e>
                          <m:sup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el-GR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α</m:t>
                            </m:r>
                          </m:e>
                        </m:func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 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l-GR" sz="2000" dirty="0">
                                <a:solidFill>
                                  <a:schemeClr val="tx1"/>
                                </a:solidFill>
                              </a:rPr>
                              <m:t>ϑ</m:t>
                            </m:r>
                          </m:e>
                          <m:sup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2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l-GR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α</m:t>
                            </m:r>
                          </m:e>
                        </m:func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l-GR" sz="2000" dirty="0">
                                    <a:solidFill>
                                      <a:schemeClr val="tx1"/>
                                    </a:solidFill>
                                  </a:rPr>
                                  <m:t>ϑ</m:t>
                                </m:r>
                              </m:e>
                              <m:sup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l-GR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α</m:t>
                            </m:r>
                          </m:e>
                        </m:func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ru-RU" sz="2000" dirty="0">
                    <a:solidFill>
                      <a:schemeClr val="tx1"/>
                    </a:solidFill>
                  </a:rPr>
                  <a:t>Б) расстояние </a:t>
                </a:r>
                <a:r>
                  <a:rPr lang="ru-RU" sz="2000" i="1" dirty="0">
                    <a:solidFill>
                      <a:schemeClr val="tx1"/>
                    </a:solidFill>
                  </a:rPr>
                  <a:t>S</a:t>
                </a:r>
                <a:r>
                  <a:rPr lang="ru-RU" sz="2000" dirty="0">
                    <a:solidFill>
                      <a:schemeClr val="tx1"/>
                    </a:solidFill>
                  </a:rPr>
                  <a:t> от точки броска до точки падения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2120" y="236560"/>
                <a:ext cx="10469879" cy="5691800"/>
              </a:xfrm>
              <a:blipFill rotWithShape="0">
                <a:blip r:embed="rId2"/>
                <a:stretch>
                  <a:fillRect l="-757" t="-7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445268" y="5282029"/>
            <a:ext cx="1023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252347"/>
              </p:ext>
            </p:extLst>
          </p:nvPr>
        </p:nvGraphicFramePr>
        <p:xfrm>
          <a:off x="7468850" y="5184557"/>
          <a:ext cx="1762078" cy="743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039"/>
                <a:gridCol w="881039"/>
              </a:tblGrid>
              <a:tr h="3780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95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03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4572" y="198120"/>
            <a:ext cx="93268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Шарик, брошенный горизонтально с высоты </a:t>
            </a:r>
            <a:r>
              <a:rPr lang="ru-RU" sz="2000" i="1" dirty="0" smtClean="0"/>
              <a:t>Н</a:t>
            </a:r>
            <a:r>
              <a:rPr lang="ru-RU" sz="2000" dirty="0" smtClean="0"/>
              <a:t> с начальной скоростью </a:t>
            </a:r>
            <a:r>
              <a:rPr lang="el-GR" sz="2000" dirty="0" smtClean="0"/>
              <a:t>ϑ</a:t>
            </a:r>
            <a:r>
              <a:rPr lang="ru-RU" sz="2000" baseline="-25000" dirty="0" smtClean="0"/>
              <a:t>0</a:t>
            </a:r>
            <a:r>
              <a:rPr lang="ru-RU" sz="2000" dirty="0" smtClean="0"/>
              <a:t> , </a:t>
            </a:r>
          </a:p>
          <a:p>
            <a:r>
              <a:rPr lang="ru-RU" sz="2000" dirty="0" smtClean="0"/>
              <a:t>за время </a:t>
            </a:r>
            <a:r>
              <a:rPr lang="en-US" sz="2000" i="1" dirty="0" smtClean="0"/>
              <a:t>t</a:t>
            </a:r>
            <a:r>
              <a:rPr lang="ru-RU" sz="2000" i="1" dirty="0" smtClean="0"/>
              <a:t> </a:t>
            </a:r>
            <a:r>
              <a:rPr lang="ru-RU" sz="2000" dirty="0" smtClean="0"/>
              <a:t>пролетел</a:t>
            </a:r>
            <a:r>
              <a:rPr lang="ru-RU" sz="2000" dirty="0"/>
              <a:t> </a:t>
            </a:r>
            <a:r>
              <a:rPr lang="ru-RU" sz="2000" dirty="0" smtClean="0"/>
              <a:t>в горизонтальном направлении </a:t>
            </a:r>
          </a:p>
          <a:p>
            <a:r>
              <a:rPr lang="ru-RU" sz="2000" dirty="0" smtClean="0"/>
              <a:t>расстояние </a:t>
            </a:r>
            <a:r>
              <a:rPr lang="en-US" sz="2000" i="1" dirty="0" smtClean="0"/>
              <a:t>L</a:t>
            </a:r>
            <a:r>
              <a:rPr lang="en-US" sz="2000" dirty="0" smtClean="0"/>
              <a:t> (</a:t>
            </a:r>
            <a:r>
              <a:rPr lang="ru-RU" sz="2000" dirty="0" smtClean="0"/>
              <a:t>см. рисунок).</a:t>
            </a:r>
          </a:p>
          <a:p>
            <a:r>
              <a:rPr lang="ru-RU" sz="2000" dirty="0" smtClean="0"/>
              <a:t>Что произойдёт с временем и дальностью полёта шарика, если на этой же установке уменьшить начальную скорость шарика в 2 раза?</a:t>
            </a:r>
          </a:p>
          <a:p>
            <a:r>
              <a:rPr lang="ru-RU" sz="2000" dirty="0" smtClean="0"/>
              <a:t>Сопротивлением воздуха пренебречь. Для каждой величины определите соответствующий характер её изменения:</a:t>
            </a:r>
          </a:p>
          <a:p>
            <a:endParaRPr lang="ru-RU" sz="2000" dirty="0"/>
          </a:p>
          <a:p>
            <a:r>
              <a:rPr lang="ru-RU" sz="2000" dirty="0" smtClean="0"/>
              <a:t>                                      1)    увеличится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2)    уменьшится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3)    не изменится</a:t>
            </a:r>
          </a:p>
          <a:p>
            <a:endParaRPr lang="ru-RU" sz="2000" dirty="0" smtClean="0"/>
          </a:p>
          <a:p>
            <a:r>
              <a:rPr lang="ru-RU" sz="2000" dirty="0" smtClean="0"/>
              <a:t>Запишите </a:t>
            </a:r>
            <a:r>
              <a:rPr lang="ru-RU" sz="2000" u="sng" dirty="0" smtClean="0"/>
              <a:t>в таблицу </a:t>
            </a:r>
            <a:r>
              <a:rPr lang="ru-RU" sz="2000" dirty="0" smtClean="0"/>
              <a:t>выбранные цифры для каждой физической величины. Цифры в ответе могут повторяться.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484295"/>
              </p:ext>
            </p:extLst>
          </p:nvPr>
        </p:nvGraphicFramePr>
        <p:xfrm>
          <a:off x="2352040" y="5570518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Время полёта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Дальность полёта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559" y="198120"/>
            <a:ext cx="2133785" cy="25483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93826" y="5936777"/>
            <a:ext cx="214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46561" y="5936777"/>
            <a:ext cx="140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32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0030" y="195618"/>
            <a:ext cx="971197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73FE53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 результате торможения в верхних слоях атмосферы высота полёта искусственного спутника над Землёй уменьшилась с 400 до 300 км. Как изменились в результате этого скорость спутника, его центростремительное ускорение и период обращения?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Для каждой величины определите соответствующий характер изменения: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1) увеличилась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2) уменьшилась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3) не изменилась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Запишите </a:t>
            </a:r>
            <a:r>
              <a:rPr lang="ru-RU" u="sng" dirty="0">
                <a:solidFill>
                  <a:schemeClr val="tx1"/>
                </a:solidFill>
              </a:rPr>
              <a:t>в таблицу</a:t>
            </a:r>
            <a:r>
              <a:rPr lang="ru-RU" dirty="0">
                <a:solidFill>
                  <a:schemeClr val="tx1"/>
                </a:solidFill>
              </a:rPr>
              <a:t> выбранные цифры для каждой физической величины. Цифры в ответе могут повторяться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776878"/>
              </p:ext>
            </p:extLst>
          </p:nvPr>
        </p:nvGraphicFramePr>
        <p:xfrm>
          <a:off x="3923276" y="3241720"/>
          <a:ext cx="73152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470"/>
                <a:gridCol w="1946748"/>
                <a:gridCol w="3061983"/>
              </a:tblGrid>
              <a:tr h="2795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Скорость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Ускорение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Период обращения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9598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370879"/>
              </p:ext>
            </p:extLst>
          </p:nvPr>
        </p:nvGraphicFramePr>
        <p:xfrm>
          <a:off x="2200373" y="3926329"/>
          <a:ext cx="3969758" cy="2931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" name="Уравнение" r:id="rId3" imgW="1904760" imgH="1536480" progId="Equation.3">
                  <p:embed/>
                </p:oleObj>
              </mc:Choice>
              <mc:Fallback>
                <p:oleObj name="Уравнение" r:id="rId3" imgW="1904760" imgH="1536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373" y="3926329"/>
                        <a:ext cx="3969758" cy="2931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948870" y="3602616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34330" y="3602616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578670" y="359823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33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6636" y="223536"/>
            <a:ext cx="10134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Шарик брошен вертикально вверх с начальной скоростью </a:t>
            </a:r>
            <a:r>
              <a:rPr lang="el-GR" sz="2000" dirty="0"/>
              <a:t> ϑ </a:t>
            </a:r>
            <a:r>
              <a:rPr lang="ru-RU" sz="2000" dirty="0"/>
              <a:t> </a:t>
            </a:r>
            <a:r>
              <a:rPr lang="ru-RU" sz="2000" dirty="0" smtClean="0"/>
              <a:t>(см. рисунок). </a:t>
            </a:r>
          </a:p>
          <a:p>
            <a:r>
              <a:rPr lang="ru-RU" sz="2000" dirty="0" smtClean="0"/>
              <a:t>Установите соответствие между графиками и физическими величинами, </a:t>
            </a:r>
          </a:p>
          <a:p>
            <a:r>
              <a:rPr lang="ru-RU" sz="2000" dirty="0" smtClean="0"/>
              <a:t>зависимости которых от времени эти графики могут представлять (</a:t>
            </a:r>
            <a:r>
              <a:rPr lang="en-US" sz="2000" dirty="0" smtClean="0"/>
              <a:t>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– </a:t>
            </a:r>
            <a:r>
              <a:rPr lang="ru-RU" sz="2000" dirty="0" smtClean="0"/>
              <a:t>время полёта). </a:t>
            </a:r>
          </a:p>
          <a:p>
            <a:r>
              <a:rPr lang="ru-RU" sz="2000" dirty="0" smtClean="0"/>
              <a:t>К каждой позиции первого столбца подберите соответствующую позицию второго </a:t>
            </a:r>
          </a:p>
          <a:p>
            <a:r>
              <a:rPr lang="ru-RU" sz="2000" dirty="0" smtClean="0"/>
              <a:t>и запишите в таблицу выбранные цифры под соответствующими буквами.</a:t>
            </a:r>
          </a:p>
          <a:p>
            <a:endParaRPr lang="ru-RU" sz="2000" dirty="0"/>
          </a:p>
          <a:p>
            <a:r>
              <a:rPr lang="ru-RU" sz="2000" dirty="0" smtClean="0"/>
              <a:t>ГРАФИКИ                                                                                  ФИЗИЧЕСКИЕ ВЕЛИЧИНЫ</a:t>
            </a:r>
          </a:p>
          <a:p>
            <a:endParaRPr lang="ru-RU" sz="2000" dirty="0"/>
          </a:p>
          <a:p>
            <a:r>
              <a:rPr lang="ru-RU" sz="2000" dirty="0" smtClean="0"/>
              <a:t>А)                                                                                         1) координата шарика </a:t>
            </a:r>
            <a:r>
              <a:rPr lang="en-US" sz="2000" i="1" dirty="0" smtClean="0"/>
              <a:t>y</a:t>
            </a:r>
          </a:p>
          <a:p>
            <a:r>
              <a:rPr lang="en-US" sz="2000" i="1" dirty="0"/>
              <a:t> </a:t>
            </a:r>
            <a:r>
              <a:rPr lang="en-US" sz="2000" i="1" dirty="0" smtClean="0"/>
              <a:t>                                                                                            </a:t>
            </a:r>
            <a:r>
              <a:rPr lang="en-US" sz="2000" dirty="0" smtClean="0"/>
              <a:t>2) </a:t>
            </a:r>
            <a:r>
              <a:rPr lang="ru-RU" sz="2000" dirty="0" smtClean="0"/>
              <a:t>проекция скорости шарика </a:t>
            </a:r>
            <a:r>
              <a:rPr lang="el-GR" sz="2000" dirty="0" smtClean="0"/>
              <a:t>ϑ</a:t>
            </a:r>
            <a:r>
              <a:rPr lang="ru-RU" sz="2000" baseline="-25000" dirty="0" smtClean="0"/>
              <a:t>у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             3) проекция ускорения шарика </a:t>
            </a:r>
            <a:r>
              <a:rPr lang="ru-RU" sz="2000" i="1" dirty="0" smtClean="0"/>
              <a:t>а</a:t>
            </a:r>
            <a:r>
              <a:rPr lang="ru-RU" sz="2000" i="1" baseline="-25000" dirty="0" smtClean="0"/>
              <a:t>у</a:t>
            </a:r>
            <a:endParaRPr lang="ru-RU" sz="2000" i="1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             4) кинетическая энергия шарика</a:t>
            </a:r>
          </a:p>
          <a:p>
            <a:r>
              <a:rPr lang="ru-RU" sz="2000" dirty="0" smtClean="0"/>
              <a:t>Б)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955280" y="223536"/>
            <a:ext cx="287741" cy="131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587" y="244348"/>
            <a:ext cx="867885" cy="13258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050" y="2409343"/>
            <a:ext cx="2624430" cy="23116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70121" y="6391533"/>
            <a:ext cx="1023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</a:t>
            </a:r>
          </a:p>
          <a:p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065392"/>
              </p:ext>
            </p:extLst>
          </p:nvPr>
        </p:nvGraphicFramePr>
        <p:xfrm>
          <a:off x="5826079" y="5933474"/>
          <a:ext cx="176207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039"/>
                <a:gridCol w="881039"/>
              </a:tblGrid>
              <a:tr h="2795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95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26636" y="4721017"/>
                <a:ext cx="10134600" cy="1178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/>
                  <a:t>Решение:</a:t>
                </a:r>
              </a:p>
              <a:p>
                <a:r>
                  <a:rPr lang="ru-RU" sz="2000" dirty="0" smtClean="0"/>
                  <a:t>А) Из упомянутых величин отрицательная константа – только проекция ускорения </a:t>
                </a:r>
                <a:r>
                  <a:rPr lang="ru-RU" sz="2000" i="1" dirty="0" smtClean="0"/>
                  <a:t>а</a:t>
                </a:r>
                <a:r>
                  <a:rPr lang="ru-RU" sz="2000" i="1" baseline="-25000" dirty="0" smtClean="0"/>
                  <a:t>у</a:t>
                </a:r>
                <a:r>
                  <a:rPr lang="en-US" sz="2000" i="1" dirty="0" smtClean="0"/>
                  <a:t> = -</a:t>
                </a:r>
                <a:r>
                  <a:rPr lang="en-US" sz="2000" dirty="0" smtClean="0"/>
                  <a:t>g.</a:t>
                </a:r>
                <a:endParaRPr lang="ru-RU" sz="2000" baseline="-25000" dirty="0" smtClean="0"/>
              </a:p>
              <a:p>
                <a:r>
                  <a:rPr lang="ru-RU" sz="2000" i="1" dirty="0" smtClean="0"/>
                  <a:t>Б) График Б напоминает параболу </a:t>
                </a:r>
                <a:r>
                  <a:rPr lang="ru-RU" sz="2000" i="1" baseline="-25000" dirty="0" smtClean="0"/>
                  <a:t> </a:t>
                </a:r>
                <a:r>
                  <a:rPr lang="en-US" sz="2000" i="1" dirty="0" smtClean="0"/>
                  <a:t>y(t)=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dirty="0"/>
                      <m:t>ϑ</m:t>
                    </m:r>
                  </m:oMath>
                </a14:m>
                <a:r>
                  <a:rPr lang="en-US" sz="2000" i="1" baseline="-25000" dirty="0" smtClean="0"/>
                  <a:t>0</a:t>
                </a:r>
                <a:r>
                  <a:rPr lang="en-US" sz="2000" i="1" dirty="0" smtClean="0"/>
                  <a:t>t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i="1" dirty="0"/>
                          <m:t>t</m:t>
                        </m:r>
                        <m:r>
                          <m:rPr>
                            <m:nor/>
                          </m:rPr>
                          <a:rPr lang="en-US" sz="2000" b="0" i="1" baseline="30000" dirty="0" smtClean="0"/>
                          <m:t>2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000" i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636" y="4721017"/>
                <a:ext cx="10134600" cy="1178656"/>
              </a:xfrm>
              <a:prstGeom prst="rect">
                <a:avLst/>
              </a:prstGeom>
              <a:blipFill rotWithShape="0">
                <a:blip r:embed="rId4"/>
                <a:stretch>
                  <a:fillRect l="-601" t="-2577" b="-30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46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0414" y="198150"/>
            <a:ext cx="8845849" cy="18027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0" rIns="91440" bIns="1745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just" defTabSz="914400">
              <a:buClrTx/>
              <a:buNone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F43F18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0" lvl="0" indent="0" algn="just" defTabSz="914400">
              <a:buClrTx/>
              <a:buNone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Шарик брошен вертикально вверх с начальной скоростью </a:t>
            </a:r>
            <a:r>
              <a:rPr lang="el-GR" sz="2400" dirty="0"/>
              <a:t> </a:t>
            </a:r>
            <a:r>
              <a:rPr lang="el-GR" dirty="0">
                <a:latin typeface="+mn-lt"/>
              </a:rPr>
              <a:t>ϑ</a:t>
            </a:r>
            <a:r>
              <a:rPr lang="el-GR" sz="2400" dirty="0"/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 (см. рисунок). Установите соответствие между графиками и физическими величинами, зависимости которых от времени эти графики могут представлять (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t</a:t>
            </a:r>
            <a:r>
              <a:rPr kumimoji="0" lang="ru-RU" altLang="ru-RU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0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– время полета).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К каждой позиции первого столбца подберите соответствующую позицию второго и запишите </a:t>
            </a:r>
            <a:r>
              <a:rPr kumimoji="0" lang="ru-RU" alt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в таблицу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выбранные цифры под соответствующими буквами.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482" y="398203"/>
            <a:ext cx="663738" cy="16216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812171"/>
            <a:ext cx="2266370" cy="1159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51" y="2812169"/>
            <a:ext cx="2197290" cy="11593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6728" y="2385778"/>
            <a:ext cx="11755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                                                              </a:t>
            </a:r>
            <a:r>
              <a:rPr lang="ru-RU" b="1" u="sng" dirty="0" smtClean="0">
                <a:solidFill>
                  <a:prstClr val="black"/>
                </a:solidFill>
              </a:rPr>
              <a:t>ГРАФИКИ</a:t>
            </a:r>
            <a:r>
              <a:rPr lang="ru-RU" b="1" dirty="0" smtClean="0">
                <a:solidFill>
                  <a:prstClr val="black"/>
                </a:solidFill>
              </a:rPr>
              <a:t>                                                   </a:t>
            </a:r>
            <a:r>
              <a:rPr lang="ru-RU" b="1" u="sng" dirty="0" smtClean="0">
                <a:solidFill>
                  <a:prstClr val="black"/>
                </a:solidFill>
              </a:rPr>
              <a:t>ФИЗИЧЕСКИЕ ВЕЛИЧИНЫ</a:t>
            </a:r>
            <a:endParaRPr lang="ru-RU" b="1" u="sng" dirty="0">
              <a:solidFill>
                <a:prstClr val="black"/>
              </a:solidFill>
            </a:endParaRPr>
          </a:p>
          <a:p>
            <a:pPr lvl="0" defTabSz="457200"/>
            <a:r>
              <a:rPr lang="ru-RU" b="1" u="sng" dirty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</a:t>
            </a:r>
            <a:endParaRPr lang="ru-RU" b="1" dirty="0">
              <a:solidFill>
                <a:prstClr val="black"/>
              </a:solidFill>
            </a:endParaRPr>
          </a:p>
          <a:p>
            <a:pPr lvl="0" defTabSz="457200"/>
            <a:r>
              <a:rPr lang="ru-RU" b="1" dirty="0">
                <a:solidFill>
                  <a:prstClr val="black"/>
                </a:solidFill>
              </a:rPr>
              <a:t>                       А)                                           Б)                                                   </a:t>
            </a:r>
            <a:r>
              <a:rPr lang="ru-RU" b="1" dirty="0" smtClean="0">
                <a:solidFill>
                  <a:prstClr val="black"/>
                </a:solidFill>
              </a:rPr>
              <a:t>     </a:t>
            </a:r>
            <a:r>
              <a:rPr lang="ru-RU" dirty="0" smtClean="0">
                <a:solidFill>
                  <a:prstClr val="black"/>
                </a:solidFill>
              </a:rPr>
              <a:t>1</a:t>
            </a:r>
            <a:r>
              <a:rPr lang="ru-RU" dirty="0">
                <a:solidFill>
                  <a:prstClr val="black"/>
                </a:solidFill>
              </a:rPr>
              <a:t>) </a:t>
            </a:r>
            <a:r>
              <a:rPr lang="ru-RU" dirty="0" smtClean="0">
                <a:solidFill>
                  <a:prstClr val="black"/>
                </a:solidFill>
              </a:rPr>
              <a:t>координата шарика</a:t>
            </a:r>
          </a:p>
          <a:p>
            <a:pPr lvl="0" defTabSz="457200"/>
            <a:r>
              <a:rPr lang="ru-RU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2) проекция скорости шарика</a:t>
            </a:r>
            <a:endParaRPr lang="ru-RU" i="1" dirty="0" smtClean="0">
              <a:solidFill>
                <a:prstClr val="black"/>
              </a:solidFill>
            </a:endParaRPr>
          </a:p>
          <a:p>
            <a:pPr lvl="0" defTabSz="457200"/>
            <a:r>
              <a:rPr lang="ru-RU" i="1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</a:t>
            </a:r>
            <a:r>
              <a:rPr lang="ru-RU" dirty="0" smtClean="0">
                <a:solidFill>
                  <a:prstClr val="black"/>
                </a:solidFill>
              </a:rPr>
              <a:t>3) проекция ускорения шарика</a:t>
            </a:r>
          </a:p>
          <a:p>
            <a:pPr lvl="0" defTabSz="457200"/>
            <a:r>
              <a:rPr lang="ru-RU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</a:t>
            </a:r>
            <a:r>
              <a:rPr lang="ru-RU" dirty="0">
                <a:solidFill>
                  <a:prstClr val="black"/>
                </a:solidFill>
              </a:rPr>
              <a:t>4) </a:t>
            </a:r>
            <a:r>
              <a:rPr lang="ru-RU" dirty="0" smtClean="0">
                <a:solidFill>
                  <a:prstClr val="black"/>
                </a:solidFill>
              </a:rPr>
              <a:t>модуль силы тяжести, действующей на шарик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72001" y="6045959"/>
            <a:ext cx="1023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</a:t>
            </a:r>
          </a:p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422820"/>
              </p:ext>
            </p:extLst>
          </p:nvPr>
        </p:nvGraphicFramePr>
        <p:xfrm>
          <a:off x="5826079" y="5933474"/>
          <a:ext cx="176207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039"/>
                <a:gridCol w="881039"/>
              </a:tblGrid>
              <a:tr h="2795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95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>
            <a:off x="6736080" y="583046"/>
            <a:ext cx="226781" cy="131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7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1638134" y="217444"/>
            <a:ext cx="8845849" cy="18027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0" rIns="91440" bIns="17457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 algn="just" defTabSz="914400">
              <a:buClrTx/>
              <a:buNone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FDE351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0" indent="0" algn="just" defTabSz="914400">
              <a:buClrTx/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Шарик брошен вертикально вверх с начальной скоростью </a:t>
            </a:r>
            <a:r>
              <a:rPr lang="el-GR" sz="2400" dirty="0" smtClean="0"/>
              <a:t> </a:t>
            </a:r>
            <a:r>
              <a:rPr lang="el-GR" dirty="0" smtClean="0">
                <a:latin typeface="+mn-lt"/>
              </a:rPr>
              <a:t>ϑ</a:t>
            </a:r>
            <a:r>
              <a:rPr lang="el-GR" sz="2400" dirty="0" smtClean="0"/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  (см. рисунок). Установите соответствие между графиками и физическими величинами, зависимости которых от времени эти графики могут представлять (</a:t>
            </a:r>
            <a:r>
              <a:rPr lang="ru-RU" altLang="ru-RU" i="1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</a:t>
            </a:r>
            <a:r>
              <a:rPr lang="ru-RU" altLang="ru-RU" baseline="-300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0</a:t>
            </a:r>
            <a:r>
              <a:rPr lang="ru-RU" altLang="ru-RU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 – время полета).</a:t>
            </a:r>
            <a:endParaRPr lang="ru-RU" altLang="ru-RU" dirty="0" smtClean="0">
              <a:latin typeface="+mn-lt"/>
              <a:cs typeface="Times New Roman" panose="02020603050405020304" pitchFamily="18" charset="0"/>
            </a:endParaRPr>
          </a:p>
          <a:p>
            <a:pPr marL="0" indent="0" algn="just" defTabSz="914400">
              <a:buClrTx/>
              <a:buFontTx/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К каждой позиции первого столбца подберите соответствующую позицию второго и запишите </a:t>
            </a:r>
            <a:r>
              <a:rPr lang="ru-RU" altLang="ru-RU" u="sng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в таблицу</a:t>
            </a:r>
            <a:r>
              <a:rPr lang="ru-RU" altLang="ru-RU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 выбранные цифры под соответствующими буквами.</a:t>
            </a:r>
            <a:endParaRPr lang="ru-RU" altLang="ru-RU" dirty="0" smtClean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1821" y="457336"/>
            <a:ext cx="682811" cy="132294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07891" y="2184415"/>
            <a:ext cx="11755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                                                 </a:t>
            </a:r>
            <a:r>
              <a:rPr lang="ru-RU" b="1" u="sng" dirty="0" smtClean="0">
                <a:solidFill>
                  <a:prstClr val="black"/>
                </a:solidFill>
              </a:rPr>
              <a:t>ГРАФИКИ</a:t>
            </a:r>
            <a:r>
              <a:rPr lang="ru-RU" b="1" dirty="0" smtClean="0">
                <a:solidFill>
                  <a:prstClr val="black"/>
                </a:solidFill>
              </a:rPr>
              <a:t>                                             </a:t>
            </a:r>
            <a:r>
              <a:rPr lang="ru-RU" b="1" u="sng" dirty="0" smtClean="0">
                <a:solidFill>
                  <a:prstClr val="black"/>
                </a:solidFill>
              </a:rPr>
              <a:t>ФИЗИЧЕСКИЕ ВЕЛИЧИНЫ</a:t>
            </a:r>
            <a:endParaRPr lang="ru-RU" b="1" u="sng" dirty="0">
              <a:solidFill>
                <a:prstClr val="black"/>
              </a:solidFill>
            </a:endParaRPr>
          </a:p>
          <a:p>
            <a:pPr lvl="0" defTabSz="457200"/>
            <a:r>
              <a:rPr lang="ru-RU" b="1" u="sng" dirty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</a:t>
            </a:r>
            <a:endParaRPr lang="ru-RU" b="1" dirty="0">
              <a:solidFill>
                <a:prstClr val="black"/>
              </a:solidFill>
            </a:endParaRPr>
          </a:p>
          <a:p>
            <a:pPr lvl="0" defTabSz="457200"/>
            <a:r>
              <a:rPr lang="ru-RU" b="1" dirty="0">
                <a:solidFill>
                  <a:prstClr val="black"/>
                </a:solidFill>
              </a:rPr>
              <a:t>              </a:t>
            </a:r>
            <a:r>
              <a:rPr lang="ru-RU" b="1" dirty="0" smtClean="0">
                <a:solidFill>
                  <a:prstClr val="black"/>
                </a:solidFill>
              </a:rPr>
              <a:t> А</a:t>
            </a:r>
            <a:r>
              <a:rPr lang="ru-RU" b="1" dirty="0">
                <a:solidFill>
                  <a:prstClr val="black"/>
                </a:solidFill>
              </a:rPr>
              <a:t>)                                           Б)                                            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1</a:t>
            </a:r>
            <a:r>
              <a:rPr lang="ru-RU" dirty="0">
                <a:solidFill>
                  <a:prstClr val="black"/>
                </a:solidFill>
              </a:rPr>
              <a:t>) </a:t>
            </a:r>
            <a:r>
              <a:rPr lang="ru-RU" dirty="0" smtClean="0">
                <a:solidFill>
                  <a:prstClr val="black"/>
                </a:solidFill>
              </a:rPr>
              <a:t>координата шарика </a:t>
            </a:r>
            <a:r>
              <a:rPr lang="en-US" i="1" dirty="0"/>
              <a:t>y</a:t>
            </a:r>
            <a:endParaRPr lang="ru-RU" dirty="0" smtClean="0">
              <a:solidFill>
                <a:prstClr val="black"/>
              </a:solidFill>
            </a:endParaRPr>
          </a:p>
          <a:p>
            <a:pPr lvl="0" defTabSz="457200"/>
            <a:r>
              <a:rPr lang="ru-RU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2) проекция скорости шарика </a:t>
            </a:r>
            <a:r>
              <a:rPr lang="el-GR" i="1" dirty="0"/>
              <a:t>υ</a:t>
            </a:r>
            <a:r>
              <a:rPr lang="en-US" i="1" baseline="-25000" dirty="0"/>
              <a:t>y</a:t>
            </a:r>
            <a:endParaRPr lang="ru-RU" i="1" dirty="0" smtClean="0">
              <a:solidFill>
                <a:prstClr val="black"/>
              </a:solidFill>
            </a:endParaRPr>
          </a:p>
          <a:p>
            <a:pPr lvl="0" defTabSz="457200"/>
            <a:r>
              <a:rPr lang="ru-RU" i="1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</a:t>
            </a:r>
            <a:r>
              <a:rPr lang="ru-RU" dirty="0" smtClean="0">
                <a:solidFill>
                  <a:prstClr val="black"/>
                </a:solidFill>
              </a:rPr>
              <a:t>3) проекция ускорения шарика </a:t>
            </a:r>
            <a:r>
              <a:rPr lang="en-US" i="1" dirty="0"/>
              <a:t>a</a:t>
            </a:r>
            <a:r>
              <a:rPr lang="en-US" i="1" baseline="-25000" dirty="0"/>
              <a:t>y</a:t>
            </a:r>
            <a:endParaRPr lang="ru-RU" dirty="0" smtClean="0">
              <a:solidFill>
                <a:prstClr val="black"/>
              </a:solidFill>
            </a:endParaRPr>
          </a:p>
          <a:p>
            <a:pPr defTabSz="457200"/>
            <a:r>
              <a:rPr lang="ru-RU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</a:t>
            </a:r>
            <a:r>
              <a:rPr lang="ru-RU" dirty="0">
                <a:solidFill>
                  <a:prstClr val="black"/>
                </a:solidFill>
              </a:rPr>
              <a:t>4</a:t>
            </a:r>
            <a:r>
              <a:rPr lang="ru-RU" dirty="0" smtClean="0">
                <a:solidFill>
                  <a:prstClr val="black"/>
                </a:solidFill>
              </a:rPr>
              <a:t>) </a:t>
            </a:r>
            <a:r>
              <a:rPr lang="ru-RU" dirty="0"/>
              <a:t>проекция </a:t>
            </a:r>
            <a:r>
              <a:rPr lang="ru-RU" i="1" dirty="0"/>
              <a:t>F</a:t>
            </a:r>
            <a:r>
              <a:rPr lang="ru-RU" i="1" baseline="-25000" dirty="0"/>
              <a:t>y</a:t>
            </a:r>
            <a:r>
              <a:rPr lang="ru-RU" dirty="0"/>
              <a:t>  силы тяжести, действующей </a:t>
            </a:r>
            <a:r>
              <a:rPr lang="ru-RU" dirty="0" smtClean="0"/>
              <a:t>на </a:t>
            </a:r>
            <a:r>
              <a:rPr lang="ru-RU" dirty="0"/>
              <a:t>шарик</a:t>
            </a:r>
          </a:p>
          <a:p>
            <a:pPr lvl="0" defTabSz="457200"/>
            <a:r>
              <a:rPr lang="ru-RU" dirty="0" smtClean="0"/>
              <a:t>                       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121" y="2549154"/>
            <a:ext cx="2005758" cy="12497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027" y="2549154"/>
            <a:ext cx="2133785" cy="12497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1" y="6045959"/>
            <a:ext cx="1023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</a:t>
            </a:r>
          </a:p>
          <a:p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101351"/>
              </p:ext>
            </p:extLst>
          </p:nvPr>
        </p:nvGraphicFramePr>
        <p:xfrm>
          <a:off x="5826079" y="5933474"/>
          <a:ext cx="176207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039"/>
                <a:gridCol w="881039"/>
              </a:tblGrid>
              <a:tr h="2795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95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>
            <a:off x="7491711" y="660097"/>
            <a:ext cx="248163" cy="9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08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495666"/>
              </p:ext>
            </p:extLst>
          </p:nvPr>
        </p:nvGraphicFramePr>
        <p:xfrm>
          <a:off x="627797" y="136477"/>
          <a:ext cx="11368585" cy="6401299"/>
        </p:xfrm>
        <a:graphic>
          <a:graphicData uri="http://schemas.openxmlformats.org/drawingml/2006/table">
            <a:tbl>
              <a:tblPr/>
              <a:tblGrid>
                <a:gridCol w="11368585"/>
              </a:tblGrid>
              <a:tr h="4901323"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0567D2</a:t>
                      </a:r>
                      <a:endParaRPr lang="ru-RU" sz="2000" b="1" i="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b="1" i="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момент </a:t>
                      </a: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t=0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мячик бросают с начальной скоростью </a:t>
                      </a:r>
                      <a:r>
                        <a:rPr lang="el-G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ϑ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 углом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к горизонту с балкона 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высотой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(см. рисунок). Сопротивлением воздуха пренебречь. Графики А и Б представляют 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собой зависимости физических величин, характеризующих движение мячика в процессе 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полёта, от времени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Установите соответствие между графиками и 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физическими величинами, зависимости которых от времени эти графики 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могут представлять. (Сопротивлением воздуха пренебречь. Потенциальная энергия мячика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отсчитывается от уровня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y=0.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)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каждой позиции первого столбца подберите 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соответствующую позицию второго и запишите </a:t>
                      </a:r>
                      <a:r>
                        <a:rPr lang="ru-RU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таблицу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выбранные цифры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 соответствующими буквами.</a:t>
                      </a:r>
                    </a:p>
                    <a:p>
                      <a:r>
                        <a:rPr lang="ru-RU" sz="18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</a:t>
                      </a:r>
                    </a:p>
                    <a:p>
                      <a:r>
                        <a:rPr lang="ru-RU" sz="18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</a:t>
                      </a:r>
                    </a:p>
                    <a:p>
                      <a:r>
                        <a:rPr lang="ru-RU" sz="18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</a:t>
                      </a:r>
                      <a:r>
                        <a:rPr lang="ru-RU" sz="18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ГРАФИКИ</a:t>
                      </a:r>
                      <a:r>
                        <a:rPr lang="ru-RU" sz="18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</a:t>
                      </a:r>
                      <a:r>
                        <a:rPr lang="ru-RU" sz="18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ФИЗИЧЕСКИЕ ВЕЛИЧИНЫ</a:t>
                      </a:r>
                    </a:p>
                    <a:p>
                      <a:r>
                        <a:rPr lang="ru-RU" sz="18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                                  </a:t>
                      </a:r>
                      <a:endParaRPr lang="ru-RU" sz="1800" b="1" i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А)                                           Б)                                                       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проекция скорости мячика на ось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                  2) координата </a:t>
                      </a:r>
                      <a:r>
                        <a:rPr lang="en-US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мячика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                       </a:t>
                      </a:r>
                    </a:p>
                    <a:p>
                      <a:r>
                        <a:rPr lang="ru-RU" sz="18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                 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кинетическая энергия мячика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                  4) потенциальная энергия мячика</a:t>
                      </a:r>
                      <a:endParaRPr lang="ru-RU" i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025">
                <a:tc>
                  <a:txBody>
                    <a:bodyPr/>
                    <a:lstStyle/>
                    <a:p>
                      <a:endParaRPr lang="ru-RU" i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0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769"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54" y="785648"/>
            <a:ext cx="2461146" cy="25371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40" y="4262281"/>
            <a:ext cx="1989354" cy="1925593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>
            <a:off x="5935071" y="765176"/>
            <a:ext cx="28660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277" y="4262282"/>
            <a:ext cx="2115440" cy="19255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5234" y="6001922"/>
            <a:ext cx="1072989" cy="682811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332459"/>
              </p:ext>
            </p:extLst>
          </p:nvPr>
        </p:nvGraphicFramePr>
        <p:xfrm>
          <a:off x="8849815" y="5822114"/>
          <a:ext cx="176207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039"/>
                <a:gridCol w="881039"/>
              </a:tblGrid>
              <a:tr h="2795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95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66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488441" y="150125"/>
                <a:ext cx="9144000" cy="3499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sz="2000" b="1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ru-RU" dirty="0" smtClean="0"/>
                  <a:t>Установите </a:t>
                </a:r>
                <a:r>
                  <a:rPr lang="ru-RU" dirty="0"/>
                  <a:t>соответствие между зависимостью координаты тела от времени (все величины выражены в СИ) и значениями проекций его начальной скорости и ускорения.</a:t>
                </a:r>
              </a:p>
              <a:p>
                <a:r>
                  <a:rPr lang="ru-RU" dirty="0"/>
                  <a:t>К каждой позиции первого столбца подберите соответствующую позицию второго и запишите </a:t>
                </a:r>
                <a:r>
                  <a:rPr lang="ru-RU" u="sng" dirty="0"/>
                  <a:t>в таблицу</a:t>
                </a:r>
                <a:r>
                  <a:rPr lang="ru-RU" dirty="0"/>
                  <a:t> выбранные цифры под соответствующими буквами.</a:t>
                </a:r>
              </a:p>
              <a:p>
                <a:r>
                  <a:rPr lang="ru-RU" b="1" u="sng" dirty="0"/>
                  <a:t>КООРДИНАТА</a:t>
                </a:r>
                <a:r>
                  <a:rPr lang="ru-RU" b="1" dirty="0"/>
                  <a:t>                     </a:t>
                </a:r>
                <a:r>
                  <a:rPr lang="ru-RU" b="1" dirty="0" smtClean="0"/>
                  <a:t> </a:t>
                </a:r>
                <a:r>
                  <a:rPr lang="ru-RU" b="1" u="sng" dirty="0"/>
                  <a:t>НАЧАЛЬНАЯ СКОРОСТЬ, УСКОРЕНИЕ</a:t>
                </a:r>
              </a:p>
              <a:p>
                <a:pPr lvl="0"/>
                <a:r>
                  <a:rPr lang="ru-RU" dirty="0">
                    <a:solidFill>
                      <a:schemeClr val="accent6">
                        <a:lumMod val="50000"/>
                      </a:schemeClr>
                    </a:solidFill>
                  </a:rPr>
                  <a:t>А) </a:t>
                </a:r>
                <a:r>
                  <a:rPr lang="en-US" i="1" dirty="0" smtClean="0"/>
                  <a:t>x=</a:t>
                </a:r>
                <a:r>
                  <a:rPr lang="ru-RU" i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i="1" dirty="0"/>
                          <m:t>t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 smtClean="0"/>
                  <a:t>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1) </m:t>
                        </m:r>
                        <m:r>
                          <m:rPr>
                            <m:nor/>
                          </m:rPr>
                          <a:rPr lang="el-GR" dirty="0"/>
                          <m:t>ϑ</m:t>
                        </m:r>
                      </m:e>
                      <m:sub>
                        <m:r>
                          <a:rPr lang="en-US" sz="2000" b="0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i="1" dirty="0"/>
                  <a:t> </a:t>
                </a:r>
                <a:r>
                  <a:rPr lang="en-US" i="1" dirty="0"/>
                  <a:t>= </a:t>
                </a:r>
                <a:r>
                  <a:rPr lang="en-US" i="1" dirty="0" smtClean="0"/>
                  <a:t>0 </a:t>
                </a:r>
                <a:r>
                  <a:rPr lang="ru-RU" i="1" dirty="0"/>
                  <a:t>м/с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i="1" dirty="0"/>
                  <a:t> </a:t>
                </a:r>
                <a:r>
                  <a:rPr lang="en-US" i="1" dirty="0"/>
                  <a:t>= 1</a:t>
                </a:r>
                <a:r>
                  <a:rPr lang="en-US" i="1" dirty="0" smtClean="0"/>
                  <a:t> </a:t>
                </a:r>
                <a:r>
                  <a:rPr lang="ru-RU" i="1" dirty="0"/>
                  <a:t>м/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p>
                        <m:r>
                          <a:rPr lang="ru-RU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i="1" dirty="0"/>
                  <a:t> </a:t>
                </a:r>
              </a:p>
              <a:p>
                <a:pPr lvl="0"/>
                <a:r>
                  <a:rPr lang="ru-RU" dirty="0">
                    <a:solidFill>
                      <a:schemeClr val="accent6">
                        <a:lumMod val="50000"/>
                      </a:schemeClr>
                    </a:solidFill>
                  </a:rPr>
                  <a:t>Б) </a:t>
                </a:r>
                <a:r>
                  <a:rPr lang="en-US" i="1" dirty="0" smtClean="0"/>
                  <a:t>x=</a:t>
                </a:r>
                <a:r>
                  <a:rPr lang="ru-RU" i="1" dirty="0" smtClean="0"/>
                  <a:t>5</a:t>
                </a:r>
                <a:r>
                  <a:rPr lang="ru-RU" i="1" dirty="0"/>
                  <a:t>-</a:t>
                </a:r>
                <a:r>
                  <a:rPr lang="en-US" i="1" dirty="0" smtClean="0"/>
                  <a:t>t</a:t>
                </a:r>
                <a:r>
                  <a:rPr lang="ru-RU" i="1" dirty="0" smtClean="0"/>
                  <a:t>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el-GR" dirty="0"/>
                          <m:t>ϑ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i="1" dirty="0"/>
                  <a:t> </a:t>
                </a:r>
                <a:r>
                  <a:rPr lang="en-US" i="1" dirty="0"/>
                  <a:t>= </a:t>
                </a:r>
                <a:r>
                  <a:rPr lang="en-US" i="1" dirty="0" smtClean="0"/>
                  <a:t>0 </a:t>
                </a:r>
                <a:r>
                  <a:rPr lang="ru-RU" i="1" dirty="0"/>
                  <a:t>м/с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i="1" dirty="0"/>
                  <a:t> </a:t>
                </a:r>
                <a:r>
                  <a:rPr lang="en-US" i="1" dirty="0"/>
                  <a:t>= 2</a:t>
                </a:r>
                <a:r>
                  <a:rPr lang="en-US" i="1" dirty="0" smtClean="0"/>
                  <a:t> </a:t>
                </a:r>
                <a:r>
                  <a:rPr lang="ru-RU" i="1" dirty="0"/>
                  <a:t>м/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i="1" dirty="0"/>
                  <a:t> </a:t>
                </a:r>
              </a:p>
              <a:p>
                <a:r>
                  <a:rPr lang="en-US" dirty="0" smtClean="0"/>
                  <a:t>                                                   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el-GR" dirty="0"/>
                          <m:t>ϑ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i="1" dirty="0"/>
                  <a:t> </a:t>
                </a:r>
                <a:r>
                  <a:rPr lang="en-US" i="1" dirty="0"/>
                  <a:t>= </a:t>
                </a:r>
                <a:r>
                  <a:rPr lang="en-US" i="1" dirty="0" smtClean="0"/>
                  <a:t>-1 </a:t>
                </a:r>
                <a:r>
                  <a:rPr lang="ru-RU" i="1" dirty="0"/>
                  <a:t>м/с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i="1" dirty="0"/>
                  <a:t> </a:t>
                </a:r>
                <a:r>
                  <a:rPr lang="en-US" i="1" dirty="0"/>
                  <a:t>= 0</a:t>
                </a:r>
                <a:r>
                  <a:rPr lang="en-US" i="1" dirty="0" smtClean="0"/>
                  <a:t> </a:t>
                </a:r>
                <a:r>
                  <a:rPr lang="ru-RU" i="1" dirty="0"/>
                  <a:t>м/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i="1" dirty="0"/>
                  <a:t> </a:t>
                </a:r>
                <a:r>
                  <a:rPr lang="ru-RU" altLang="ru-RU" dirty="0"/>
                  <a:t/>
                </a:r>
                <a:br>
                  <a:rPr lang="ru-RU" altLang="ru-RU" dirty="0"/>
                </a:br>
                <a:r>
                  <a:rPr lang="ru-RU" altLang="ru-RU" dirty="0"/>
                  <a:t>                                                   </a:t>
                </a:r>
                <a:r>
                  <a:rPr lang="ru-RU" altLang="ru-R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el-GR" dirty="0"/>
                          <m:t>ϑ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i="1" dirty="0"/>
                  <a:t> </a:t>
                </a:r>
                <a:r>
                  <a:rPr lang="en-US" i="1" dirty="0"/>
                  <a:t>= </a:t>
                </a:r>
                <a:r>
                  <a:rPr lang="en-US" i="1" dirty="0" smtClean="0"/>
                  <a:t>1 </a:t>
                </a:r>
                <a:r>
                  <a:rPr lang="ru-RU" i="1" dirty="0"/>
                  <a:t>м/с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i="1" dirty="0"/>
                  <a:t> </a:t>
                </a:r>
                <a:r>
                  <a:rPr lang="en-US" i="1" dirty="0"/>
                  <a:t>= 1</a:t>
                </a:r>
                <a:r>
                  <a:rPr lang="en-US" i="1" dirty="0" smtClean="0"/>
                  <a:t> </a:t>
                </a:r>
                <a:r>
                  <a:rPr lang="ru-RU" i="1" dirty="0"/>
                  <a:t>м/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i="1" dirty="0"/>
                  <a:t> </a:t>
                </a:r>
              </a:p>
              <a:p>
                <a:pPr lvl="0"/>
                <a:endParaRPr lang="ru-RU" altLang="ru-RU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441" y="150125"/>
                <a:ext cx="9144000" cy="3499676"/>
              </a:xfrm>
              <a:prstGeom prst="rect">
                <a:avLst/>
              </a:prstGeom>
              <a:blipFill rotWithShape="0">
                <a:blip r:embed="rId2"/>
                <a:stretch>
                  <a:fillRect l="-533" r="-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488441" y="3550692"/>
                <a:ext cx="9144000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sz="2000" b="1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ru-RU" dirty="0" smtClean="0"/>
                  <a:t>Установите </a:t>
                </a:r>
                <a:r>
                  <a:rPr lang="ru-RU" dirty="0"/>
                  <a:t>соответствие между зависимостью проекции скорости тела от времени (все величины выражены в СИ) и зависимостью координаты  этого тела от времени (начальная координата тела равна 0</a:t>
                </a:r>
                <a:r>
                  <a:rPr lang="ru-RU" dirty="0" smtClean="0"/>
                  <a:t>). К </a:t>
                </a:r>
                <a:r>
                  <a:rPr lang="ru-RU" dirty="0"/>
                  <a:t>каждой позиции первого столбца подберите соответствующую позицию второго и запишите </a:t>
                </a:r>
                <a:r>
                  <a:rPr lang="ru-RU" u="sng" dirty="0"/>
                  <a:t>в таблицу</a:t>
                </a:r>
                <a:r>
                  <a:rPr lang="ru-RU" dirty="0"/>
                  <a:t> выбранные цифры под соответствующими буквами.</a:t>
                </a:r>
              </a:p>
              <a:p>
                <a:r>
                  <a:rPr lang="ru-RU" b="1" u="sng" dirty="0" smtClean="0"/>
                  <a:t>СКОРОСТЬ</a:t>
                </a:r>
                <a:r>
                  <a:rPr lang="ru-RU" b="1" dirty="0" smtClean="0"/>
                  <a:t>                                </a:t>
                </a:r>
                <a:r>
                  <a:rPr lang="ru-RU" b="1" u="sng" dirty="0" smtClean="0"/>
                  <a:t>КООРДИНАТА</a:t>
                </a:r>
                <a:endParaRPr lang="ru-RU" b="1" u="sng" dirty="0"/>
              </a:p>
              <a:p>
                <a:pPr lvl="0"/>
                <a:r>
                  <a:rPr lang="ru-RU" dirty="0">
                    <a:solidFill>
                      <a:schemeClr val="accent6">
                        <a:lumMod val="50000"/>
                      </a:schemeClr>
                    </a:solidFill>
                  </a:rPr>
                  <a:t>А)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1600" dirty="0"/>
                          <m:t>ϑ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i="1" dirty="0" smtClean="0"/>
                  <a:t>= −2</a:t>
                </a:r>
                <a:r>
                  <a:rPr lang="ru-RU" dirty="0" smtClean="0"/>
                  <a:t>                                     </a:t>
                </a:r>
                <a:r>
                  <a:rPr lang="ru-RU" i="1" dirty="0"/>
                  <a:t>1) </a:t>
                </a:r>
                <a:r>
                  <a:rPr lang="en-US" i="1" dirty="0" smtClean="0"/>
                  <a:t>x = −</a:t>
                </a:r>
                <a:r>
                  <a:rPr lang="en-US" i="1" dirty="0"/>
                  <a:t>2t</a:t>
                </a:r>
                <a:br>
                  <a:rPr lang="en-US" i="1" dirty="0"/>
                </a:br>
                <a:r>
                  <a:rPr lang="ru-RU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Б</a:t>
                </a:r>
                <a:r>
                  <a:rPr lang="ru-RU" i="1" dirty="0">
                    <a:solidFill>
                      <a:schemeClr val="accent6">
                        <a:lumMod val="50000"/>
                      </a:schemeClr>
                    </a:solidFill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1600" dirty="0"/>
                          <m:t>ϑ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i="1" dirty="0" smtClean="0"/>
                  <a:t>= 5 − t</a:t>
                </a:r>
                <a:r>
                  <a:rPr lang="ru-RU" i="1" dirty="0" smtClean="0"/>
                  <a:t>                                 2</a:t>
                </a:r>
                <a:r>
                  <a:rPr lang="ru-RU" i="1" dirty="0"/>
                  <a:t>) </a:t>
                </a:r>
                <a:r>
                  <a:rPr lang="en-US" i="1" dirty="0" smtClean="0"/>
                  <a:t>x = −</a:t>
                </a:r>
                <a:r>
                  <a:rPr lang="en-US" i="1" dirty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i="1" dirty="0"/>
                          <m:t>t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i="1" dirty="0" smtClean="0"/>
                  <a:t>                                                         </a:t>
                </a:r>
              </a:p>
              <a:p>
                <a:pPr lvl="0"/>
                <a:r>
                  <a:rPr lang="ru-RU" i="1" dirty="0"/>
                  <a:t> </a:t>
                </a:r>
                <a:r>
                  <a:rPr lang="ru-RU" i="1" dirty="0" smtClean="0"/>
                  <a:t>                                                     </a:t>
                </a:r>
                <a:r>
                  <a:rPr lang="ru-RU" i="1" dirty="0"/>
                  <a:t>3)</a:t>
                </a:r>
                <a:r>
                  <a:rPr lang="ru-RU" altLang="ru-RU" i="1" dirty="0">
                    <a:solidFill>
                      <a:srgbClr val="000000"/>
                    </a:solidFill>
                    <a:latin typeface="MathJax_Math-italic"/>
                    <a:cs typeface="Arial" panose="020B0604020202020204" pitchFamily="34" charset="0"/>
                  </a:rPr>
                  <a:t> </a:t>
                </a:r>
                <a:r>
                  <a:rPr lang="en-US" i="1" dirty="0" smtClean="0"/>
                  <a:t>x = 5t − 0,5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i="1" dirty="0"/>
                          <m:t>t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altLang="ru-RU" i="1" dirty="0"/>
                  <a:t/>
                </a:r>
                <a:br>
                  <a:rPr lang="ru-RU" altLang="ru-RU" i="1" dirty="0"/>
                </a:br>
                <a:r>
                  <a:rPr lang="ru-RU" altLang="ru-RU" i="1" dirty="0"/>
                  <a:t>                                                      </a:t>
                </a:r>
                <a:r>
                  <a:rPr lang="ru-RU" altLang="ru-RU" i="1" dirty="0" smtClean="0"/>
                  <a:t>4</a:t>
                </a:r>
                <a:r>
                  <a:rPr lang="ru-RU" altLang="ru-RU" i="1" dirty="0"/>
                  <a:t>) </a:t>
                </a:r>
                <a:r>
                  <a:rPr lang="en-US" i="1" dirty="0" smtClean="0"/>
                  <a:t>x = 5t + 2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i="1" dirty="0"/>
                          <m:t>t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altLang="ru-RU" i="1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441" y="3550692"/>
                <a:ext cx="9144000" cy="3170099"/>
              </a:xfrm>
              <a:prstGeom prst="rect">
                <a:avLst/>
              </a:prstGeom>
              <a:blipFill rotWithShape="0">
                <a:blip r:embed="rId3"/>
                <a:stretch>
                  <a:fillRect l="-533" r="-800" b="-2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820548" y="6004678"/>
            <a:ext cx="1023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820548" y="2754236"/>
            <a:ext cx="1023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</a:t>
            </a: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282238"/>
              </p:ext>
            </p:extLst>
          </p:nvPr>
        </p:nvGraphicFramePr>
        <p:xfrm>
          <a:off x="9844130" y="5638918"/>
          <a:ext cx="176207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039"/>
                <a:gridCol w="881039"/>
              </a:tblGrid>
              <a:tr h="2795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95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126859"/>
              </p:ext>
            </p:extLst>
          </p:nvPr>
        </p:nvGraphicFramePr>
        <p:xfrm>
          <a:off x="9740861" y="2533193"/>
          <a:ext cx="176207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039"/>
                <a:gridCol w="881039"/>
              </a:tblGrid>
              <a:tr h="2795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95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488441" y="150125"/>
            <a:ext cx="989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0A5828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0193" y="3550692"/>
            <a:ext cx="9877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4D48Bc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1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900753" y="122828"/>
                <a:ext cx="11291248" cy="5622651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sz="2000" dirty="0" smtClean="0">
                    <a:solidFill>
                      <a:schemeClr val="tx1"/>
                    </a:solidFill>
                    <a:latin typeface="+mn-lt"/>
                  </a:rPr>
                  <a:t/>
                </a:r>
                <a:br>
                  <a:rPr lang="ru-RU" sz="20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ru-RU" sz="2000" dirty="0" smtClean="0">
                    <a:solidFill>
                      <a:schemeClr val="tx1"/>
                    </a:solidFill>
                    <a:latin typeface="+mn-lt"/>
                  </a:rPr>
                  <a:t>Ученик </a:t>
                </a:r>
                <a:r>
                  <a:rPr lang="ru-RU" sz="2000" dirty="0">
                    <a:solidFill>
                      <a:schemeClr val="tx1"/>
                    </a:solidFill>
                    <a:latin typeface="+mn-lt"/>
                  </a:rPr>
                  <a:t>исследовал движение бруска по наклонной плоскости. Он определил, что брусок, начиная движение из состояния покоя, проходит 20 см с ускорением </a:t>
                </a:r>
                <a:r>
                  <a:rPr lang="ru-RU" sz="1800" dirty="0" smtClean="0">
                    <a:solidFill>
                      <a:schemeClr val="tx1"/>
                    </a:solidFill>
                    <a:latin typeface="+mn-lt"/>
                  </a:rPr>
                  <a:t>2,6</a:t>
                </a:r>
                <a:r>
                  <a:rPr lang="ru-RU" sz="1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  <m:sup>
                            <m:r>
                              <a:rPr lang="ru-RU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1600" dirty="0" smtClean="0">
                    <a:solidFill>
                      <a:schemeClr val="tx1"/>
                    </a:solidFill>
                  </a:rPr>
                  <a:t>.</a:t>
                </a:r>
                <a:br>
                  <a:rPr lang="ru-RU" sz="1600" dirty="0" smtClean="0">
                    <a:solidFill>
                      <a:schemeClr val="tx1"/>
                    </a:solidFill>
                  </a:rPr>
                </a:br>
                <a:r>
                  <a:rPr lang="ru-RU" sz="2000" dirty="0">
                    <a:solidFill>
                      <a:schemeClr val="tx1"/>
                    </a:solidFill>
                    <a:latin typeface="+mn-lt"/>
                  </a:rPr>
                  <a:t>Установите соответствие между физическими величинами, полученными при исследовании движения бруска (см. левый столбец), и уравнениями, выражающими эти зависимости, приведёнными в правом столбце. К каждой позиции первого столбца подберите соответствующую позицию второго столбца и запишите в таблицу выбранные цифры под соответствующими буквами.</a:t>
                </a:r>
                <a:r>
                  <a:rPr lang="ru-RU" sz="1600" dirty="0" smtClean="0">
                    <a:solidFill>
                      <a:schemeClr val="tx1"/>
                    </a:solidFill>
                  </a:rPr>
                  <a:t/>
                </a:r>
                <a:br>
                  <a:rPr lang="ru-RU" sz="1600" dirty="0" smtClean="0">
                    <a:solidFill>
                      <a:schemeClr val="tx1"/>
                    </a:solidFill>
                  </a:rPr>
                </a:br>
                <a:r>
                  <a:rPr lang="ru-RU" sz="1600" dirty="0" smtClean="0">
                    <a:solidFill>
                      <a:schemeClr val="tx1"/>
                    </a:solidFill>
                  </a:rPr>
                  <a:t>                                       </a:t>
                </a:r>
                <a:r>
                  <a:rPr lang="ru-RU" sz="2000" b="1" u="sng" dirty="0" smtClean="0">
                    <a:solidFill>
                      <a:schemeClr val="tx1"/>
                    </a:solidFill>
                  </a:rPr>
                  <a:t>ЗАВИСИМОСТИ</a:t>
                </a:r>
                <a:r>
                  <a:rPr lang="ru-RU" sz="2000" b="1" dirty="0" smtClean="0">
                    <a:solidFill>
                      <a:schemeClr val="tx1"/>
                    </a:solidFill>
                  </a:rPr>
                  <a:t>                                                                 </a:t>
                </a:r>
                <a:r>
                  <a:rPr lang="ru-RU" sz="2000" b="1" u="sng" dirty="0" smtClean="0">
                    <a:solidFill>
                      <a:schemeClr val="tx1"/>
                    </a:solidFill>
                  </a:rPr>
                  <a:t>УРАВНЕНИЕ ДВИЖЕНИЯ</a:t>
                </a:r>
                <a:r>
                  <a:rPr lang="ru-RU" sz="1800" dirty="0" smtClean="0">
                    <a:solidFill>
                      <a:schemeClr val="tx1"/>
                    </a:solidFill>
                    <a:latin typeface="+mn-lt"/>
                  </a:rPr>
                  <a:t/>
                </a:r>
                <a:br>
                  <a:rPr lang="ru-RU" sz="18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ru-RU" sz="2000" dirty="0" smtClean="0">
                    <a:solidFill>
                      <a:schemeClr val="tx1"/>
                    </a:solidFill>
                    <a:latin typeface="+mn-lt"/>
                  </a:rPr>
                  <a:t>А) </a:t>
                </a:r>
                <a:r>
                  <a:rPr lang="ru-RU" sz="2000" dirty="0">
                    <a:solidFill>
                      <a:schemeClr val="tx1"/>
                    </a:solidFill>
                    <a:latin typeface="+mn-lt"/>
                  </a:rPr>
                  <a:t>зависимость пути, пройденного </a:t>
                </a:r>
                <a:r>
                  <a:rPr lang="ru-RU" sz="2000" dirty="0" smtClean="0">
                    <a:solidFill>
                      <a:schemeClr val="tx1"/>
                    </a:solidFill>
                    <a:latin typeface="+mn-lt"/>
                  </a:rPr>
                  <a:t>бруском</a:t>
                </a:r>
                <a:r>
                  <a:rPr lang="ru-RU" sz="2000" dirty="0">
                    <a:solidFill>
                      <a:schemeClr val="tx1"/>
                    </a:solidFill>
                  </a:rPr>
                  <a:t> от времени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               </a:t>
                </a:r>
                <a:r>
                  <a:rPr lang="ru-RU" sz="2000" dirty="0" smtClean="0">
                    <a:solidFill>
                      <a:schemeClr val="tx1"/>
                    </a:solidFill>
                    <a:latin typeface="+mn-lt"/>
                  </a:rPr>
                  <a:t>1) </a:t>
                </a:r>
                <a:r>
                  <a:rPr lang="ru-RU" sz="2000" i="1" dirty="0">
                    <a:solidFill>
                      <a:schemeClr val="tx1"/>
                    </a:solidFill>
                    <a:latin typeface="+mn-lt"/>
                  </a:rPr>
                  <a:t>l = Аt</a:t>
                </a:r>
                <a:r>
                  <a:rPr lang="ru-RU" sz="2000" baseline="30000" dirty="0">
                    <a:solidFill>
                      <a:schemeClr val="tx1"/>
                    </a:solidFill>
                    <a:latin typeface="+mn-lt"/>
                  </a:rPr>
                  <a:t>2</a:t>
                </a:r>
                <a:r>
                  <a:rPr lang="ru-RU" sz="2000" dirty="0">
                    <a:solidFill>
                      <a:schemeClr val="tx1"/>
                    </a:solidFill>
                    <a:latin typeface="+mn-lt"/>
                  </a:rPr>
                  <a:t>, где </a:t>
                </a:r>
                <a:r>
                  <a:rPr lang="ru-RU" sz="2000" i="1" dirty="0">
                    <a:solidFill>
                      <a:schemeClr val="tx1"/>
                    </a:solidFill>
                    <a:latin typeface="+mn-lt"/>
                  </a:rPr>
                  <a:t>А</a:t>
                </a:r>
                <a:r>
                  <a:rPr lang="ru-RU" sz="2000" dirty="0">
                    <a:solidFill>
                      <a:schemeClr val="tx1"/>
                    </a:solidFill>
                    <a:latin typeface="+mn-lt"/>
                  </a:rPr>
                  <a:t> = </a:t>
                </a:r>
                <a:r>
                  <a:rPr lang="ru-RU" sz="2000" dirty="0" smtClean="0">
                    <a:solidFill>
                      <a:schemeClr val="tx1"/>
                    </a:solidFill>
                    <a:latin typeface="+mn-lt"/>
                  </a:rPr>
                  <a:t>1,3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  <m:sup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  <a:latin typeface="+mn-lt"/>
                  </a:rPr>
                  <a:t>   </a:t>
                </a:r>
                <a:r>
                  <a:rPr lang="ru-RU" sz="2000" dirty="0">
                    <a:solidFill>
                      <a:schemeClr val="tx1"/>
                    </a:solidFill>
                  </a:rPr>
                  <a:t>3) </a:t>
                </a:r>
                <a:r>
                  <a:rPr lang="el-GR" sz="2000" i="1" dirty="0">
                    <a:solidFill>
                      <a:schemeClr val="tx1"/>
                    </a:solidFill>
                  </a:rPr>
                  <a:t>υ</a:t>
                </a:r>
                <a:r>
                  <a:rPr lang="el-GR" sz="2000" dirty="0">
                    <a:solidFill>
                      <a:schemeClr val="tx1"/>
                    </a:solidFill>
                  </a:rPr>
                  <a:t> = </a:t>
                </a:r>
                <a:r>
                  <a:rPr lang="ru-RU" sz="2000" i="1" dirty="0">
                    <a:solidFill>
                      <a:schemeClr val="tx1"/>
                    </a:solidFill>
                  </a:rPr>
                  <a:t>С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ru-RU" sz="2000" i="1" dirty="0">
                            <a:solidFill>
                              <a:schemeClr val="tx1"/>
                            </a:solidFill>
                          </a:rPr>
                          <m:t>l</m:t>
                        </m:r>
                      </m:e>
                    </m:rad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, где </a:t>
                </a:r>
                <a:r>
                  <a:rPr lang="ru-RU" sz="2000" i="1" dirty="0">
                    <a:solidFill>
                      <a:schemeClr val="tx1"/>
                    </a:solidFill>
                  </a:rPr>
                  <a:t>С = 2,3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м</m:t>
                            </m:r>
                          </m:e>
                        </m:rad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  <a:latin typeface="+mn-lt"/>
                  </a:rPr>
                  <a:t/>
                </a:r>
                <a:br>
                  <a:rPr lang="ru-RU" sz="20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ru-RU" sz="2000" dirty="0" smtClean="0">
                    <a:solidFill>
                      <a:schemeClr val="tx1"/>
                    </a:solidFill>
                  </a:rPr>
                  <a:t>Б</a:t>
                </a:r>
                <a:r>
                  <a:rPr lang="ru-RU" sz="2000" dirty="0">
                    <a:solidFill>
                      <a:schemeClr val="tx1"/>
                    </a:solidFill>
                  </a:rPr>
                  <a:t>) зависимость модуля скорости бруска</a:t>
                </a:r>
                <a:r>
                  <a:rPr lang="ru-RU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</a:rPr>
                  <a:t>от пройденного пути</a:t>
                </a:r>
                <a:r>
                  <a:rPr lang="ru-RU" sz="2000" dirty="0" smtClean="0">
                    <a:solidFill>
                      <a:schemeClr val="tx1"/>
                    </a:solidFill>
                    <a:latin typeface="+mn-lt"/>
                  </a:rPr>
                  <a:t>      2) </a:t>
                </a:r>
                <a:r>
                  <a:rPr lang="ru-RU" sz="2000" i="1" dirty="0">
                    <a:solidFill>
                      <a:schemeClr val="tx1"/>
                    </a:solidFill>
                    <a:latin typeface="+mn-lt"/>
                  </a:rPr>
                  <a:t>l =</a:t>
                </a:r>
                <a:r>
                  <a:rPr lang="ru-RU" sz="2000" dirty="0">
                    <a:solidFill>
                      <a:schemeClr val="tx1"/>
                    </a:solidFill>
                    <a:latin typeface="+mn-lt"/>
                  </a:rPr>
                  <a:t> </a:t>
                </a:r>
                <a:r>
                  <a:rPr lang="ru-RU" sz="2000" i="1" dirty="0">
                    <a:solidFill>
                      <a:schemeClr val="tx1"/>
                    </a:solidFill>
                    <a:latin typeface="+mn-lt"/>
                  </a:rPr>
                  <a:t>Вt</a:t>
                </a:r>
                <a:r>
                  <a:rPr lang="ru-RU" sz="2000" baseline="30000" dirty="0">
                    <a:solidFill>
                      <a:schemeClr val="tx1"/>
                    </a:solidFill>
                    <a:latin typeface="+mn-lt"/>
                  </a:rPr>
                  <a:t>2</a:t>
                </a:r>
                <a:r>
                  <a:rPr lang="ru-RU" sz="2000" dirty="0">
                    <a:solidFill>
                      <a:schemeClr val="tx1"/>
                    </a:solidFill>
                    <a:latin typeface="+mn-lt"/>
                  </a:rPr>
                  <a:t>, где </a:t>
                </a:r>
                <a:r>
                  <a:rPr lang="ru-RU" sz="2000" i="1" dirty="0">
                    <a:solidFill>
                      <a:schemeClr val="tx1"/>
                    </a:solidFill>
                    <a:latin typeface="+mn-lt"/>
                  </a:rPr>
                  <a:t>В</a:t>
                </a:r>
                <a:r>
                  <a:rPr lang="ru-RU" sz="2000" dirty="0">
                    <a:solidFill>
                      <a:schemeClr val="tx1"/>
                    </a:solidFill>
                    <a:latin typeface="+mn-lt"/>
                  </a:rPr>
                  <a:t> = </a:t>
                </a:r>
                <a:r>
                  <a:rPr lang="ru-RU" sz="2000" dirty="0" smtClean="0">
                    <a:solidFill>
                      <a:schemeClr val="tx1"/>
                    </a:solidFill>
                    <a:latin typeface="+mn-lt"/>
                  </a:rPr>
                  <a:t>2,6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  <m:sup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  <a:latin typeface="+mn-lt"/>
                  </a:rPr>
                  <a:t>    4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) </a:t>
                </a:r>
                <a:r>
                  <a:rPr lang="ru-RU" sz="2000" i="1" dirty="0">
                    <a:solidFill>
                      <a:schemeClr val="tx1"/>
                    </a:solidFill>
                  </a:rPr>
                  <a:t>υ</a:t>
                </a:r>
                <a:r>
                  <a:rPr lang="ru-RU" sz="2000" dirty="0">
                    <a:solidFill>
                      <a:schemeClr val="tx1"/>
                    </a:solidFill>
                  </a:rPr>
                  <a:t> = </a:t>
                </a:r>
                <a:r>
                  <a:rPr lang="ru-RU" sz="2000" i="1" dirty="0" err="1">
                    <a:solidFill>
                      <a:schemeClr val="tx1"/>
                    </a:solidFill>
                  </a:rPr>
                  <a:t>Dl</a:t>
                </a:r>
                <a:r>
                  <a:rPr lang="ru-RU" sz="2000" dirty="0">
                    <a:solidFill>
                      <a:schemeClr val="tx1"/>
                    </a:solidFill>
                  </a:rPr>
                  <a:t>, где</a:t>
                </a:r>
                <a:r>
                  <a:rPr lang="ru-RU" sz="2000" i="1" dirty="0">
                    <a:solidFill>
                      <a:schemeClr val="tx1"/>
                    </a:solidFill>
                  </a:rPr>
                  <a:t> D = </a:t>
                </a:r>
                <a:r>
                  <a:rPr lang="ru-RU" sz="2000" dirty="0">
                    <a:solidFill>
                      <a:schemeClr val="tx1"/>
                    </a:solidFill>
                  </a:rPr>
                  <a:t>2,3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  <a:latin typeface="+mn-lt"/>
                  </a:rPr>
                  <a:t>                             </a:t>
                </a:r>
                <a:br>
                  <a:rPr lang="ru-RU" sz="20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ru-RU" sz="2000" dirty="0" smtClean="0">
                    <a:solidFill>
                      <a:schemeClr val="tx1"/>
                    </a:solidFill>
                    <a:latin typeface="+mn-lt"/>
                  </a:rPr>
                  <a:t> Решение:</a:t>
                </a:r>
                <a:br>
                  <a:rPr lang="ru-RU" sz="20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ru-RU" sz="2000" dirty="0" smtClean="0">
                    <a:solidFill>
                      <a:schemeClr val="tx1"/>
                    </a:solidFill>
                    <a:latin typeface="+mn-lt"/>
                  </a:rPr>
                  <a:t>                                                                </a:t>
                </a:r>
                <a:r>
                  <a:rPr lang="ru-RU" sz="1800" dirty="0">
                    <a:solidFill>
                      <a:schemeClr val="tx1"/>
                    </a:solidFill>
                    <a:latin typeface="+mn-lt"/>
                  </a:rPr>
                  <a:t/>
                </a:r>
                <a:br>
                  <a:rPr lang="ru-RU" sz="180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ru-RU" sz="1800" dirty="0" smtClean="0">
                    <a:solidFill>
                      <a:schemeClr val="tx1"/>
                    </a:solidFill>
                    <a:latin typeface="+mn-lt"/>
                  </a:rPr>
                  <a:t/>
                </a:r>
                <a:br>
                  <a:rPr lang="ru-RU" sz="18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1800" dirty="0" smtClean="0">
                    <a:solidFill>
                      <a:schemeClr val="tx1"/>
                    </a:solidFill>
                    <a:latin typeface="+mn-lt"/>
                  </a:rPr>
                  <a:t/>
                </a:r>
                <a:br>
                  <a:rPr lang="en-US" sz="18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ru-RU" sz="1800" dirty="0">
                    <a:solidFill>
                      <a:schemeClr val="tx1"/>
                    </a:solidFill>
                    <a:latin typeface="+mn-lt"/>
                  </a:rPr>
                  <a:t/>
                </a:r>
                <a:br>
                  <a:rPr lang="ru-RU" sz="180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ru-RU" sz="1800" dirty="0" smtClean="0">
                    <a:solidFill>
                      <a:schemeClr val="tx1"/>
                    </a:solidFill>
                    <a:latin typeface="+mn-lt"/>
                  </a:rPr>
                  <a:t/>
                </a:r>
                <a:br>
                  <a:rPr lang="ru-RU" sz="18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ru-RU" sz="1800" dirty="0">
                    <a:solidFill>
                      <a:schemeClr val="tx1"/>
                    </a:solidFill>
                    <a:latin typeface="+mn-lt"/>
                  </a:rPr>
                  <a:t/>
                </a:r>
                <a:br>
                  <a:rPr lang="ru-RU" sz="180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ru-RU" sz="1800" dirty="0" smtClean="0">
                    <a:solidFill>
                      <a:schemeClr val="tx1"/>
                    </a:solidFill>
                    <a:latin typeface="+mn-lt"/>
                  </a:rPr>
                  <a:t/>
                </a:r>
                <a:br>
                  <a:rPr lang="ru-RU" sz="18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ru-RU" sz="1800" dirty="0">
                    <a:solidFill>
                      <a:schemeClr val="tx1"/>
                    </a:solidFill>
                    <a:latin typeface="+mn-lt"/>
                  </a:rPr>
                  <a:t/>
                </a:r>
                <a:br>
                  <a:rPr lang="ru-RU" sz="180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ru-RU" sz="1800" dirty="0" smtClean="0">
                    <a:solidFill>
                      <a:schemeClr val="tx1"/>
                    </a:solidFill>
                    <a:latin typeface="+mn-lt"/>
                  </a:rPr>
                  <a:t/>
                </a:r>
                <a:br>
                  <a:rPr lang="ru-RU" sz="18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ru-RU" sz="1800" dirty="0">
                    <a:solidFill>
                      <a:schemeClr val="tx1"/>
                    </a:solidFill>
                    <a:latin typeface="+mn-lt"/>
                  </a:rPr>
                  <a:t/>
                </a:r>
                <a:br>
                  <a:rPr lang="ru-RU" sz="180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ru-RU" sz="1800" dirty="0" smtClean="0">
                    <a:solidFill>
                      <a:schemeClr val="tx1"/>
                    </a:solidFill>
                    <a:latin typeface="+mn-lt"/>
                  </a:rPr>
                  <a:t/>
                </a:r>
                <a:br>
                  <a:rPr lang="ru-RU" sz="18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ru-RU" sz="1800" dirty="0">
                    <a:solidFill>
                      <a:schemeClr val="tx1"/>
                    </a:solidFill>
                    <a:latin typeface="+mn-lt"/>
                  </a:rPr>
                  <a:t/>
                </a:r>
                <a:br>
                  <a:rPr lang="ru-RU" sz="180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ru-RU" sz="1800" dirty="0" smtClean="0">
                    <a:solidFill>
                      <a:schemeClr val="tx1"/>
                    </a:solidFill>
                    <a:latin typeface="+mn-lt"/>
                  </a:rPr>
                  <a:t/>
                </a:r>
                <a:br>
                  <a:rPr lang="ru-RU" sz="18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ru-RU" sz="1800" dirty="0">
                    <a:solidFill>
                      <a:schemeClr val="tx1"/>
                    </a:solidFill>
                    <a:latin typeface="+mn-lt"/>
                  </a:rPr>
                  <a:t/>
                </a:r>
                <a:br>
                  <a:rPr lang="ru-RU" sz="1800" dirty="0">
                    <a:solidFill>
                      <a:schemeClr val="tx1"/>
                    </a:solidFill>
                    <a:latin typeface="+mn-lt"/>
                  </a:rPr>
                </a:br>
                <a:endParaRPr lang="ru-RU" sz="1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00753" y="122828"/>
                <a:ext cx="11291248" cy="5622651"/>
              </a:xfrm>
              <a:blipFill rotWithShape="0">
                <a:blip r:embed="rId3"/>
                <a:stretch>
                  <a:fillRect l="-4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385635" y="6317550"/>
            <a:ext cx="1023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</a:t>
            </a: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048609"/>
              </p:ext>
            </p:extLst>
          </p:nvPr>
        </p:nvGraphicFramePr>
        <p:xfrm>
          <a:off x="6259092" y="6126480"/>
          <a:ext cx="176207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039"/>
                <a:gridCol w="881039"/>
              </a:tblGrid>
              <a:tr h="2795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95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78925" y="122828"/>
            <a:ext cx="9605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CE927E</a:t>
            </a:r>
            <a:endParaRPr lang="ru-RU" sz="2000" dirty="0"/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939314"/>
              </p:ext>
            </p:extLst>
          </p:nvPr>
        </p:nvGraphicFramePr>
        <p:xfrm>
          <a:off x="2459184" y="3166077"/>
          <a:ext cx="8847137" cy="286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Уравнение" r:id="rId4" imgW="5486400" imgH="1777680" progId="Equation.3">
                  <p:embed/>
                </p:oleObj>
              </mc:Choice>
              <mc:Fallback>
                <p:oleObj name="Уравнение" r:id="rId4" imgW="5486400" imgH="1777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184" y="3166077"/>
                        <a:ext cx="8847137" cy="286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659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4293" y="619437"/>
            <a:ext cx="9770203" cy="76796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На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рисунке приведён график зависимости координаты тела от времени при его прямолинейном движении по оси </a:t>
            </a:r>
            <a:r>
              <a:rPr lang="ru-RU" sz="1800" i="1" dirty="0">
                <a:solidFill>
                  <a:schemeClr val="tx1"/>
                </a:solidFill>
                <a:latin typeface="+mn-lt"/>
              </a:rPr>
              <a:t>x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767" y="1724078"/>
            <a:ext cx="4647619" cy="2171429"/>
          </a:xfrm>
        </p:spPr>
      </p:pic>
      <p:sp>
        <p:nvSpPr>
          <p:cNvPr id="5" name="Прямоугольник 4"/>
          <p:cNvSpPr/>
          <p:nvPr/>
        </p:nvSpPr>
        <p:spPr>
          <a:xfrm>
            <a:off x="2261803" y="3735754"/>
            <a:ext cx="97990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Какой из графиков соответствует зависимости от времени проекции </a:t>
            </a:r>
            <a:r>
              <a:rPr lang="el-GR" sz="2400" dirty="0" smtClean="0"/>
              <a:t>ϑ</a:t>
            </a:r>
            <a:r>
              <a:rPr lang="ru-RU" dirty="0"/>
              <a:t>х</a:t>
            </a:r>
            <a:r>
              <a:rPr lang="ru-RU" dirty="0" smtClean="0"/>
              <a:t>  </a:t>
            </a:r>
            <a:r>
              <a:rPr lang="ru-RU" dirty="0"/>
              <a:t>скорости тела в промежутке времени от 25 до 30 с?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09" y="4714506"/>
            <a:ext cx="2004656" cy="17408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30" y="4714506"/>
            <a:ext cx="2004655" cy="17408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550" y="4714507"/>
            <a:ext cx="2004654" cy="17408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40" y="4714506"/>
            <a:ext cx="2004654" cy="17408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60696" y="4955274"/>
            <a:ext cx="43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004114" y="4954137"/>
            <a:ext cx="43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25337" y="4954137"/>
            <a:ext cx="43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292523" y="4954137"/>
            <a:ext cx="4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  <a:r>
              <a:rPr lang="en-US" b="1" dirty="0" smtClean="0"/>
              <a:t>)</a:t>
            </a:r>
            <a:endParaRPr lang="ru-RU" b="1" dirty="0"/>
          </a:p>
        </p:txBody>
      </p:sp>
      <p:sp>
        <p:nvSpPr>
          <p:cNvPr id="16" name="Прямоугольник 15">
            <a:hlinkClick r:id="" action="ppaction://noaction"/>
          </p:cNvPr>
          <p:cNvSpPr/>
          <p:nvPr/>
        </p:nvSpPr>
        <p:spPr>
          <a:xfrm>
            <a:off x="2144293" y="634086"/>
            <a:ext cx="1015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60D5DF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7128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2398713" y="319088"/>
                <a:ext cx="8915400" cy="4124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endParaRPr lang="ru-RU" sz="2000" b="1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ru-RU" sz="2000" b="1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dirty="0"/>
                  <a:t>Установите соответствие между зависимостью координаты тела от времени (все величины выражены в СИ) и зависимостью проекции скорости от времени для того же </a:t>
                </a:r>
                <a:r>
                  <a:rPr lang="ru-RU" dirty="0" smtClean="0"/>
                  <a:t>тела.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dirty="0" smtClean="0"/>
                  <a:t>К </a:t>
                </a:r>
                <a:r>
                  <a:rPr lang="ru-RU" dirty="0"/>
                  <a:t>каждой позиции первого столбца подберите соответствующую позицию второго и запишите </a:t>
                </a:r>
                <a:r>
                  <a:rPr lang="ru-RU" u="sng" dirty="0"/>
                  <a:t>в таблицу</a:t>
                </a:r>
                <a:r>
                  <a:rPr lang="ru-RU" dirty="0"/>
                  <a:t> выбранные цифры под соответствующими буквами.</a:t>
                </a:r>
              </a:p>
              <a:p>
                <a:pPr marL="0" indent="0">
                  <a:buNone/>
                </a:pPr>
                <a:r>
                  <a:rPr lang="ru-RU" b="1" u="sng" dirty="0" smtClean="0"/>
                  <a:t>КООРДИНАТА</a:t>
                </a:r>
                <a:r>
                  <a:rPr lang="ru-RU" b="1" dirty="0" smtClean="0"/>
                  <a:t>                               </a:t>
                </a:r>
                <a:r>
                  <a:rPr lang="ru-RU" b="1" u="sng" dirty="0" smtClean="0"/>
                  <a:t>СКОРОСТЬ</a:t>
                </a:r>
                <a:endParaRPr lang="ru-RU" b="1" u="sng" dirty="0"/>
              </a:p>
              <a:p>
                <a:pPr marL="0" lvl="0" indent="0">
                  <a:buNone/>
                </a:pPr>
                <a:r>
                  <a:rPr lang="ru-RU" dirty="0">
                    <a:solidFill>
                      <a:schemeClr val="accent6">
                        <a:lumMod val="50000"/>
                      </a:schemeClr>
                    </a:solidFill>
                  </a:rPr>
                  <a:t>А) </a:t>
                </a:r>
                <a:r>
                  <a:rPr lang="en-US" i="1" dirty="0"/>
                  <a:t>x=10−</a:t>
                </a:r>
                <a:r>
                  <a:rPr lang="en-US" i="1" dirty="0" smtClean="0"/>
                  <a:t>5t+2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i="1" dirty="0"/>
                          <m:t>t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 smtClean="0"/>
                  <a:t>                             1</a:t>
                </a:r>
                <a:r>
                  <a:rPr lang="ru-RU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1600" dirty="0"/>
                          <m:t>ϑ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= 5 + 4t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ru-RU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Б</a:t>
                </a:r>
                <a:r>
                  <a:rPr lang="ru-RU" dirty="0">
                    <a:solidFill>
                      <a:schemeClr val="accent6">
                        <a:lumMod val="50000"/>
                      </a:schemeClr>
                    </a:solidFill>
                  </a:rPr>
                  <a:t>) </a:t>
                </a:r>
                <a:r>
                  <a:rPr lang="en-US" i="1" dirty="0"/>
                  <a:t>x=5−</a:t>
                </a:r>
                <a:r>
                  <a:rPr lang="en-US" i="1" dirty="0" smtClean="0"/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i="1" dirty="0"/>
                          <m:t>t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 smtClean="0"/>
                  <a:t>                                     2</a:t>
                </a:r>
                <a:r>
                  <a:rPr lang="ru-RU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1600" dirty="0"/>
                          <m:t>ϑ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= 4t − 5</a:t>
                </a:r>
                <a:r>
                  <a:rPr lang="ru-RU" i="1" dirty="0" smtClean="0"/>
                  <a:t>                                                         </a:t>
                </a:r>
              </a:p>
              <a:p>
                <a:pPr marL="0" lv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                                                   3</a:t>
                </a:r>
                <a:r>
                  <a:rPr lang="ru-RU" dirty="0"/>
                  <a:t>)</a:t>
                </a:r>
                <a:r>
                  <a:rPr lang="ru-RU" altLang="ru-RU" dirty="0">
                    <a:solidFill>
                      <a:srgbClr val="000000"/>
                    </a:solidFill>
                    <a:latin typeface="MathJax_Math-italic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1600" dirty="0"/>
                          <m:t>ϑ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= −4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i="1" dirty="0"/>
                          <m:t>t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altLang="ru-RU" dirty="0"/>
                  <a:t/>
                </a:r>
                <a:br>
                  <a:rPr lang="ru-RU" altLang="ru-RU" dirty="0"/>
                </a:br>
                <a:r>
                  <a:rPr lang="ru-RU" altLang="ru-RU" dirty="0"/>
                  <a:t>                                                      </a:t>
                </a:r>
                <a:r>
                  <a:rPr lang="ru-RU" altLang="ru-RU" dirty="0" smtClean="0"/>
                  <a:t>  4</a:t>
                </a:r>
                <a:r>
                  <a:rPr lang="ru-RU" altLang="ru-RU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1600" dirty="0"/>
                          <m:t>ϑ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= −8t</a:t>
                </a:r>
                <a:endParaRPr lang="ru-RU" altLang="ru-RU" i="1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98713" y="319088"/>
                <a:ext cx="8915400" cy="4124591"/>
              </a:xfrm>
              <a:prstGeom prst="rect">
                <a:avLst/>
              </a:prstGeom>
              <a:blipFill rotWithShape="0">
                <a:blip r:embed="rId2"/>
                <a:stretch>
                  <a:fillRect l="-5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679288" y="4717239"/>
            <a:ext cx="1023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275142"/>
              </p:ext>
            </p:extLst>
          </p:nvPr>
        </p:nvGraphicFramePr>
        <p:xfrm>
          <a:off x="6804317" y="4509844"/>
          <a:ext cx="176207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039"/>
                <a:gridCol w="881039"/>
              </a:tblGrid>
              <a:tr h="2795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95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398713" y="419248"/>
            <a:ext cx="976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B0e6FA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7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429151" y="228324"/>
                <a:ext cx="9762849" cy="4313195"/>
              </a:xfrm>
            </p:spPr>
            <p:txBody>
              <a:bodyPr>
                <a:noAutofit/>
              </a:bodyPr>
              <a:lstStyle/>
              <a:p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9CC6E3</a:t>
                </a:r>
                <a:r>
                  <a:rPr lang="ru-RU" sz="2000" b="1" dirty="0" smtClean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/>
                </a:r>
                <a:br>
                  <a:rPr lang="ru-RU" sz="2000" b="1" dirty="0" smtClean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</a:br>
                <a:r>
                  <a:rPr lang="ru-RU" sz="1800" dirty="0" smtClean="0">
                    <a:solidFill>
                      <a:schemeClr val="tx1"/>
                    </a:solidFill>
                    <a:latin typeface="+mn-lt"/>
                  </a:rPr>
                  <a:t/>
                </a:r>
                <a:br>
                  <a:rPr lang="ru-RU" sz="18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ru-RU" sz="1800" dirty="0">
                    <a:solidFill>
                      <a:schemeClr val="tx1"/>
                    </a:solidFill>
                    <a:latin typeface="+mn-lt"/>
                  </a:rPr>
                  <a:t>Установите соответствие между зависимостью проекции скорости тела от времени и зависимостью проекции перемещения этого тела от времени для одного и того же движения.</a:t>
                </a:r>
                <a:br>
                  <a:rPr lang="ru-RU" sz="180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ru-RU" sz="1800" dirty="0">
                    <a:solidFill>
                      <a:schemeClr val="tx1"/>
                    </a:solidFill>
                    <a:latin typeface="+mn-lt"/>
                  </a:rPr>
                  <a:t>К каждой позиции первого столбца подберите соответствующую позицию второго и запишите в таблицу выбранные цифры под соответствующими буквами</a:t>
                </a:r>
                <a:r>
                  <a:rPr lang="ru-RU" sz="1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br>
                  <a:rPr lang="ru-RU" sz="18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ru-RU" sz="1800" dirty="0" smtClean="0">
                    <a:solidFill>
                      <a:schemeClr val="tx1"/>
                    </a:solidFill>
                    <a:latin typeface="+mn-lt"/>
                  </a:rPr>
                  <a:t/>
                </a:r>
                <a:br>
                  <a:rPr lang="ru-RU" sz="18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ru-RU" sz="1800" b="1" u="sng" dirty="0" smtClean="0"/>
                  <a:t>ПРОЕКЦИЯ СКОРОСТИ</a:t>
                </a:r>
                <a:r>
                  <a:rPr lang="ru-RU" sz="1800" b="1" dirty="0" smtClean="0"/>
                  <a:t>                                                     </a:t>
                </a:r>
                <a:r>
                  <a:rPr lang="ru-RU" sz="1800" b="1" u="sng" dirty="0" smtClean="0"/>
                  <a:t> </a:t>
                </a:r>
                <a:r>
                  <a:rPr lang="ru-RU" sz="1800" b="1" u="sng" dirty="0"/>
                  <a:t>ПРОЕКЦИЯ ПЕРЕМЕЩЕНИЯ</a:t>
                </a:r>
                <a:r>
                  <a:rPr lang="ru-RU" sz="1800" dirty="0">
                    <a:solidFill>
                      <a:schemeClr val="tx1"/>
                    </a:solidFill>
                    <a:latin typeface="+mn-lt"/>
                  </a:rPr>
                  <a:t/>
                </a:r>
                <a:br>
                  <a:rPr lang="ru-RU" sz="180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ru-RU" sz="1800" dirty="0">
                    <a:solidFill>
                      <a:schemeClr val="tx1"/>
                    </a:solidFill>
                  </a:rPr>
                  <a:t>А</a:t>
                </a:r>
                <a:r>
                  <a:rPr lang="ru-RU" sz="1800" dirty="0" smtClean="0">
                    <a:solidFill>
                      <a:schemeClr val="tx1"/>
                    </a:solidFill>
                  </a:rPr>
                  <a:t>)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ϑ</a:t>
                </a:r>
                <a:r>
                  <a:rPr lang="ru-RU" sz="1800" i="1" baseline="-25000" dirty="0" smtClean="0">
                    <a:solidFill>
                      <a:schemeClr val="tx1"/>
                    </a:solidFill>
                  </a:rPr>
                  <a:t>х</a:t>
                </a:r>
                <a:r>
                  <a:rPr lang="ru-RU" sz="1800" i="1" dirty="0" smtClean="0">
                    <a:solidFill>
                      <a:schemeClr val="tx1"/>
                    </a:solidFill>
                  </a:rPr>
                  <a:t> =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3 − 2</a:t>
                </a:r>
                <a:r>
                  <a:rPr lang="en-US" sz="1800" dirty="0">
                    <a:solidFill>
                      <a:schemeClr val="tx1"/>
                    </a:solidFill>
                  </a:rPr>
                  <a:t> </a:t>
                </a:r>
                <a:r>
                  <a:rPr lang="en-US" sz="1800" i="1" dirty="0" smtClean="0">
                    <a:solidFill>
                      <a:schemeClr val="tx1"/>
                    </a:solidFill>
                  </a:rPr>
                  <a:t>t</a:t>
                </a:r>
                <a:r>
                  <a:rPr lang="ru-RU" sz="1800" i="1" dirty="0" smtClean="0">
                    <a:solidFill>
                      <a:schemeClr val="tx1"/>
                    </a:solidFill>
                  </a:rPr>
                  <a:t>   </a:t>
                </a:r>
                <a:r>
                  <a:rPr lang="ru-RU" sz="1800" dirty="0" smtClean="0">
                    <a:solidFill>
                      <a:schemeClr val="tx1"/>
                    </a:solidFill>
                  </a:rPr>
                  <a:t>                                                                     1)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= </a:t>
                </a:r>
                <a:r>
                  <a:rPr lang="en-US" sz="1800" i="1" dirty="0" smtClean="0">
                    <a:solidFill>
                      <a:schemeClr val="tx1"/>
                    </a:solidFill>
                  </a:rPr>
                  <a:t>5</a:t>
                </a:r>
                <a:r>
                  <a:rPr lang="en-US" sz="1800" i="1" dirty="0">
                    <a:solidFill>
                      <a:schemeClr val="tx1"/>
                    </a:solidFill>
                  </a:rPr>
                  <a:t> t + 2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800" dirty="0" smtClean="0">
                    <a:solidFill>
                      <a:schemeClr val="tx1"/>
                    </a:solidFill>
                  </a:rPr>
                  <a:t/>
                </a:r>
                <a:br>
                  <a:rPr lang="ru-RU" sz="1800" dirty="0" smtClean="0">
                    <a:solidFill>
                      <a:schemeClr val="tx1"/>
                    </a:solidFill>
                  </a:rPr>
                </a:br>
                <a:r>
                  <a:rPr lang="ru-RU" sz="1800" dirty="0" smtClean="0">
                    <a:solidFill>
                      <a:schemeClr val="tx1"/>
                    </a:solidFill>
                  </a:rPr>
                  <a:t>Б) </a:t>
                </a:r>
                <a:r>
                  <a:rPr lang="el-GR" sz="1800" dirty="0">
                    <a:solidFill>
                      <a:schemeClr val="tx1"/>
                    </a:solidFill>
                  </a:rPr>
                  <a:t>ϑ</a:t>
                </a:r>
                <a:r>
                  <a:rPr lang="ru-RU" sz="1800" i="1" baseline="-25000" dirty="0">
                    <a:solidFill>
                      <a:schemeClr val="tx1"/>
                    </a:solidFill>
                  </a:rPr>
                  <a:t>х</a:t>
                </a:r>
                <a:r>
                  <a:rPr lang="ru-RU" sz="1800" i="1" dirty="0">
                    <a:solidFill>
                      <a:schemeClr val="tx1"/>
                    </a:solidFill>
                  </a:rPr>
                  <a:t> </a:t>
                </a:r>
                <a:r>
                  <a:rPr lang="ru-RU" sz="1800" i="1" dirty="0" smtClean="0">
                    <a:solidFill>
                      <a:schemeClr val="tx1"/>
                    </a:solidFill>
                  </a:rPr>
                  <a:t>= </a:t>
                </a:r>
                <a:r>
                  <a:rPr lang="en-US" sz="1800" dirty="0">
                    <a:solidFill>
                      <a:schemeClr val="tx1"/>
                    </a:solidFill>
                  </a:rPr>
                  <a:t>5 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+ 4</a:t>
                </a:r>
                <a:r>
                  <a:rPr lang="en-US" sz="1800" i="1" dirty="0">
                    <a:solidFill>
                      <a:schemeClr val="tx1"/>
                    </a:solidFill>
                  </a:rPr>
                  <a:t> </a:t>
                </a:r>
                <a:r>
                  <a:rPr lang="en-US" sz="1800" i="1" dirty="0" smtClean="0">
                    <a:solidFill>
                      <a:schemeClr val="tx1"/>
                    </a:solidFill>
                  </a:rPr>
                  <a:t>t</a:t>
                </a:r>
                <a:r>
                  <a:rPr lang="ru-RU" sz="1800" i="1" dirty="0" smtClean="0">
                    <a:solidFill>
                      <a:schemeClr val="tx1"/>
                    </a:solidFill>
                  </a:rPr>
                  <a:t>                                                                        </a:t>
                </a:r>
                <a:r>
                  <a:rPr lang="en-US" sz="1800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1800" dirty="0" smtClean="0">
                    <a:solidFill>
                      <a:schemeClr val="tx1"/>
                    </a:solidFill>
                  </a:rPr>
                  <a:t>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800" i="1" dirty="0" smtClean="0">
                    <a:solidFill>
                      <a:schemeClr val="tx1"/>
                    </a:solidFill>
                  </a:rPr>
                  <a:t> = 5</a:t>
                </a:r>
                <a:r>
                  <a:rPr lang="en-US" sz="1800" i="1" dirty="0">
                    <a:solidFill>
                      <a:schemeClr val="tx1"/>
                    </a:solidFill>
                  </a:rPr>
                  <a:t> t + 4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800" i="1" dirty="0" smtClean="0">
                    <a:solidFill>
                      <a:schemeClr val="tx1"/>
                    </a:solidFill>
                  </a:rPr>
                  <a:t/>
                </a:r>
                <a:br>
                  <a:rPr lang="ru-RU" sz="1800" i="1" dirty="0" smtClean="0">
                    <a:solidFill>
                      <a:schemeClr val="tx1"/>
                    </a:solidFill>
                  </a:rPr>
                </a:br>
                <a:r>
                  <a:rPr lang="ru-RU" sz="1800" i="1" dirty="0">
                    <a:solidFill>
                      <a:schemeClr val="tx1"/>
                    </a:solidFill>
                  </a:rPr>
                  <a:t> </a:t>
                </a:r>
                <a:r>
                  <a:rPr lang="ru-RU" sz="1800" i="1" dirty="0" smtClean="0">
                    <a:solidFill>
                      <a:schemeClr val="tx1"/>
                    </a:solidFill>
                  </a:rPr>
                  <a:t>                                                                                              </a:t>
                </a:r>
                <a:r>
                  <a:rPr lang="en-US" sz="1800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1800" dirty="0" smtClean="0">
                    <a:solidFill>
                      <a:schemeClr val="tx1"/>
                    </a:solidFill>
                  </a:rPr>
                  <a:t>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800" i="1" dirty="0" smtClean="0">
                    <a:solidFill>
                      <a:schemeClr val="tx1"/>
                    </a:solidFill>
                  </a:rPr>
                  <a:t> = 3</a:t>
                </a:r>
                <a:r>
                  <a:rPr lang="en-US" sz="1800" i="1" dirty="0">
                    <a:solidFill>
                      <a:schemeClr val="tx1"/>
                    </a:solidFill>
                  </a:rPr>
                  <a:t> t − 2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800" i="1" dirty="0" smtClean="0">
                    <a:solidFill>
                      <a:schemeClr val="tx1"/>
                    </a:solidFill>
                  </a:rPr>
                  <a:t/>
                </a:r>
                <a:br>
                  <a:rPr lang="ru-RU" sz="1800" i="1" dirty="0" smtClean="0">
                    <a:solidFill>
                      <a:schemeClr val="tx1"/>
                    </a:solidFill>
                  </a:rPr>
                </a:br>
                <a:r>
                  <a:rPr lang="ru-RU" sz="1800" i="1" dirty="0">
                    <a:solidFill>
                      <a:schemeClr val="tx1"/>
                    </a:solidFill>
                  </a:rPr>
                  <a:t> </a:t>
                </a:r>
                <a:r>
                  <a:rPr lang="ru-RU" sz="1800" i="1" dirty="0" smtClean="0">
                    <a:solidFill>
                      <a:schemeClr val="tx1"/>
                    </a:solidFill>
                  </a:rPr>
                  <a:t>                                                                                              </a:t>
                </a:r>
                <a:r>
                  <a:rPr lang="en-US" sz="1800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1800" dirty="0" smtClean="0">
                    <a:solidFill>
                      <a:schemeClr val="tx1"/>
                    </a:solidFill>
                  </a:rPr>
                  <a:t>4)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800" i="1" dirty="0" smtClean="0">
                    <a:solidFill>
                      <a:schemeClr val="tx1"/>
                    </a:solidFill>
                  </a:rPr>
                  <a:t> = 3</a:t>
                </a:r>
                <a:r>
                  <a:rPr lang="en-US" sz="1800" i="1" dirty="0">
                    <a:solidFill>
                      <a:schemeClr val="tx1"/>
                    </a:solidFill>
                  </a:rPr>
                  <a:t> </a:t>
                </a:r>
                <a:r>
                  <a:rPr lang="en-US" sz="1800" i="1" dirty="0" smtClean="0">
                    <a:solidFill>
                      <a:schemeClr val="tx1"/>
                    </a:solidFill>
                  </a:rPr>
                  <a:t>t 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/>
                  <a:t/>
                </a:r>
                <a:br>
                  <a:rPr lang="en-US" sz="1800" dirty="0"/>
                </a:br>
                <a:endParaRPr lang="ru-RU" sz="1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29151" y="228324"/>
                <a:ext cx="9762849" cy="4313195"/>
              </a:xfrm>
              <a:blipFill rotWithShape="0">
                <a:blip r:embed="rId2"/>
                <a:stretch>
                  <a:fillRect l="-624" t="-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261511" y="4373005"/>
            <a:ext cx="97628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D0D0D0"/>
              </a:solidFill>
              <a:latin typeface="Arial" panose="020B0604020202020204" pitchFamily="34" charset="0"/>
            </a:endParaRPr>
          </a:p>
          <a:p>
            <a:r>
              <a:rPr lang="ru-RU" dirty="0"/>
              <a:t>Тело начинает двигаться равноускоренно с начальной скоростью 3 м/с и ускорением 5 м/с</a:t>
            </a:r>
            <a:r>
              <a:rPr lang="ru-RU" baseline="30000" dirty="0"/>
              <a:t>2</a:t>
            </a:r>
            <a:r>
              <a:rPr lang="ru-RU" dirty="0"/>
              <a:t>. За 2 с его скорость увеличивается </a:t>
            </a:r>
            <a:r>
              <a:rPr lang="ru-RU" dirty="0" smtClean="0"/>
              <a:t>на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1) </a:t>
            </a:r>
            <a:r>
              <a:rPr lang="ru-RU" dirty="0"/>
              <a:t>3 </a:t>
            </a:r>
            <a:r>
              <a:rPr lang="ru-RU" dirty="0" smtClean="0"/>
              <a:t>м/с</a:t>
            </a:r>
            <a:r>
              <a:rPr lang="en-US" dirty="0" smtClean="0"/>
              <a:t>               2) </a:t>
            </a:r>
            <a:r>
              <a:rPr lang="ru-RU" dirty="0"/>
              <a:t>5 </a:t>
            </a:r>
            <a:r>
              <a:rPr lang="ru-RU" dirty="0" smtClean="0"/>
              <a:t>м/с</a:t>
            </a:r>
            <a:r>
              <a:rPr lang="en-US" dirty="0" smtClean="0"/>
              <a:t>                        </a:t>
            </a:r>
            <a:r>
              <a:rPr lang="ru-RU" dirty="0" smtClean="0"/>
              <a:t>            </a:t>
            </a:r>
            <a:r>
              <a:rPr lang="en-US" dirty="0" smtClean="0"/>
              <a:t>  4) </a:t>
            </a:r>
            <a:r>
              <a:rPr lang="ru-RU" dirty="0"/>
              <a:t>13 м/с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1921" y="3453503"/>
            <a:ext cx="1023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888131"/>
              </p:ext>
            </p:extLst>
          </p:nvPr>
        </p:nvGraphicFramePr>
        <p:xfrm>
          <a:off x="5123143" y="3435411"/>
          <a:ext cx="176207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039"/>
                <a:gridCol w="881039"/>
              </a:tblGrid>
              <a:tr h="2795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95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61511" y="4188339"/>
            <a:ext cx="957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62C1F7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87515" y="5469885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3) </a:t>
            </a:r>
            <a:r>
              <a:rPr lang="ru-RU" dirty="0"/>
              <a:t>10 м/с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62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7833" y="202983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>
                <a:solidFill>
                  <a:schemeClr val="accent6">
                    <a:lumMod val="50000"/>
                  </a:schemeClr>
                </a:solidFill>
              </a:rPr>
              <a:t>Задания 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23-25</a:t>
            </a: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6286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6050" y="172230"/>
            <a:ext cx="9445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Ученик исследовал движение шарика, брошенного горизонтально. Для этого он измерил координаты летящего шарика в разные моменты времени его движения и заполнил таблицу: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Погрешность измерения координат равна 1 см, а промежуток времени – 0,01 с.</a:t>
            </a:r>
          </a:p>
          <a:p>
            <a:r>
              <a:rPr lang="ru-RU" dirty="0" smtClean="0"/>
              <a:t>На каком из графиков верно построена зависимость координаты у шарика от времени</a:t>
            </a:r>
            <a:r>
              <a:rPr lang="en-US" i="1" dirty="0"/>
              <a:t> </a:t>
            </a:r>
            <a:r>
              <a:rPr lang="en-US" i="1" dirty="0" smtClean="0"/>
              <a:t>t</a:t>
            </a:r>
            <a:r>
              <a:rPr lang="ru-RU" dirty="0" smtClean="0"/>
              <a:t>?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992310"/>
              </p:ext>
            </p:extLst>
          </p:nvPr>
        </p:nvGraphicFramePr>
        <p:xfrm>
          <a:off x="4816143" y="778381"/>
          <a:ext cx="494171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508"/>
                <a:gridCol w="780536"/>
                <a:gridCol w="836579"/>
                <a:gridCol w="797668"/>
                <a:gridCol w="739302"/>
                <a:gridCol w="8171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t,c</a:t>
                      </a:r>
                      <a:endParaRPr lang="ru-RU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05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0,10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0,15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0,20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x,</a:t>
                      </a:r>
                      <a:r>
                        <a:rPr lang="ru-RU" i="1" dirty="0" smtClean="0"/>
                        <a:t>см</a:t>
                      </a:r>
                      <a:endParaRPr lang="ru-RU" i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ru-RU" dirty="0" smtClean="0"/>
                        <a:t>,</a:t>
                      </a:r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13,5</a:t>
                      </a:r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17,5</a:t>
                      </a:r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r>
                        <a:rPr lang="ru-RU" i="1" dirty="0" smtClean="0"/>
                        <a:t>,см</a:t>
                      </a:r>
                      <a:endParaRPr lang="ru-RU" i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4,5</a:t>
                      </a:r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11,5</a:t>
                      </a:r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2423" y="2485990"/>
            <a:ext cx="3395766" cy="19935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561" y="2484330"/>
            <a:ext cx="3328704" cy="1975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2423" y="4833953"/>
            <a:ext cx="3395766" cy="19508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561" y="4760795"/>
            <a:ext cx="3328704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2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120" y="152400"/>
            <a:ext cx="10088880" cy="669036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>На рисунке представлена фотография установки для исследования равноускоренного скольжения каретки (1) массой 0,1 кг по наклонной плоскости,  установленной под углом 30° к горизонту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.</a:t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В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момент начала движения верхний датчик (А) включает секундомер (2), а при прохождении каретки мимо нижнего датчика (В) секундомер выключается. Числа на линейке обозначают длину в сантиметрах. Какое выражение позволяет вычислить скорость каретки в любой момент времени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?</a:t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                </a:t>
            </a:r>
            <a:r>
              <a:rPr lang="ru-RU" sz="1800" i="1" dirty="0" smtClean="0">
                <a:solidFill>
                  <a:schemeClr val="tx1"/>
                </a:solidFill>
                <a:latin typeface="+mn-lt"/>
              </a:rPr>
              <a:t>                      2) </a:t>
            </a:r>
            <a:r>
              <a:rPr lang="el-GR" sz="1800" dirty="0">
                <a:solidFill>
                  <a:schemeClr val="tx1"/>
                </a:solidFill>
              </a:rPr>
              <a:t>ϑ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  =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0,5</a:t>
            </a:r>
            <a:r>
              <a:rPr lang="en-US" sz="1800" i="1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ru-RU" sz="1800" i="1" dirty="0" smtClean="0">
                <a:solidFill>
                  <a:schemeClr val="tx1"/>
                </a:solidFill>
                <a:latin typeface="+mn-lt"/>
              </a:rPr>
              <a:t>                                3) </a:t>
            </a:r>
            <a:r>
              <a:rPr lang="el-GR" sz="1800" dirty="0">
                <a:solidFill>
                  <a:schemeClr val="tx1"/>
                </a:solidFill>
              </a:rPr>
              <a:t>ϑ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  =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2,5</a:t>
            </a:r>
            <a:r>
              <a:rPr lang="en-US" sz="1800" i="1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ru-RU" sz="1800" i="1" dirty="0" smtClean="0">
                <a:solidFill>
                  <a:schemeClr val="tx1"/>
                </a:solidFill>
                <a:latin typeface="+mn-lt"/>
              </a:rPr>
              <a:t>                             4) </a:t>
            </a:r>
            <a:r>
              <a:rPr lang="el-GR" sz="1800" dirty="0">
                <a:solidFill>
                  <a:schemeClr val="tx1"/>
                </a:solidFill>
              </a:rPr>
              <a:t>ϑ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  = 1,9</a:t>
            </a:r>
            <a:r>
              <a:rPr lang="en-US" sz="1800" i="1" dirty="0">
                <a:solidFill>
                  <a:schemeClr val="tx1"/>
                </a:solidFill>
                <a:latin typeface="+mn-lt"/>
              </a:rPr>
              <a:t>t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194" name="Picture 2" descr="http://85.142.162.119/os11/docs/BA1F39653304A5B041B656915DC36B38/questions/84932/innerimg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510" y="1547495"/>
            <a:ext cx="46101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03120" y="296417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BB5F78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40311" y="6205898"/>
            <a:ext cx="1433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1) </a:t>
            </a:r>
            <a:r>
              <a:rPr lang="el-GR" dirty="0"/>
              <a:t>ϑ </a:t>
            </a:r>
            <a:r>
              <a:rPr lang="en-US" dirty="0"/>
              <a:t>  = 1,25</a:t>
            </a:r>
            <a:r>
              <a:rPr lang="en-US" i="1" dirty="0"/>
              <a:t>t</a:t>
            </a:r>
            <a:r>
              <a:rPr lang="ru-RU" i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71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0836" y="397154"/>
            <a:ext cx="1006304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CB9C37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rgbClr val="D0D0D0"/>
              </a:solidFill>
              <a:latin typeface="Arial" panose="020B0604020202020204" pitchFamily="34" charset="0"/>
            </a:endParaRPr>
          </a:p>
          <a:p>
            <a:r>
              <a:rPr lang="ru-RU" dirty="0"/>
              <a:t>На рисунке изображен график зависимости координаты бусинки, </a:t>
            </a:r>
            <a:endParaRPr lang="ru-RU" dirty="0" smtClean="0"/>
          </a:p>
          <a:p>
            <a:r>
              <a:rPr lang="ru-RU" dirty="0" smtClean="0"/>
              <a:t>свободно </a:t>
            </a:r>
            <a:r>
              <a:rPr lang="ru-RU" dirty="0"/>
              <a:t>скользящей по горизонтальной спице, от времени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На основании графика можно утверждать, </a:t>
            </a:r>
            <a:r>
              <a:rPr lang="ru-RU" dirty="0" smtClean="0"/>
              <a:t>что</a:t>
            </a:r>
          </a:p>
          <a:p>
            <a:endParaRPr lang="ru-RU" dirty="0"/>
          </a:p>
          <a:p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на </a:t>
            </a:r>
            <a:r>
              <a:rPr lang="ru-RU" dirty="0"/>
              <a:t>участке 1 движение является равномерным, а на участке 2 –</a:t>
            </a:r>
            <a:r>
              <a:rPr lang="ru-RU" dirty="0" smtClean="0"/>
              <a:t>равноускоренным</a:t>
            </a:r>
          </a:p>
          <a:p>
            <a:pPr marL="342900" indent="-342900">
              <a:buAutoNum type="arabicParenR"/>
            </a:pPr>
            <a:r>
              <a:rPr lang="ru-RU" dirty="0"/>
              <a:t>проекция ускорения бусинки всюду </a:t>
            </a:r>
            <a:r>
              <a:rPr lang="ru-RU" dirty="0" smtClean="0"/>
              <a:t>увеличивается</a:t>
            </a:r>
          </a:p>
          <a:p>
            <a:pPr marL="342900" indent="-342900">
              <a:buAutoNum type="arabicParenR"/>
            </a:pPr>
            <a:r>
              <a:rPr lang="ru-RU" dirty="0"/>
              <a:t>на участке 2 проекция ускорения бусинки </a:t>
            </a:r>
            <a:r>
              <a:rPr lang="ru-RU" dirty="0" smtClean="0"/>
              <a:t>положительна</a:t>
            </a:r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822" y="595273"/>
            <a:ext cx="1518036" cy="13229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11141" y="3175230"/>
            <a:ext cx="8238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4)   </a:t>
            </a:r>
            <a:r>
              <a:rPr lang="ru-RU" dirty="0"/>
              <a:t>на участке 1 бусинка покоится, а на участке 2 – движется равномерно</a:t>
            </a:r>
          </a:p>
        </p:txBody>
      </p:sp>
    </p:spTree>
    <p:extLst>
      <p:ext uri="{BB962C8B-B14F-4D97-AF65-F5344CB8AC3E}">
        <p14:creationId xmlns:p14="http://schemas.microsoft.com/office/powerpoint/2010/main" val="336530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3992880"/>
            <a:ext cx="6884894" cy="2865120"/>
          </a:xfrm>
          <a:prstGeom prst="rect">
            <a:avLst/>
          </a:prstGeom>
        </p:spPr>
      </p:pic>
      <p:pic>
        <p:nvPicPr>
          <p:cNvPr id="5" name="Рисунок 4" descr="http://image.slidesharecdn.com/541-2015-141117004150-conversion-gate01/95/2015-2015-192-118-638.jpg?cb=1416206909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9" t="6202" r="5177" b="67435"/>
          <a:stretch/>
        </p:blipFill>
        <p:spPr bwMode="auto">
          <a:xfrm>
            <a:off x="3596640" y="360044"/>
            <a:ext cx="6885623" cy="36328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298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1098" y="113732"/>
            <a:ext cx="9520902" cy="4321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1C6D53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900" dirty="0"/>
              <a:t>На рисунке приведены графики зависимости координаты </a:t>
            </a:r>
            <a:r>
              <a:rPr lang="ru-RU" sz="1900" dirty="0" smtClean="0"/>
              <a:t>от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dirty="0" smtClean="0"/>
              <a:t>времени </a:t>
            </a:r>
            <a:r>
              <a:rPr lang="ru-RU" sz="1900" dirty="0"/>
              <a:t>для двух тел: А и В, движущихся по прямой, </a:t>
            </a:r>
            <a:endParaRPr lang="ru-RU" sz="19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900" dirty="0" smtClean="0"/>
              <a:t>вдоль </a:t>
            </a:r>
            <a:r>
              <a:rPr lang="ru-RU" sz="1900" dirty="0"/>
              <a:t>которой и направлена ось </a:t>
            </a:r>
            <a:r>
              <a:rPr lang="ru-RU" sz="1900" i="1" dirty="0"/>
              <a:t>Ох</a:t>
            </a:r>
            <a:r>
              <a:rPr lang="ru-RU" sz="1900" dirty="0"/>
              <a:t>. </a:t>
            </a:r>
            <a:endParaRPr lang="ru-RU" sz="19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900" dirty="0" smtClean="0"/>
              <a:t>Выберите</a:t>
            </a:r>
            <a:r>
              <a:rPr lang="ru-RU" sz="1900" dirty="0"/>
              <a:t> </a:t>
            </a:r>
            <a:r>
              <a:rPr lang="ru-RU" sz="1900" b="1" dirty="0"/>
              <a:t>два</a:t>
            </a:r>
            <a:r>
              <a:rPr lang="ru-RU" sz="1900" dirty="0"/>
              <a:t> верных утверждения о характере движения тел.</a:t>
            </a:r>
            <a:endParaRPr lang="ru-RU" sz="19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9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2) Тело </a:t>
            </a:r>
            <a:r>
              <a:rPr lang="ru-RU" sz="1900" dirty="0">
                <a:solidFill>
                  <a:schemeClr val="tx1"/>
                </a:solidFill>
              </a:rPr>
              <a:t>А движется равноускоренно, а тело </a:t>
            </a:r>
            <a:r>
              <a:rPr lang="ru-RU" sz="1900" dirty="0" smtClean="0">
                <a:solidFill>
                  <a:schemeClr val="tx1"/>
                </a:solidFill>
              </a:rPr>
              <a:t>В - </a:t>
            </a:r>
            <a:r>
              <a:rPr lang="ru-RU" sz="1900" dirty="0" err="1">
                <a:solidFill>
                  <a:schemeClr val="tx1"/>
                </a:solidFill>
              </a:rPr>
              <a:t>равнозамедленно</a:t>
            </a:r>
            <a:r>
              <a:rPr lang="ru-RU" sz="19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3) Проекция </a:t>
            </a:r>
            <a:r>
              <a:rPr lang="ru-RU" sz="1900" dirty="0">
                <a:solidFill>
                  <a:schemeClr val="tx1"/>
                </a:solidFill>
              </a:rPr>
              <a:t>ускорения тела В на ось </a:t>
            </a:r>
            <a:r>
              <a:rPr lang="ru-RU" sz="1900" i="1" dirty="0">
                <a:solidFill>
                  <a:schemeClr val="tx1"/>
                </a:solidFill>
              </a:rPr>
              <a:t>Ох</a:t>
            </a:r>
            <a:r>
              <a:rPr lang="ru-RU" sz="1900" dirty="0">
                <a:solidFill>
                  <a:schemeClr val="tx1"/>
                </a:solidFill>
              </a:rPr>
              <a:t> положительна</a:t>
            </a:r>
            <a:r>
              <a:rPr lang="ru-RU" sz="19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sz="19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5) Скорость </a:t>
            </a:r>
            <a:r>
              <a:rPr lang="ru-RU" sz="1900" dirty="0">
                <a:solidFill>
                  <a:schemeClr val="tx1"/>
                </a:solidFill>
              </a:rPr>
              <a:t>тела А в момент времени </a:t>
            </a:r>
            <a:r>
              <a:rPr lang="ru-RU" sz="1900" i="1" dirty="0">
                <a:solidFill>
                  <a:schemeClr val="tx1"/>
                </a:solidFill>
              </a:rPr>
              <a:t>t</a:t>
            </a:r>
            <a:r>
              <a:rPr lang="ru-RU" sz="1900" dirty="0">
                <a:solidFill>
                  <a:schemeClr val="tx1"/>
                </a:solidFill>
              </a:rPr>
              <a:t> = 5 с равна 20 м/с.</a:t>
            </a:r>
          </a:p>
        </p:txBody>
      </p:sp>
      <p:pic>
        <p:nvPicPr>
          <p:cNvPr id="26626" name="Picture 2" descr="http://85.142.162.119/os11/docs/BA1F39653304A5B041B656915DC36B38/questions/85EDA7A4DF429FFD488C6CBAB0E3DD02/xs3qstsrcFF5E795ED59DB85C40B8CBDAFB6637E8_1_14239168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304" y="211842"/>
            <a:ext cx="2000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71098" y="2274627"/>
            <a:ext cx="8921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1) </a:t>
            </a:r>
            <a:r>
              <a:rPr lang="ru-RU" dirty="0"/>
              <a:t>Интервал между моментами прохождения телом В начала координат составляет 6 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71098" y="3355074"/>
            <a:ext cx="7632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4) </a:t>
            </a:r>
            <a:r>
              <a:rPr lang="ru-RU" dirty="0"/>
              <a:t>Тело В меняет направление движения в момент времени </a:t>
            </a:r>
            <a:r>
              <a:rPr lang="ru-RU" i="1" dirty="0"/>
              <a:t>t </a:t>
            </a:r>
            <a:r>
              <a:rPr lang="ru-RU" dirty="0"/>
              <a:t>= 5 с.</a:t>
            </a:r>
          </a:p>
        </p:txBody>
      </p:sp>
    </p:spTree>
    <p:extLst>
      <p:ext uri="{BB962C8B-B14F-4D97-AF65-F5344CB8AC3E}">
        <p14:creationId xmlns:p14="http://schemas.microsoft.com/office/powerpoint/2010/main" val="4395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91640" y="182505"/>
            <a:ext cx="10500360" cy="1292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defTabSz="914400">
              <a:buClrTx/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491776</a:t>
            </a:r>
          </a:p>
          <a:p>
            <a:pPr marL="0" lvl="0" indent="0" defTabSz="914400">
              <a:buClrTx/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defTabSz="914400">
              <a:buClrTx/>
              <a:buNone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Два тела движутся по оси 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Ox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На рисунке приведены графики зависимости проекций их скоростей </a:t>
            </a:r>
            <a:r>
              <a:rPr lang="el-GR" sz="2000" dirty="0" smtClean="0"/>
              <a:t>ϑ</a:t>
            </a:r>
            <a:r>
              <a:rPr lang="ru-RU" altLang="ru-RU" sz="1400" i="1" dirty="0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  <a:r>
              <a:rPr lang="ru-RU" sz="2000" dirty="0" smtClean="0"/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 от времени 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На основании графиков выберите 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два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 верных утверждения о движении тел.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93" y="1658050"/>
            <a:ext cx="3190476" cy="2095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1504" y="3971499"/>
            <a:ext cx="7611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/>
              <a:t>Проекция</a:t>
            </a:r>
            <a:r>
              <a:rPr lang="ru-RU" dirty="0"/>
              <a:t> </a:t>
            </a:r>
            <a:r>
              <a:rPr lang="ru-RU" i="1" dirty="0" err="1"/>
              <a:t>a</a:t>
            </a:r>
            <a:r>
              <a:rPr lang="ru-RU" i="1" baseline="-25000" dirty="0" err="1"/>
              <a:t>x</a:t>
            </a:r>
            <a:r>
              <a:rPr lang="ru-RU" dirty="0"/>
              <a:t> ускорения тела 1 меньше проекции </a:t>
            </a:r>
            <a:r>
              <a:rPr lang="ru-RU" i="1" dirty="0" err="1"/>
              <a:t>a</a:t>
            </a:r>
            <a:r>
              <a:rPr lang="ru-RU" i="1" baseline="-25000" dirty="0" err="1"/>
              <a:t>x</a:t>
            </a:r>
            <a:r>
              <a:rPr lang="ru-RU" dirty="0"/>
              <a:t> ускорения тела 2</a:t>
            </a:r>
            <a:r>
              <a:rPr lang="ru-RU" dirty="0" smtClean="0"/>
              <a:t>.</a:t>
            </a:r>
          </a:p>
          <a:p>
            <a:pPr marL="342900" indent="-342900">
              <a:buAutoNum type="arabicParenR"/>
            </a:pPr>
            <a:r>
              <a:rPr lang="ru-RU" dirty="0"/>
              <a:t>Проекция </a:t>
            </a:r>
            <a:r>
              <a:rPr lang="ru-RU" i="1" dirty="0" err="1"/>
              <a:t>a</a:t>
            </a:r>
            <a:r>
              <a:rPr lang="ru-RU" i="1" baseline="-25000" dirty="0" err="1"/>
              <a:t>x</a:t>
            </a:r>
            <a:r>
              <a:rPr lang="ru-RU" dirty="0"/>
              <a:t> ускорения тела 1 равна 0,6 м/с</a:t>
            </a:r>
            <a:r>
              <a:rPr lang="ru-RU" baseline="30000" dirty="0"/>
              <a:t>2</a:t>
            </a:r>
            <a:r>
              <a:rPr lang="ru-RU" dirty="0" smtClean="0"/>
              <a:t>.</a:t>
            </a:r>
          </a:p>
          <a:p>
            <a:pPr marL="342900" indent="-342900">
              <a:buAutoNum type="arabicParenR"/>
            </a:pPr>
            <a:r>
              <a:rPr lang="ru-RU" dirty="0"/>
              <a:t>Тело 1 в момент времени 0 с находилось в начале отсчёта</a:t>
            </a:r>
            <a:r>
              <a:rPr lang="ru-RU" dirty="0" smtClean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01503" y="4783791"/>
            <a:ext cx="7956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4)   </a:t>
            </a:r>
            <a:r>
              <a:rPr lang="ru-RU" dirty="0"/>
              <a:t>В момент времени 15 с тело 2 изменило направление своего движения.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01502" y="5093662"/>
            <a:ext cx="5025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5)    </a:t>
            </a:r>
            <a:r>
              <a:rPr lang="ru-RU" dirty="0"/>
              <a:t>Проекция </a:t>
            </a:r>
            <a:r>
              <a:rPr lang="ru-RU" i="1" dirty="0" err="1"/>
              <a:t>a</a:t>
            </a:r>
            <a:r>
              <a:rPr lang="ru-RU" i="1" baseline="-25000" dirty="0" err="1"/>
              <a:t>x</a:t>
            </a:r>
            <a:r>
              <a:rPr lang="ru-RU" dirty="0"/>
              <a:t> ускорения тела 2 равна 0,2 м/с</a:t>
            </a:r>
            <a:r>
              <a:rPr lang="ru-RU" baseline="30000" dirty="0"/>
              <a:t>2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103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6" y="4285481"/>
            <a:ext cx="8915400" cy="200796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1) Проекция</a:t>
            </a:r>
            <a:r>
              <a:rPr lang="ru-RU" dirty="0"/>
              <a:t> </a:t>
            </a:r>
            <a:r>
              <a:rPr lang="ru-RU" i="1" dirty="0" err="1"/>
              <a:t>a</a:t>
            </a:r>
            <a:r>
              <a:rPr lang="ru-RU" i="1" baseline="-25000" dirty="0" err="1"/>
              <a:t>x</a:t>
            </a:r>
            <a:r>
              <a:rPr lang="ru-RU" dirty="0"/>
              <a:t> ускорения тела 1 меньше проекции </a:t>
            </a:r>
            <a:r>
              <a:rPr lang="ru-RU" i="1" dirty="0" err="1"/>
              <a:t>a</a:t>
            </a:r>
            <a:r>
              <a:rPr lang="ru-RU" i="1" baseline="-25000" dirty="0" err="1"/>
              <a:t>x</a:t>
            </a:r>
            <a:r>
              <a:rPr lang="ru-RU" dirty="0"/>
              <a:t> ускорения тела 2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3) </a:t>
            </a:r>
            <a:r>
              <a:rPr lang="ru-RU" dirty="0"/>
              <a:t>Тело 2 в момент времени 15 с находилось в начале отсчёта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5) </a:t>
            </a:r>
            <a:r>
              <a:rPr lang="ru-RU" dirty="0"/>
              <a:t>Проекция </a:t>
            </a:r>
            <a:r>
              <a:rPr lang="ru-RU" i="1" dirty="0" err="1"/>
              <a:t>a</a:t>
            </a:r>
            <a:r>
              <a:rPr lang="ru-RU" i="1" baseline="-25000" dirty="0" err="1"/>
              <a:t>x</a:t>
            </a:r>
            <a:r>
              <a:rPr lang="ru-RU" dirty="0"/>
              <a:t> ускорения тела 2 равна 0,1 м/с</a:t>
            </a:r>
            <a:r>
              <a:rPr lang="ru-RU" baseline="30000" dirty="0"/>
              <a:t>2</a:t>
            </a:r>
            <a:r>
              <a:rPr lang="ru-RU" dirty="0"/>
              <a:t>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45921" y="252763"/>
            <a:ext cx="10546080" cy="12311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2D8294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Два тела движутся по оси 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Ox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На рисунке приведены графики зависимости проекций их скоростей </a:t>
            </a:r>
            <a:r>
              <a:rPr lang="el-GR" sz="1800" dirty="0"/>
              <a:t> ϑ</a:t>
            </a:r>
            <a:r>
              <a:rPr lang="ru-RU" altLang="ru-RU" sz="1200" i="1" dirty="0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  <a:r>
              <a:rPr lang="ru-RU" sz="1800" dirty="0"/>
              <a:t>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 от времени 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На основании графиков выберите 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два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 верных утверждения о движении тел.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04" y="1603390"/>
            <a:ext cx="3917775" cy="257286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92926" y="4701127"/>
            <a:ext cx="4866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2) </a:t>
            </a:r>
            <a:r>
              <a:rPr lang="ru-RU" dirty="0"/>
              <a:t>Проекция </a:t>
            </a:r>
            <a:r>
              <a:rPr lang="ru-RU" i="1" dirty="0" err="1"/>
              <a:t>a</a:t>
            </a:r>
            <a:r>
              <a:rPr lang="ru-RU" i="1" baseline="-25000" dirty="0" err="1"/>
              <a:t>x</a:t>
            </a:r>
            <a:r>
              <a:rPr lang="ru-RU" dirty="0"/>
              <a:t> ускорения тела 1 равна 0,3 м/с</a:t>
            </a:r>
            <a:r>
              <a:rPr lang="ru-RU" baseline="30000" dirty="0"/>
              <a:t>2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92926" y="5486105"/>
            <a:ext cx="5038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4) </a:t>
            </a:r>
            <a:r>
              <a:rPr lang="ru-RU" dirty="0"/>
              <a:t>Первые 15 с тела двигались в разные стороны.</a:t>
            </a:r>
          </a:p>
        </p:txBody>
      </p:sp>
    </p:spTree>
    <p:extLst>
      <p:ext uri="{BB962C8B-B14F-4D97-AF65-F5344CB8AC3E}">
        <p14:creationId xmlns:p14="http://schemas.microsoft.com/office/powerpoint/2010/main" val="271140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48808" r="47368"/>
          <a:stretch/>
        </p:blipFill>
        <p:spPr>
          <a:xfrm>
            <a:off x="5471160" y="1567210"/>
            <a:ext cx="2286000" cy="2186185"/>
          </a:xfrm>
        </p:spPr>
      </p:pic>
      <p:sp>
        <p:nvSpPr>
          <p:cNvPr id="2" name="TextBox 1"/>
          <p:cNvSpPr txBox="1"/>
          <p:nvPr/>
        </p:nvSpPr>
        <p:spPr>
          <a:xfrm>
            <a:off x="2448869" y="504370"/>
            <a:ext cx="9083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Тело движется по окружности по часовой стрелке. Какой из изображённых векторов совпадает по направлению с вектором скорости в точке А?</a:t>
            </a:r>
          </a:p>
          <a:p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               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67126" y="2375553"/>
            <a:ext cx="1062819" cy="368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1)  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67127" y="2691418"/>
            <a:ext cx="1062819" cy="368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2)   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278329" y="3072659"/>
            <a:ext cx="1062819" cy="368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3)   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278328" y="3440975"/>
            <a:ext cx="1062819" cy="368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4)   4</a:t>
            </a:r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357201" y="4268061"/>
            <a:ext cx="8915400" cy="20249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DB045C</a:t>
            </a:r>
            <a:r>
              <a:rPr lang="ru-RU" sz="2000" b="1" dirty="0" smtClean="0">
                <a:solidFill>
                  <a:srgbClr val="9C6A6A">
                    <a:lumMod val="50000"/>
                  </a:srgbClr>
                </a:solidFill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9C6A6A">
                    <a:lumMod val="50000"/>
                  </a:srgbClr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>Вертолет поднимается вертикально вверх. Какова траектория движения точки на конце лопасти винта вертолета в системе отсчета, связанной с винтом?</a:t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>1) точка</a:t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>2) прямая</a:t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>4) винтовая линия</a:t>
            </a:r>
            <a:endParaRPr lang="ru-RU" sz="20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7201" y="5800298"/>
            <a:ext cx="25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3) </a:t>
            </a:r>
            <a:r>
              <a:rPr lang="ru-RU" dirty="0">
                <a:solidFill>
                  <a:prstClr val="black"/>
                </a:solidFill>
              </a:rPr>
              <a:t>окружность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93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6292" y="137160"/>
            <a:ext cx="10105708" cy="4066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D39C91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На рисунке приведены графики зависимости координаты от </a:t>
            </a:r>
            <a:r>
              <a:rPr lang="ru-RU" sz="2000" dirty="0" smtClean="0"/>
              <a:t>времени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</a:t>
            </a:r>
            <a:r>
              <a:rPr lang="ru-RU" sz="2000" dirty="0"/>
              <a:t>для двух тел: А и В, движущихся по прямой, вдоль которой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и</a:t>
            </a:r>
            <a:r>
              <a:rPr lang="ru-RU" sz="2000" dirty="0"/>
              <a:t> направлена ось </a:t>
            </a:r>
            <a:r>
              <a:rPr lang="ru-RU" sz="2000" i="1" dirty="0"/>
              <a:t>Ох</a:t>
            </a:r>
            <a:r>
              <a:rPr lang="ru-RU" sz="2000" dirty="0"/>
              <a:t>. Выберите верное(-</a:t>
            </a:r>
            <a:r>
              <a:rPr lang="ru-RU" sz="2000" dirty="0" err="1"/>
              <a:t>ые</a:t>
            </a:r>
            <a:r>
              <a:rPr lang="ru-RU" sz="2000" dirty="0"/>
              <a:t>) утверждение(-я)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о </a:t>
            </a:r>
            <a:r>
              <a:rPr lang="ru-RU" sz="2000" dirty="0"/>
              <a:t>характере движения тел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А) </a:t>
            </a:r>
            <a:r>
              <a:rPr lang="ru-RU" sz="2000" dirty="0"/>
              <a:t>Интервал между моментами прохождения телом В начала координат составляет 6 с</a:t>
            </a:r>
            <a:r>
              <a:rPr lang="ru-RU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Б) </a:t>
            </a:r>
            <a:r>
              <a:rPr lang="ru-RU" sz="2000" dirty="0"/>
              <a:t>В тот момент, когда тело В остановилось, расстояние от него до тела А составляло 15 м</a:t>
            </a:r>
            <a:r>
              <a:rPr lang="ru-RU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1) </a:t>
            </a:r>
            <a:r>
              <a:rPr lang="ru-RU" sz="2000" dirty="0"/>
              <a:t>только </a:t>
            </a:r>
            <a:r>
              <a:rPr lang="ru-RU" sz="2000" dirty="0" smtClean="0"/>
              <a:t>А        2) </a:t>
            </a:r>
            <a:r>
              <a:rPr lang="ru-RU" sz="2000" dirty="0"/>
              <a:t>только </a:t>
            </a:r>
            <a:r>
              <a:rPr lang="ru-RU" sz="2000" dirty="0" smtClean="0"/>
              <a:t>Б       </a:t>
            </a:r>
            <a:r>
              <a:rPr lang="ru-RU" sz="2000" b="1" dirty="0"/>
              <a:t> </a:t>
            </a:r>
            <a:r>
              <a:rPr lang="ru-RU" sz="2000" b="1" dirty="0" smtClean="0"/>
              <a:t>                         </a:t>
            </a:r>
            <a:r>
              <a:rPr lang="ru-RU" sz="2000" dirty="0" smtClean="0"/>
              <a:t>4) </a:t>
            </a:r>
            <a:r>
              <a:rPr lang="ru-RU" sz="2000" dirty="0"/>
              <a:t>ни А, ни Б</a:t>
            </a:r>
            <a:r>
              <a:rPr lang="ru-RU" sz="2000" dirty="0" smtClean="0"/>
              <a:t> 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253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895" y="178120"/>
            <a:ext cx="20764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86292" y="4079654"/>
            <a:ext cx="101057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/>
              <a:t>Автомобиль трогается с места и движется с постоянным ускорением 5 м/с</a:t>
            </a:r>
            <a:r>
              <a:rPr lang="ru-RU" baseline="30000" dirty="0"/>
              <a:t>2</a:t>
            </a:r>
            <a:r>
              <a:rPr lang="ru-RU" dirty="0"/>
              <a:t>. Какой путь прошёл автомобиль, если его скорость в конце пути оказалась равной 15 м/с</a:t>
            </a:r>
            <a:r>
              <a:rPr lang="ru-RU" dirty="0" smtClean="0"/>
              <a:t>?</a:t>
            </a:r>
          </a:p>
          <a:p>
            <a:endParaRPr lang="ru-RU" dirty="0"/>
          </a:p>
          <a:p>
            <a:r>
              <a:rPr lang="ru-RU" dirty="0" smtClean="0"/>
              <a:t>1) </a:t>
            </a:r>
            <a:r>
              <a:rPr lang="ru-RU" dirty="0"/>
              <a:t>10,5 м</a:t>
            </a:r>
            <a:r>
              <a:rPr lang="ru-RU" dirty="0" smtClean="0"/>
              <a:t>                                          3) </a:t>
            </a:r>
            <a:r>
              <a:rPr lang="ru-RU" dirty="0"/>
              <a:t>33 м</a:t>
            </a:r>
            <a:r>
              <a:rPr lang="ru-RU" dirty="0" smtClean="0"/>
              <a:t>                4) </a:t>
            </a:r>
            <a:r>
              <a:rPr lang="ru-RU" dirty="0"/>
              <a:t>45 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86292" y="4017103"/>
            <a:ext cx="963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602062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33559" y="2868147"/>
            <a:ext cx="1335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3) </a:t>
            </a:r>
            <a:r>
              <a:rPr lang="ru-RU" sz="2000" dirty="0"/>
              <a:t>и А, и Б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6725" y="521122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2) </a:t>
            </a:r>
            <a:r>
              <a:rPr lang="ru-RU" dirty="0"/>
              <a:t>22,5 м </a:t>
            </a:r>
          </a:p>
        </p:txBody>
      </p:sp>
    </p:spTree>
    <p:extLst>
      <p:ext uri="{BB962C8B-B14F-4D97-AF65-F5344CB8AC3E}">
        <p14:creationId xmlns:p14="http://schemas.microsoft.com/office/powerpoint/2010/main" val="290002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4480" y="31553"/>
            <a:ext cx="106375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A92505</a:t>
            </a:r>
            <a:endParaRPr lang="ru-RU" dirty="0"/>
          </a:p>
          <a:p>
            <a:r>
              <a:rPr lang="ru-RU" sz="2000" dirty="0"/>
              <a:t>Мимо остановки по прямой улице проезжает грузовик со скоростью 10 м/с. Через 5 с от остановки вдогонку грузовику отъезжает мотоциклист, движущийся с ускорением 3 м/с</a:t>
            </a:r>
            <a:r>
              <a:rPr lang="ru-RU" sz="2000" baseline="30000" dirty="0"/>
              <a:t>2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На </a:t>
            </a:r>
            <a:r>
              <a:rPr lang="ru-RU" sz="2000" dirty="0"/>
              <a:t>каком расстоянии от остановки мотоциклист догонит грузовик?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88038" y="1454884"/>
            <a:ext cx="927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Дано                                                                          Решение:</a:t>
            </a:r>
            <a:endParaRPr lang="ru-RU" dirty="0"/>
          </a:p>
        </p:txBody>
      </p:sp>
      <p:graphicFrame>
        <p:nvGraphicFramePr>
          <p:cNvPr id="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974481"/>
              </p:ext>
            </p:extLst>
          </p:nvPr>
        </p:nvGraphicFramePr>
        <p:xfrm>
          <a:off x="2388038" y="1839317"/>
          <a:ext cx="1084263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0" name="Уравнение" r:id="rId3" imgW="672840" imgH="1041120" progId="Equation.3">
                  <p:embed/>
                </p:oleObj>
              </mc:Choice>
              <mc:Fallback>
                <p:oleObj name="Уравнение" r:id="rId3" imgW="67284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8038" y="1839317"/>
                        <a:ext cx="1084263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3472301" y="1839317"/>
            <a:ext cx="0" cy="2081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239766" y="3518892"/>
            <a:ext cx="12325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771488"/>
              </p:ext>
            </p:extLst>
          </p:nvPr>
        </p:nvGraphicFramePr>
        <p:xfrm>
          <a:off x="2589333" y="3580300"/>
          <a:ext cx="5334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1" name="Уравнение" r:id="rId5" imgW="330120" imgH="177480" progId="Equation.3">
                  <p:embed/>
                </p:oleObj>
              </mc:Choice>
              <mc:Fallback>
                <p:oleObj name="Уравнение" r:id="rId5" imgW="330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333" y="3580300"/>
                        <a:ext cx="5334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300898"/>
              </p:ext>
            </p:extLst>
          </p:nvPr>
        </p:nvGraphicFramePr>
        <p:xfrm>
          <a:off x="5078908" y="1824216"/>
          <a:ext cx="2962329" cy="4772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2" name="Уравнение" r:id="rId7" imgW="2006280" imgH="3238200" progId="Equation.3">
                  <p:embed/>
                </p:oleObj>
              </mc:Choice>
              <mc:Fallback>
                <p:oleObj name="Уравнение" r:id="rId7" imgW="2006280" imgH="32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908" y="1824216"/>
                        <a:ext cx="2962329" cy="4772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915400" y="6431280"/>
            <a:ext cx="126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150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06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129051" y="477710"/>
            <a:ext cx="9616346" cy="141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CA08"/>
              </a:buClr>
              <a:buFont typeface="Wingdings 3" charset="2"/>
              <a:buNone/>
            </a:pPr>
            <a:r>
              <a:rPr lang="en-US" sz="2000" b="1" dirty="0" smtClean="0">
                <a:solidFill>
                  <a:srgbClr val="9C6A6A">
                    <a:lumMod val="50000"/>
                  </a:srgbClr>
                </a:solidFill>
              </a:rPr>
              <a:t>320B64</a:t>
            </a:r>
            <a:endParaRPr lang="ru-RU" sz="2000" b="1" dirty="0" smtClean="0">
              <a:solidFill>
                <a:srgbClr val="9C6A6A">
                  <a:lumMod val="50000"/>
                </a:srgbClr>
              </a:solidFill>
            </a:endParaRPr>
          </a:p>
          <a:p>
            <a:pPr marL="0" indent="0">
              <a:buClr>
                <a:srgbClr val="FFCA08"/>
              </a:buClr>
              <a:buFont typeface="Wingdings 3" charset="2"/>
              <a:buNone/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Материальная точка, двигаясь </a:t>
            </a:r>
            <a:r>
              <a:rPr lang="ru-RU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равноускоренно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по прямой, за время </a:t>
            </a:r>
            <a:r>
              <a:rPr lang="ru-RU" sz="20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 увеличила скорость в 3 раза, пройдя путь 20 м. Найдите </a:t>
            </a:r>
            <a:r>
              <a:rPr lang="ru-RU" sz="20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если ускорение точки равно 5 м/с</a:t>
            </a:r>
            <a:r>
              <a:rPr lang="ru-RU" sz="2000" baseline="30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marL="0" indent="0">
              <a:buClr>
                <a:srgbClr val="FFCA08"/>
              </a:buClr>
              <a:buFont typeface="Wingdings 3" charset="2"/>
              <a:buNone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6753" y="1711007"/>
            <a:ext cx="927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Дано                                                                          Решение:</a:t>
            </a:r>
            <a:endParaRPr lang="ru-RU" dirty="0"/>
          </a:p>
        </p:txBody>
      </p:sp>
      <p:graphicFrame>
        <p:nvGraphicFramePr>
          <p:cNvPr id="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52725"/>
              </p:ext>
            </p:extLst>
          </p:nvPr>
        </p:nvGraphicFramePr>
        <p:xfrm>
          <a:off x="2911475" y="2038350"/>
          <a:ext cx="920750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7" name="Уравнение" r:id="rId3" imgW="571320" imgH="1091880" progId="Equation.3">
                  <p:embed/>
                </p:oleObj>
              </mc:Choice>
              <mc:Fallback>
                <p:oleObj name="Уравнение" r:id="rId3" imgW="57132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75" y="2038350"/>
                        <a:ext cx="920750" cy="176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280558"/>
              </p:ext>
            </p:extLst>
          </p:nvPr>
        </p:nvGraphicFramePr>
        <p:xfrm>
          <a:off x="3114358" y="3847147"/>
          <a:ext cx="4921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8" name="Уравнение" r:id="rId5" imgW="304560" imgH="177480" progId="Equation.3">
                  <p:embed/>
                </p:oleObj>
              </mc:Choice>
              <mc:Fallback>
                <p:oleObj name="Уравнение" r:id="rId5" imgW="304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358" y="3847147"/>
                        <a:ext cx="4921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3832225" y="2080339"/>
            <a:ext cx="0" cy="20525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911475" y="3800475"/>
            <a:ext cx="920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774035"/>
              </p:ext>
            </p:extLst>
          </p:nvPr>
        </p:nvGraphicFramePr>
        <p:xfrm>
          <a:off x="4752975" y="2080339"/>
          <a:ext cx="5643563" cy="446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9" name="Уравнение" r:id="rId7" imgW="3822480" imgH="3035160" progId="Equation.3">
                  <p:embed/>
                </p:oleObj>
              </mc:Choice>
              <mc:Fallback>
                <p:oleObj name="Уравнение" r:id="rId7" imgW="3822480" imgH="303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975" y="2080339"/>
                        <a:ext cx="5643563" cy="446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343238" y="6364486"/>
            <a:ext cx="97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70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7606" y="0"/>
            <a:ext cx="107043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EBDB7E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/>
              <a:t>Две шестерни, сцепленные друг с другом, вращаются вокруг неподвижных осей (см. рисунок). </a:t>
            </a:r>
            <a:r>
              <a:rPr lang="ru-RU" sz="2000" dirty="0" err="1"/>
              <a:t>Бóльшая</a:t>
            </a:r>
            <a:r>
              <a:rPr lang="ru-RU" sz="2000" dirty="0"/>
              <a:t> шестерня радиусом 10 см делает 20 оборотов за 10 с, а частота обращения меньшей шестерни равна 5 с</a:t>
            </a:r>
            <a:r>
              <a:rPr lang="ru-RU" sz="2000" baseline="30000" dirty="0"/>
              <a:t>–1</a:t>
            </a:r>
            <a:r>
              <a:rPr lang="ru-RU" sz="2000" dirty="0"/>
              <a:t>. Каков радиус меньшей шестерни? Ответ укажите в сантиметрах</a:t>
            </a:r>
            <a:r>
              <a:rPr lang="ru-RU" dirty="0"/>
              <a:t>.</a:t>
            </a:r>
          </a:p>
        </p:txBody>
      </p:sp>
      <p:pic>
        <p:nvPicPr>
          <p:cNvPr id="1026" name="Picture 2" descr="http://85.142.162.119/os11/docs/BA1F39653304A5B041B656915DC36B38/questions/81724/innerimg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13" y="1538883"/>
            <a:ext cx="1897717" cy="122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62648" y="2893100"/>
            <a:ext cx="927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Дано                                                                          Решение:</a:t>
            </a:r>
            <a:endParaRPr lang="ru-RU" dirty="0"/>
          </a:p>
        </p:txBody>
      </p:sp>
      <p:graphicFrame>
        <p:nvGraphicFramePr>
          <p:cNvPr id="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299272"/>
              </p:ext>
            </p:extLst>
          </p:nvPr>
        </p:nvGraphicFramePr>
        <p:xfrm>
          <a:off x="2108200" y="3344863"/>
          <a:ext cx="1758950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2" name="Уравнение" r:id="rId4" imgW="1091880" imgH="939600" progId="Equation.3">
                  <p:embed/>
                </p:oleObj>
              </mc:Choice>
              <mc:Fallback>
                <p:oleObj name="Уравнение" r:id="rId4" imgW="109188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3344863"/>
                        <a:ext cx="1758950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3957851" y="3394633"/>
            <a:ext cx="0" cy="19279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108200" y="4859338"/>
            <a:ext cx="1758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197499"/>
              </p:ext>
            </p:extLst>
          </p:nvPr>
        </p:nvGraphicFramePr>
        <p:xfrm>
          <a:off x="2490788" y="5024438"/>
          <a:ext cx="67627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3" name="Уравнение" r:id="rId6" imgW="419040" imgH="215640" progId="Equation.3">
                  <p:embed/>
                </p:oleObj>
              </mc:Choice>
              <mc:Fallback>
                <p:oleObj name="Уравнение" r:id="rId6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8" y="5024438"/>
                        <a:ext cx="676275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670693"/>
              </p:ext>
            </p:extLst>
          </p:nvPr>
        </p:nvGraphicFramePr>
        <p:xfrm>
          <a:off x="5396765" y="3325932"/>
          <a:ext cx="2886075" cy="295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4" name="Уравнение" r:id="rId8" imgW="1955520" imgH="2006280" progId="Equation.3">
                  <p:embed/>
                </p:oleObj>
              </mc:Choice>
              <mc:Fallback>
                <p:oleObj name="Уравнение" r:id="rId8" imgW="1955520" imgH="2006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6765" y="3325932"/>
                        <a:ext cx="2886075" cy="295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915400" y="6431280"/>
            <a:ext cx="102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4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15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676" y="250209"/>
            <a:ext cx="9698323" cy="15922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За 10 секунд скорость автомобиля, движущегося </a:t>
            </a:r>
            <a:r>
              <a:rPr lang="ru-RU" sz="2000" dirty="0" err="1" smtClean="0"/>
              <a:t>равноускоренно</a:t>
            </a:r>
            <a:r>
              <a:rPr lang="ru-RU" sz="2000" dirty="0" smtClean="0"/>
              <a:t> по прямой дороге, увеличилась от 0 до 20 м/с. Пройденный автомобилем путь равен</a:t>
            </a:r>
          </a:p>
          <a:p>
            <a:pPr marL="0" indent="0">
              <a:buNone/>
            </a:pPr>
            <a:r>
              <a:rPr lang="ru-RU" sz="2000" dirty="0" smtClean="0"/>
              <a:t>1) 50 </a:t>
            </a:r>
            <a:r>
              <a:rPr lang="ru-RU" sz="2000" dirty="0"/>
              <a:t>м </a:t>
            </a:r>
            <a:r>
              <a:rPr lang="ru-RU" sz="2000" b="1" dirty="0"/>
              <a:t> </a:t>
            </a:r>
            <a:r>
              <a:rPr lang="ru-RU" sz="2000" b="1" dirty="0" smtClean="0"/>
              <a:t>          </a:t>
            </a:r>
            <a:r>
              <a:rPr lang="ru-RU" sz="2000" b="1" dirty="0"/>
              <a:t> </a:t>
            </a:r>
            <a:r>
              <a:rPr lang="ru-RU" sz="2000" b="1" dirty="0" smtClean="0"/>
              <a:t>                            </a:t>
            </a:r>
            <a:r>
              <a:rPr lang="ru-RU" sz="2000" dirty="0" smtClean="0"/>
              <a:t>3) 150 м               4) 200 м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93676" y="2043331"/>
            <a:ext cx="969832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D0D0D0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D0D0D0"/>
              </a:solidFill>
              <a:latin typeface="Arial" panose="020B0604020202020204" pitchFamily="34" charset="0"/>
            </a:endParaRPr>
          </a:p>
          <a:p>
            <a:r>
              <a:rPr lang="ru-RU" sz="2000" dirty="0"/>
              <a:t>Автомобиль начал движение из состояния покоя с постоянным ускорением от дорожной отметки 38 км и закончил ускоряться у отметки 38 км 100 м, набрав конечную скорость 20 м/с. Ускорение автомобиля </a:t>
            </a:r>
            <a:r>
              <a:rPr lang="ru-RU" sz="2000" dirty="0" smtClean="0"/>
              <a:t>равно</a:t>
            </a:r>
          </a:p>
          <a:p>
            <a:endParaRPr lang="ru-RU" dirty="0"/>
          </a:p>
          <a:p>
            <a:r>
              <a:rPr lang="ru-RU" sz="2000" dirty="0" smtClean="0"/>
              <a:t>1) </a:t>
            </a:r>
            <a:r>
              <a:rPr lang="ru-RU" sz="2000" dirty="0"/>
              <a:t>1 м/с</a:t>
            </a:r>
            <a:r>
              <a:rPr lang="ru-RU" sz="2000" baseline="30000" dirty="0"/>
              <a:t>2</a:t>
            </a:r>
            <a:r>
              <a:rPr lang="ru-RU" sz="2000" dirty="0"/>
              <a:t> </a:t>
            </a:r>
            <a:r>
              <a:rPr lang="ru-RU" sz="2000" b="1" dirty="0" smtClean="0"/>
              <a:t>             </a:t>
            </a:r>
            <a:r>
              <a:rPr lang="ru-RU" sz="2000" b="1" dirty="0"/>
              <a:t> </a:t>
            </a:r>
            <a:r>
              <a:rPr lang="ru-RU" sz="2000" b="1" dirty="0" smtClean="0"/>
              <a:t>                            </a:t>
            </a:r>
            <a:r>
              <a:rPr lang="ru-RU" sz="2000" dirty="0" smtClean="0"/>
              <a:t>3) </a:t>
            </a:r>
            <a:r>
              <a:rPr lang="ru-RU" sz="2000" dirty="0"/>
              <a:t>3 м/с</a:t>
            </a:r>
            <a:r>
              <a:rPr lang="ru-RU" sz="2000" baseline="30000" dirty="0"/>
              <a:t>2</a:t>
            </a:r>
            <a:r>
              <a:rPr lang="ru-RU" sz="2000" dirty="0"/>
              <a:t> </a:t>
            </a:r>
            <a:r>
              <a:rPr lang="ru-RU" sz="2000" dirty="0" smtClean="0"/>
              <a:t>           4) </a:t>
            </a:r>
            <a:r>
              <a:rPr lang="ru-RU" sz="2000" dirty="0"/>
              <a:t>4 м/с</a:t>
            </a:r>
            <a:r>
              <a:rPr lang="ru-RU" sz="2000" baseline="30000" dirty="0"/>
              <a:t>2</a:t>
            </a:r>
            <a:r>
              <a:rPr lang="ru-RU" sz="2000" baseline="30000" dirty="0" smtClean="0"/>
              <a:t>                      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93677" y="4472632"/>
            <a:ext cx="969832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rgbClr val="D0D0D0"/>
              </a:solidFill>
              <a:latin typeface="Arial" panose="020B0604020202020204" pitchFamily="34" charset="0"/>
            </a:endParaRPr>
          </a:p>
          <a:p>
            <a:r>
              <a:rPr lang="ru-RU" sz="2000" dirty="0"/>
              <a:t>Автомобиль двигался с постоянной скоростью v</a:t>
            </a:r>
            <a:r>
              <a:rPr lang="ru-RU" sz="2000" baseline="-25000" dirty="0"/>
              <a:t>0</a:t>
            </a:r>
            <a:r>
              <a:rPr lang="ru-RU" sz="2000" dirty="0"/>
              <a:t>, затем начал равноускоренное движение, достигнув за 10 с скорости 5v</a:t>
            </a:r>
            <a:r>
              <a:rPr lang="ru-RU" sz="2000" baseline="-25000" dirty="0"/>
              <a:t>0</a:t>
            </a:r>
            <a:r>
              <a:rPr lang="ru-RU" sz="2000" dirty="0"/>
              <a:t>. За время равноускоренного движения автомобиль проехал путь 150 м. Начальная скорость автомобиля </a:t>
            </a:r>
            <a:r>
              <a:rPr lang="ru-RU" sz="2000" dirty="0" smtClean="0"/>
              <a:t>равна</a:t>
            </a:r>
          </a:p>
          <a:p>
            <a:endParaRPr lang="ru-RU" dirty="0"/>
          </a:p>
          <a:p>
            <a:r>
              <a:rPr lang="ru-RU" sz="2000" dirty="0" smtClean="0"/>
              <a:t>1) </a:t>
            </a:r>
            <a:r>
              <a:rPr lang="ru-RU" sz="2000" dirty="0"/>
              <a:t>1 м/с  </a:t>
            </a:r>
            <a:r>
              <a:rPr lang="ru-RU" sz="2000" dirty="0" smtClean="0"/>
              <a:t>             2) </a:t>
            </a:r>
            <a:r>
              <a:rPr lang="ru-RU" sz="2000" dirty="0"/>
              <a:t>3 м/с </a:t>
            </a:r>
            <a:r>
              <a:rPr lang="ru-RU" sz="2000" dirty="0" smtClean="0"/>
              <a:t>                                   4) </a:t>
            </a:r>
            <a:r>
              <a:rPr lang="ru-RU" sz="2000" dirty="0"/>
              <a:t>7 м/с</a:t>
            </a:r>
          </a:p>
        </p:txBody>
      </p:sp>
      <p:sp>
        <p:nvSpPr>
          <p:cNvPr id="2" name="Прямоугольник 1">
            <a:hlinkClick r:id="" action="ppaction://noaction"/>
          </p:cNvPr>
          <p:cNvSpPr/>
          <p:nvPr/>
        </p:nvSpPr>
        <p:spPr>
          <a:xfrm>
            <a:off x="2493676" y="250209"/>
            <a:ext cx="1016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е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18609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000" dirty="0"/>
          </a:p>
        </p:txBody>
      </p:sp>
      <p:sp>
        <p:nvSpPr>
          <p:cNvPr id="6" name="Прямоугольник 5">
            <a:hlinkClick r:id="" action="ppaction://noaction"/>
          </p:cNvPr>
          <p:cNvSpPr/>
          <p:nvPr/>
        </p:nvSpPr>
        <p:spPr>
          <a:xfrm>
            <a:off x="2493676" y="2069180"/>
            <a:ext cx="1079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2A6D46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000" dirty="0"/>
          </a:p>
        </p:txBody>
      </p:sp>
      <p:sp>
        <p:nvSpPr>
          <p:cNvPr id="7" name="Прямоугольник 6">
            <a:hlinkClick r:id="" action="ppaction://noaction"/>
          </p:cNvPr>
          <p:cNvSpPr/>
          <p:nvPr/>
        </p:nvSpPr>
        <p:spPr>
          <a:xfrm>
            <a:off x="2493676" y="4508007"/>
            <a:ext cx="963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476786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2039" y="1409925"/>
            <a:ext cx="1130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2) </a:t>
            </a:r>
            <a:r>
              <a:rPr lang="ru-RU" sz="2000" dirty="0"/>
              <a:t>100 м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91309" y="3783500"/>
            <a:ext cx="1184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2) </a:t>
            </a:r>
            <a:r>
              <a:rPr lang="ru-RU" sz="2000" dirty="0"/>
              <a:t>2 м/с</a:t>
            </a:r>
            <a:r>
              <a:rPr lang="ru-RU" sz="2000" baseline="30000" dirty="0"/>
              <a:t>2</a:t>
            </a:r>
            <a:r>
              <a:rPr lang="ru-RU" sz="2000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2977" y="6257736"/>
            <a:ext cx="1040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3) </a:t>
            </a:r>
            <a:r>
              <a:rPr lang="ru-RU" sz="2000" dirty="0"/>
              <a:t>5 м/с</a:t>
            </a:r>
          </a:p>
        </p:txBody>
      </p:sp>
    </p:spTree>
    <p:extLst>
      <p:ext uri="{BB962C8B-B14F-4D97-AF65-F5344CB8AC3E}">
        <p14:creationId xmlns:p14="http://schemas.microsoft.com/office/powerpoint/2010/main" val="251326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76" t="39924" b="12568"/>
          <a:stretch/>
        </p:blipFill>
        <p:spPr>
          <a:xfrm>
            <a:off x="7117080" y="1325880"/>
            <a:ext cx="3139924" cy="2529840"/>
          </a:xfrm>
        </p:spPr>
      </p:pic>
      <p:sp>
        <p:nvSpPr>
          <p:cNvPr id="2" name="TextBox 1"/>
          <p:cNvSpPr txBox="1"/>
          <p:nvPr/>
        </p:nvSpPr>
        <p:spPr>
          <a:xfrm>
            <a:off x="2270761" y="716280"/>
            <a:ext cx="9570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рисунке изображён график изменения координаты велосипедиста с течением времени. В какой промежуток времени велосипедист двигался с изменяющейся скоростью?</a:t>
            </a:r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2. Только от 3 до 5 с</a:t>
            </a:r>
          </a:p>
          <a:p>
            <a:r>
              <a:rPr lang="ru-RU" sz="2000" dirty="0" smtClean="0"/>
              <a:t>3. Только от 5 до 7 с</a:t>
            </a:r>
          </a:p>
          <a:p>
            <a:r>
              <a:rPr lang="ru-RU" sz="2000" dirty="0" smtClean="0"/>
              <a:t>4. От 3 до 5 с и от 5 до 7 с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270761" y="1992572"/>
            <a:ext cx="3161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1. </a:t>
            </a:r>
            <a:r>
              <a:rPr lang="ru-RU" sz="2000" dirty="0"/>
              <a:t>Только от 0 до 3 с</a:t>
            </a:r>
          </a:p>
        </p:txBody>
      </p:sp>
    </p:spTree>
    <p:extLst>
      <p:ext uri="{BB962C8B-B14F-4D97-AF65-F5344CB8AC3E}">
        <p14:creationId xmlns:p14="http://schemas.microsoft.com/office/powerpoint/2010/main" val="313960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7487" y="38548"/>
            <a:ext cx="10264512" cy="3372354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C242A5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r>
              <a:rPr lang="en-US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dirty="0">
                <a:solidFill>
                  <a:schemeClr val="tx1"/>
                </a:solidFill>
                <a:latin typeface="+mn-lt"/>
              </a:rPr>
              <a:t>На рисунке представлен график движения автобуса из пункта А в пункт Б и обратно. Пункт А находится в точке </a:t>
            </a:r>
            <a:r>
              <a:rPr lang="ru-RU" sz="2200" i="1" dirty="0">
                <a:solidFill>
                  <a:schemeClr val="tx1"/>
                </a:solidFill>
                <a:latin typeface="+mn-lt"/>
              </a:rPr>
              <a:t>х 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= 0, а пункт Б – в точке </a:t>
            </a:r>
            <a:r>
              <a:rPr lang="ru-RU" sz="2200" i="1" dirty="0">
                <a:solidFill>
                  <a:schemeClr val="tx1"/>
                </a:solidFill>
                <a:latin typeface="+mn-lt"/>
              </a:rPr>
              <a:t>х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 = 30 км. Чему равна максимальная скорость автобуса на всем пути следования туда и обратно</a:t>
            </a: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?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+mn-lt"/>
              </a:rPr>
            </a:b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) 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40 км/ч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                           2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) 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50 км/ч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                                                   </a:t>
            </a: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   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 4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) 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75 км/ч</a:t>
            </a:r>
            <a:r>
              <a:rPr lang="en-US" sz="2200" dirty="0">
                <a:solidFill>
                  <a:schemeClr val="tx1"/>
                </a:solidFill>
              </a:rPr>
              <a:t/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+mn-lt"/>
              </a:rPr>
            </a:b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657600"/>
            <a:ext cx="9602788" cy="30937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122" name="Picture 2" descr="http://85.142.162.119/os11/docs/BA1F39653304A5B041B656915DC36B38/questions/114335/innerimg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898" y="0"/>
            <a:ext cx="30194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2082" y="3380125"/>
            <a:ext cx="107899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9C6A6A">
                    <a:lumMod val="50000"/>
                  </a:srgbClr>
                </a:solidFill>
              </a:rPr>
              <a:t>BCD41B</a:t>
            </a:r>
            <a:endParaRPr lang="ru-RU" sz="2000" b="1" dirty="0">
              <a:solidFill>
                <a:srgbClr val="9C6A6A">
                  <a:lumMod val="50000"/>
                </a:srgbClr>
              </a:solidFill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Четыре тела двигались по оси О</a:t>
            </a:r>
            <a:r>
              <a:rPr lang="ru-RU" sz="2000" i="1" dirty="0">
                <a:solidFill>
                  <a:prstClr val="black"/>
                </a:solidFill>
              </a:rPr>
              <a:t>х</a:t>
            </a:r>
            <a:r>
              <a:rPr lang="ru-RU" sz="2000" dirty="0">
                <a:solidFill>
                  <a:prstClr val="black"/>
                </a:solidFill>
              </a:rPr>
              <a:t>. В таблице представлена зависимость их координат от времени.</a:t>
            </a:r>
          </a:p>
          <a:p>
            <a:pPr lvl="0"/>
            <a:endParaRPr lang="ru-RU" sz="2000" dirty="0">
              <a:solidFill>
                <a:prstClr val="black"/>
              </a:solidFill>
            </a:endParaRPr>
          </a:p>
          <a:p>
            <a:pPr lvl="0"/>
            <a:endParaRPr lang="ru-RU" sz="2000" dirty="0">
              <a:solidFill>
                <a:prstClr val="black"/>
              </a:solidFill>
            </a:endParaRPr>
          </a:p>
          <a:p>
            <a:pPr lvl="0"/>
            <a:endParaRPr lang="ru-RU" sz="2000" dirty="0">
              <a:solidFill>
                <a:prstClr val="black"/>
              </a:solidFill>
            </a:endParaRPr>
          </a:p>
          <a:p>
            <a:pPr lvl="0"/>
            <a:endParaRPr lang="ru-RU" sz="2000" dirty="0">
              <a:solidFill>
                <a:prstClr val="black"/>
              </a:solidFill>
            </a:endParaRPr>
          </a:p>
          <a:p>
            <a:pPr lvl="0"/>
            <a:endParaRPr lang="ru-RU" sz="2000" dirty="0">
              <a:solidFill>
                <a:prstClr val="black"/>
              </a:solidFill>
            </a:endParaRPr>
          </a:p>
          <a:p>
            <a:pPr lvl="0"/>
            <a:endParaRPr lang="ru-RU" sz="2000" dirty="0">
              <a:solidFill>
                <a:prstClr val="black"/>
              </a:solidFill>
            </a:endParaRPr>
          </a:p>
          <a:p>
            <a:pPr lvl="0"/>
            <a:endParaRPr lang="ru-RU" sz="2000" dirty="0">
              <a:solidFill>
                <a:prstClr val="black"/>
              </a:solidFill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У какого из тел скорость могла быть постоянна и отлична от нуля?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</a:rPr>
              <a:t>                      </a:t>
            </a:r>
            <a:r>
              <a:rPr lang="ru-RU" sz="2000" dirty="0">
                <a:solidFill>
                  <a:prstClr val="black"/>
                </a:solidFill>
              </a:rPr>
              <a:t>2) 2                        3)  3                        4)  4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181" y="4309329"/>
            <a:ext cx="4871126" cy="1981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7041" y="2904113"/>
            <a:ext cx="1473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3) </a:t>
            </a:r>
            <a:r>
              <a:rPr lang="ru-RU" sz="2000" dirty="0"/>
              <a:t>60 км/ч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8687" y="6416030"/>
            <a:ext cx="89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1) </a:t>
            </a:r>
            <a:r>
              <a:rPr lang="ru-RU" sz="2000" dirty="0">
                <a:solidFill>
                  <a:prstClr val="black"/>
                </a:solidFill>
              </a:rPr>
              <a:t>1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829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10668000" cy="20198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97BE00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</a:rPr>
              <a:t>Четыре тела движутся вдоль оси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О</a:t>
            </a:r>
            <a:r>
              <a:rPr lang="ru-RU" sz="2000" i="1" dirty="0" err="1" smtClean="0">
                <a:solidFill>
                  <a:schemeClr val="tx1"/>
                </a:solidFill>
                <a:latin typeface="+mn-lt"/>
              </a:rPr>
              <a:t>x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.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 На рисунке изображены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графики зависимости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проекций скоростей </a:t>
            </a:r>
            <a:r>
              <a:rPr lang="el-GR" sz="2000" dirty="0">
                <a:solidFill>
                  <a:schemeClr val="tx1"/>
                </a:solidFill>
              </a:rPr>
              <a:t> </a:t>
            </a:r>
            <a:r>
              <a:rPr lang="el-GR" sz="2000" dirty="0" smtClean="0">
                <a:solidFill>
                  <a:schemeClr val="tx1"/>
                </a:solidFill>
              </a:rPr>
              <a:t>ϑ</a:t>
            </a:r>
            <a:r>
              <a:rPr lang="ru-RU" sz="2000" i="1" baseline="-25000" dirty="0" smtClean="0">
                <a:solidFill>
                  <a:schemeClr val="tx1"/>
                </a:solidFill>
                <a:latin typeface="+mn-lt"/>
              </a:rPr>
              <a:t>x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 от времени </a:t>
            </a:r>
            <a:r>
              <a:rPr lang="ru-RU" sz="2000" i="1" dirty="0">
                <a:solidFill>
                  <a:schemeClr val="tx1"/>
                </a:solidFill>
                <a:latin typeface="+mn-lt"/>
              </a:rPr>
              <a:t>t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для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этих тел.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Какое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из тел движется с наименьшим по модулю ускорением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?</a:t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1)   1                      2)    2                                             4)    4</a:t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Модуль ускорения тем меньше, чем меньше угол наклона прямой.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5362" name="Picture 2" descr="http://85.142.162.119/os11/docs/BA1F39653304A5B041B656915DC36B38/questions/A51C462559DBA805407C86EB5343BA2C(copy2)/img739068n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055" y="153035"/>
            <a:ext cx="28956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13193" y="2153255"/>
            <a:ext cx="941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3)     </a:t>
            </a:r>
            <a:r>
              <a:rPr lang="ru-RU" sz="2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8819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0680" y="4167187"/>
            <a:ext cx="10561319" cy="2690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901" y="580147"/>
            <a:ext cx="2627604" cy="19143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08351" y="423080"/>
            <a:ext cx="6481069" cy="311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FFCA08"/>
              </a:buClr>
            </a:pPr>
            <a:endParaRPr lang="ru-RU" sz="2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defTabSz="457200">
              <a:spcBef>
                <a:spcPts val="1000"/>
              </a:spcBef>
              <a:buClr>
                <a:srgbClr val="FFCA08"/>
              </a:buClr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На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рисунке представлен график зависимости пути S велосипедиста от времени t. Определите интервал времени после начала движения, когда велосипедист двигался со скоростью 5 м/с.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defTabSz="457200">
              <a:spcBef>
                <a:spcPts val="1000"/>
              </a:spcBef>
              <a:buClr>
                <a:srgbClr val="FFCA08"/>
              </a:buClr>
            </a:pPr>
            <a:r>
              <a:rPr lang="en-US" sz="2000" dirty="0">
                <a:solidFill>
                  <a:prstClr val="black"/>
                </a:solidFill>
              </a:rPr>
              <a:t>1) </a:t>
            </a:r>
            <a:r>
              <a:rPr lang="ru-RU" sz="2000" dirty="0">
                <a:solidFill>
                  <a:prstClr val="black"/>
                </a:solidFill>
              </a:rPr>
              <a:t>от 5 с до 7 с</a:t>
            </a:r>
            <a:r>
              <a:rPr lang="en-US" sz="2000" dirty="0">
                <a:solidFill>
                  <a:prstClr val="black"/>
                </a:solidFill>
              </a:rPr>
              <a:t/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2) </a:t>
            </a:r>
            <a:r>
              <a:rPr lang="ru-RU" sz="2000" dirty="0">
                <a:solidFill>
                  <a:prstClr val="black"/>
                </a:solidFill>
              </a:rPr>
              <a:t>от  3 с до 5 с</a:t>
            </a:r>
            <a:r>
              <a:rPr lang="en-US" sz="2000" dirty="0">
                <a:solidFill>
                  <a:prstClr val="black"/>
                </a:solidFill>
              </a:rPr>
              <a:t/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3) </a:t>
            </a:r>
            <a:r>
              <a:rPr lang="ru-RU" sz="2000" dirty="0">
                <a:solidFill>
                  <a:prstClr val="black"/>
                </a:solidFill>
              </a:rPr>
              <a:t>от  1 с до 3 с</a:t>
            </a:r>
            <a:r>
              <a:rPr lang="en-US" sz="2000" dirty="0">
                <a:solidFill>
                  <a:prstClr val="black"/>
                </a:solidFill>
              </a:rPr>
              <a:t/>
            </a:r>
            <a:br>
              <a:rPr lang="en-US" sz="2000" dirty="0">
                <a:solidFill>
                  <a:prstClr val="black"/>
                </a:solidFill>
              </a:rPr>
            </a:b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8351" y="3146156"/>
            <a:ext cx="166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FFCA08"/>
              </a:buClr>
            </a:pPr>
            <a:r>
              <a:rPr lang="en-US" b="1" dirty="0">
                <a:solidFill>
                  <a:prstClr val="black"/>
                </a:solidFill>
              </a:rPr>
              <a:t>4) </a:t>
            </a:r>
            <a:r>
              <a:rPr lang="ru-RU" dirty="0">
                <a:solidFill>
                  <a:prstClr val="black"/>
                </a:solidFill>
              </a:rPr>
              <a:t>от  0 до 1 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51880" y="3664713"/>
                <a:ext cx="9529091" cy="3535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/>
                  <a:t>Решение</a:t>
                </a:r>
                <a:endParaRPr lang="en-US" sz="2000" b="1" dirty="0" smtClean="0"/>
              </a:p>
              <a:p>
                <a:endParaRPr lang="en-US" sz="2000" dirty="0" smtClean="0"/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0 −1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 smtClean="0"/>
                  <a:t>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5 −0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5</a:t>
                </a:r>
                <a:r>
                  <a:rPr lang="ru-RU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ru-RU" sz="2000" dirty="0">
                    <a:solidFill>
                      <a:schemeClr val="accent6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ru-RU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)</a:t>
                </a:r>
                <a:endParaRPr lang="en-US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US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3 – 5c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:r>
                  <a:rPr lang="en-US" sz="2000" dirty="0" smtClean="0"/>
                  <a:t>2,</a:t>
                </a: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5</a:t>
                </a:r>
                <a:r>
                  <a:rPr lang="ru-RU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ru-RU" sz="2000" dirty="0">
                    <a:solidFill>
                      <a:schemeClr val="accent6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ru-RU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)</a:t>
                </a:r>
                <a:endParaRPr lang="en-US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US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US" sz="2000" dirty="0" smtClean="0"/>
                  <a:t>5 – 7c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5 −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:r>
                  <a:rPr lang="en-US" sz="2000" dirty="0" smtClean="0"/>
                  <a:t>7,</a:t>
                </a: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5</a:t>
                </a:r>
                <a:r>
                  <a:rPr lang="ru-RU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ru-RU" sz="2000" dirty="0">
                    <a:solidFill>
                      <a:schemeClr val="accent6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ru-RU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)</a:t>
                </a:r>
                <a:endParaRPr lang="en-US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ru-RU" sz="2000" dirty="0" smtClean="0"/>
                  <a:t>Ответ: 4.</a:t>
                </a:r>
                <a:endParaRPr lang="ru-RU" sz="2000" dirty="0"/>
              </a:p>
              <a:p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880" y="3664713"/>
                <a:ext cx="9529091" cy="3535007"/>
              </a:xfrm>
              <a:prstGeom prst="rect">
                <a:avLst/>
              </a:prstGeom>
              <a:blipFill rotWithShape="0">
                <a:blip r:embed="rId3"/>
                <a:stretch>
                  <a:fillRect l="-639" t="-8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08351" y="395481"/>
            <a:ext cx="136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FFCA08"/>
              </a:buClr>
            </a:pPr>
            <a:r>
              <a:rPr lang="en-US" sz="2000" b="1" dirty="0">
                <a:solidFill>
                  <a:srgbClr val="9C6A6A">
                    <a:lumMod val="50000"/>
                  </a:srgbClr>
                </a:solidFill>
              </a:rPr>
              <a:t>F666CB</a:t>
            </a:r>
          </a:p>
        </p:txBody>
      </p:sp>
    </p:spTree>
    <p:extLst>
      <p:ext uri="{BB962C8B-B14F-4D97-AF65-F5344CB8AC3E}">
        <p14:creationId xmlns:p14="http://schemas.microsoft.com/office/powerpoint/2010/main" val="215153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3561" y="132790"/>
            <a:ext cx="10378440" cy="423449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D7A321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</a:rPr>
              <a:t>На рисунке представлены графики зависимости пройденного пути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от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времени для двух тел. Скорость второго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тела </a:t>
            </a:r>
            <a:r>
              <a:rPr lang="el-GR" sz="2000" dirty="0" smtClean="0">
                <a:solidFill>
                  <a:schemeClr val="tx1"/>
                </a:solidFill>
              </a:rPr>
              <a:t>ϑ</a:t>
            </a:r>
            <a:r>
              <a:rPr lang="ru-RU" sz="2000" i="1" baseline="-25000" dirty="0" smtClean="0">
                <a:solidFill>
                  <a:schemeClr val="tx1"/>
                </a:solidFill>
              </a:rPr>
              <a:t>2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больше </a:t>
            </a:r>
            <a:r>
              <a:rPr lang="ru-RU" sz="2000" dirty="0" smtClean="0">
                <a:solidFill>
                  <a:schemeClr val="tx1"/>
                </a:solidFill>
              </a:rPr>
              <a:t>скорости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первого </a:t>
            </a:r>
            <a:r>
              <a:rPr lang="ru-RU" sz="2000" dirty="0" smtClean="0">
                <a:solidFill>
                  <a:schemeClr val="tx1"/>
                </a:solidFill>
              </a:rPr>
              <a:t>тела </a:t>
            </a:r>
            <a:r>
              <a:rPr lang="el-GR" sz="2000" dirty="0" smtClean="0">
                <a:solidFill>
                  <a:schemeClr val="tx1"/>
                </a:solidFill>
              </a:rPr>
              <a:t>ϑ</a:t>
            </a:r>
            <a:r>
              <a:rPr lang="ru-RU" sz="2000" i="1" baseline="-25000" dirty="0" smtClean="0">
                <a:solidFill>
                  <a:schemeClr val="tx1"/>
                </a:solidFill>
              </a:rPr>
              <a:t>1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в </a:t>
            </a:r>
            <a:r>
              <a:rPr lang="ru-RU" sz="2000" i="1" dirty="0">
                <a:solidFill>
                  <a:schemeClr val="tx1"/>
                </a:solidFill>
              </a:rPr>
              <a:t>n</a:t>
            </a:r>
            <a:r>
              <a:rPr lang="ru-RU" sz="2000" dirty="0">
                <a:solidFill>
                  <a:schemeClr val="tx1"/>
                </a:solidFill>
              </a:rPr>
              <a:t> раз, где </a:t>
            </a:r>
            <a:r>
              <a:rPr lang="ru-RU" sz="2000" i="1" dirty="0">
                <a:solidFill>
                  <a:schemeClr val="tx1"/>
                </a:solidFill>
              </a:rPr>
              <a:t>n</a:t>
            </a:r>
            <a:r>
              <a:rPr lang="ru-RU" sz="2000" dirty="0">
                <a:solidFill>
                  <a:schemeClr val="tx1"/>
                </a:solidFill>
              </a:rPr>
              <a:t> равно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>
                <a:solidFill>
                  <a:schemeClr val="tx1"/>
                </a:solidFill>
              </a:rPr>
              <a:t/>
            </a:r>
            <a:br>
              <a:rPr lang="ru-RU" sz="2000" i="1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8436" name="Picture 4" descr="http://85.142.162.119/os11/docs/BA1F39653304A5B041B656915DC36B38/questions/102293_28copy1_29/xs3qstsrcC22F2D7D78E18A31419C97C35A5A56B5_1_13269685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811" y="179197"/>
            <a:ext cx="280987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65629" y="3207223"/>
                <a:ext cx="9489057" cy="29069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000" b="1" dirty="0" smtClean="0">
                    <a:solidFill>
                      <a:schemeClr val="tx1"/>
                    </a:solidFill>
                  </a:rPr>
                  <a:t>Решение:</a:t>
                </a:r>
                <a:endParaRPr lang="en-US" sz="20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dirty="0" smtClean="0">
                        <a:solidFill>
                          <a:schemeClr val="tx1"/>
                        </a:solidFill>
                      </a:rPr>
                      <m:t>ϑ</m:t>
                    </m:r>
                  </m:oMath>
                </a14:m>
                <a:r>
                  <a:rPr lang="en-US" sz="2000" baseline="-25000" dirty="0" smtClean="0">
                    <a:solidFill>
                      <a:schemeClr val="tx1"/>
                    </a:solidFill>
                  </a:rPr>
                  <a:t>2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120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=</a:t>
                </a: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30</a:t>
                </a:r>
                <a:r>
                  <a:rPr lang="ru-RU" sz="20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dirty="0">
                        <a:solidFill>
                          <a:schemeClr val="tx1"/>
                        </a:solidFill>
                      </a:rPr>
                      <m:t>ϑ</m:t>
                    </m:r>
                  </m:oMath>
                </a14:m>
                <a:r>
                  <a:rPr lang="en-US" sz="2000" baseline="-250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2000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=</a:t>
                </a: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20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</a:rPr>
                  <a:t>)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м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м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=</a:t>
                </a: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1,5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Ответ: 1.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5629" y="3207223"/>
                <a:ext cx="9489057" cy="2906973"/>
              </a:xfrm>
              <a:blipFill rotWithShape="0">
                <a:blip r:embed="rId3"/>
                <a:stretch>
                  <a:fillRect l="-707" t="-1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905409" y="1937982"/>
            <a:ext cx="832514" cy="4640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1) </a:t>
            </a:r>
            <a:r>
              <a:rPr lang="ru-RU" dirty="0">
                <a:solidFill>
                  <a:schemeClr val="tx1"/>
                </a:solidFill>
              </a:rPr>
              <a:t>1,5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77957" y="1937982"/>
            <a:ext cx="902473" cy="4640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2) 2</a:t>
            </a:r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932102" y="1937982"/>
            <a:ext cx="912854" cy="464024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3) 3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96628" y="1937982"/>
            <a:ext cx="912853" cy="4640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4) 2,5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61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theme/theme1.xml><?xml version="1.0" encoding="utf-8"?>
<a:theme xmlns:a="http://schemas.openxmlformats.org/drawingml/2006/main" name="Легкий дым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лубление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4434</TotalTime>
  <Words>1622</Words>
  <Application>Microsoft Office PowerPoint</Application>
  <PresentationFormat>Широкоэкранный</PresentationFormat>
  <Paragraphs>461</Paragraphs>
  <Slides>44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2" baseType="lpstr">
      <vt:lpstr>Arial</vt:lpstr>
      <vt:lpstr>Calibri</vt:lpstr>
      <vt:lpstr>Cambria Math</vt:lpstr>
      <vt:lpstr>MathJax_Math-italic</vt:lpstr>
      <vt:lpstr>Times New Roman</vt:lpstr>
      <vt:lpstr>Wingdings 3</vt:lpstr>
      <vt:lpstr>Легкий дым</vt:lpstr>
      <vt:lpstr>Уравнение</vt:lpstr>
      <vt:lpstr>Рассмотрим задачи.</vt:lpstr>
      <vt:lpstr>Задания 1 </vt:lpstr>
      <vt:lpstr>  На рисунке приведён график зависимости координаты тела от времени при его прямолинейном движении по оси x.</vt:lpstr>
      <vt:lpstr>Презентация PowerPoint</vt:lpstr>
      <vt:lpstr>Презентация PowerPoint</vt:lpstr>
      <vt:lpstr>C242A5       На рисунке представлен график движения автобуса из пункта А в пункт Б и обратно. Пункт А находится в точке х = 0, а пункт Б – в точке х = 30 км. Чему равна максимальная скорость автобуса на всем пути следования туда и обратно? 1) 40 км/ч                           2) 50 км/ч                                                       4) 75 км/ч  </vt:lpstr>
      <vt:lpstr>97BE00  Четыре тела движутся вдоль оси Оx. На рисунке изображены  графики зависимости проекций скоростей  ϑx от времени t  для этих тел.  Какое из тел движется с наименьшим по модулю ускорением?  1)   1                      2)    2                                             4)    4 Модуль ускорения тем меньше, чем меньше угол наклона прямой. </vt:lpstr>
      <vt:lpstr>Презентация PowerPoint</vt:lpstr>
      <vt:lpstr>D7A321  На рисунке представлены графики зависимости пройденного пути  от времени для двух тел. Скорость второго тела ϑ2 больше скорости  первого тела ϑ1 в n раз, где n равно   </vt:lpstr>
      <vt:lpstr>  Автомобиль движется по прямой улице. На графике представлена зависимость скорости автомобиля от времени. Модуль ускорения максимален на интервале времени   1) от 0 с до 10 с 2) от 10 с до 20 с  4) от 30 с до 40 с   0A67DE  На рисунке представлен график зависимости пути S велосипедиста от времени t. В каком интервале времени после начала движения велосипедист  не двигался?  1) от 0 до 1 с  3) от 3 до 5 с 4) от 5 с и далее      </vt:lpstr>
      <vt:lpstr>4921AC  Мяч, брошенный вертикально вверх со скоростью ϑ , через некоторое время упал на поверхность Земли. Какой график соответствует зависимости проекции скорости на ось ОХ от времени движения? Ось ОХ направлена вертикально вверх.  1)                                       2)                                       3)                                         4)   </vt:lpstr>
      <vt:lpstr>Презентация PowerPoint</vt:lpstr>
      <vt:lpstr>  На рисунках изображены графики зависимости модуля ускорения от времени для разных видов движения. Какой график соответствует равномерному движению?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Задания 6-7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Ученик исследовал движение бруска по наклонной плоскости. Он определил, что брусок, начиная движение из состояния покоя, проходит 20 см с ускорением 2,6 м/с^2 . Установите соответствие между физическими величинами, полученными при исследовании движения бруска (см. левый столбец), и уравнениями, выражающими эти зависимости, приведёнными в правом столбце. К каждой позиции первого столбца подберите соответствующую позицию второго столбца и запишите в таблицу выбранные цифры под соответствующими буквами.                                        ЗАВИСИМОСТИ                                                                 УРАВНЕНИЕ ДВИЖЕНИЯ А) зависимость пути, пройденного бруском от времени                 1) l = Аt2, где А = 1,3 м/с^2    3) υ = С √("l" ) , где С = 2,3 √м/с Б) зависимость модуля скорости бруска от пройденного пути      2) l = Вt2, где В = 2,6 м/с^2     4) υ = Dl, где D = 2,3 1/с                               Решение:                                                                               </vt:lpstr>
      <vt:lpstr>Презентация PowerPoint</vt:lpstr>
      <vt:lpstr>9CC6E3  Установите соответствие между зависимостью проекции скорости тела от времени и зависимостью проекции перемещения этого тела от времени для одного и того же движения. К каждой позиции первого столбца подберите соответствующую позицию второго и запишите в таблицу выбранные цифры под соответствующими буквами.  ПРОЕКЦИЯ СКОРОСТИ                                                      ПРОЕКЦИЯ ПЕРЕМЕЩЕНИЯ А) ϑх = 3 − 2 t                                                                        1)  s_x = 5 t + 2 t^2 Б) ϑх = 5 + 4 t                                                                         2) s_x = 5 t + 4 t^2                                                                                                 3) s_x = 3 t − 2 t^2                                                                                                 4) s_x = 3 t − t^2 </vt:lpstr>
      <vt:lpstr>Задания 23-25 </vt:lpstr>
      <vt:lpstr>Презентация PowerPoint</vt:lpstr>
      <vt:lpstr>  На рисунке представлена фотография установки для исследования равноускоренного скольжения каретки (1) массой 0,1 кг по наклонной плоскости,  установленной под углом 30° к горизонту.               В момент начала движения верхний датчик (А) включает секундомер (2), а при прохождении каретки мимо нижнего датчика (В) секундомер выключается. Числа на линейке обозначают длину в сантиметрах. Какое выражение позволяет вычислить скорость каретки в любой момент времени?                                         2) ϑ   = 0,5t                                3) ϑ   = 2,5t                             4) ϑ   = 1,9t</vt:lpstr>
      <vt:lpstr>Презентация PowerPoint</vt:lpstr>
      <vt:lpstr>Презентация PowerPoint</vt:lpstr>
      <vt:lpstr>Презентация PowerPoint</vt:lpstr>
      <vt:lpstr>Презентация PowerPoint</vt:lpstr>
      <vt:lpstr>2D8294  Два тела движутся по оси Ox. На рисунке приведены графики зависимости проекций их скоростей  ϑx  от времени t. На основании графиков выберите два верных утверждения о движении тел.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КИНЕМАТИКА</dc:title>
  <dc:creator>Валентина Петровна</dc:creator>
  <cp:lastModifiedBy>Валентина Петровна</cp:lastModifiedBy>
  <cp:revision>335</cp:revision>
  <dcterms:created xsi:type="dcterms:W3CDTF">2015-10-16T07:29:18Z</dcterms:created>
  <dcterms:modified xsi:type="dcterms:W3CDTF">2015-11-13T20:54:20Z</dcterms:modified>
</cp:coreProperties>
</file>