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6" r:id="rId6"/>
    <p:sldId id="354" r:id="rId7"/>
    <p:sldId id="319" r:id="rId8"/>
    <p:sldId id="356" r:id="rId9"/>
    <p:sldId id="320" r:id="rId10"/>
    <p:sldId id="321" r:id="rId11"/>
    <p:sldId id="322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55" r:id="rId20"/>
    <p:sldId id="33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4D4"/>
    <a:srgbClr val="E3D5D5"/>
    <a:srgbClr val="DDCDCD"/>
    <a:srgbClr val="C7F4F9"/>
    <a:srgbClr val="6DB389"/>
    <a:srgbClr val="5BC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3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5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36.wmf"/><Relationship Id="rId6" Type="http://schemas.openxmlformats.org/officeDocument/2006/relationships/image" Target="../media/image37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729EB-6863-4B64-850A-3CD58EC1FCF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0679-BAA1-4ED1-BB0A-D20E6B361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5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0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35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51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1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7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3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7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5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3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8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5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1472-EADD-4500-AE20-0FB74810CF41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20A51-8258-4B7F-B9DA-B039268FA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Relationship Id="rId22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28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48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4" Type="http://schemas.microsoft.com/office/2007/relationships/hdphoto" Target="../media/hdphoto1.wdp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91570"/>
            <a:ext cx="9144000" cy="1531037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КИНЕМАТИКА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4560" y="2651472"/>
            <a:ext cx="9433560" cy="145583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Подготовка к Единому государственному экзамену.</a:t>
            </a:r>
          </a:p>
          <a:p>
            <a:pPr algn="r"/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12989"/>
            <a:ext cx="10481944" cy="76273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Равноускоренное прямолинейное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движение</a:t>
            </a:r>
            <a:endParaRPr lang="ru-RU" sz="4000" dirty="0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59280" y="775434"/>
            <a:ext cx="99669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0070C0"/>
                </a:solidFill>
                <a:latin typeface="+mn-lt"/>
              </a:rPr>
              <a:t>Равноускоренное движение </a:t>
            </a:r>
            <a:r>
              <a:rPr lang="ru-RU" altLang="ru-RU" sz="2800" b="1" dirty="0">
                <a:latin typeface="+mn-lt"/>
              </a:rPr>
              <a:t>– это движение при котором скорость тела за равные промежутки времени </a:t>
            </a:r>
            <a:r>
              <a:rPr lang="ru-RU" altLang="ru-RU" sz="2800" b="1" dirty="0" smtClean="0">
                <a:latin typeface="+mn-lt"/>
              </a:rPr>
              <a:t>изменяется на одну и туже величину. </a:t>
            </a:r>
            <a:endParaRPr lang="ru-RU" altLang="ru-RU" sz="2800" b="1" dirty="0">
              <a:latin typeface="+mn-lt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45303"/>
              </p:ext>
            </p:extLst>
          </p:nvPr>
        </p:nvGraphicFramePr>
        <p:xfrm>
          <a:off x="2508250" y="2112963"/>
          <a:ext cx="2630487" cy="474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Уравнение" r:id="rId3" imgW="1180800" imgH="2133360" progId="Equation.3">
                  <p:embed/>
                </p:oleObj>
              </mc:Choice>
              <mc:Fallback>
                <p:oleObj name="Уравнение" r:id="rId3" imgW="118080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2112963"/>
                        <a:ext cx="2630487" cy="474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052502" y="2108066"/>
            <a:ext cx="55451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rgbClr val="0070C0"/>
                </a:solidFill>
                <a:latin typeface="+mn-lt"/>
              </a:rPr>
              <a:t>Ускорение</a:t>
            </a:r>
            <a:r>
              <a:rPr lang="ru-RU" altLang="ru-RU" sz="2800" b="1" dirty="0">
                <a:latin typeface="+mn-lt"/>
              </a:rPr>
              <a:t> – величина, равная отношению изменения скорости к промежутку времени, за которое это изменение произошло.</a:t>
            </a:r>
          </a:p>
        </p:txBody>
      </p:sp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885539"/>
              </p:ext>
            </p:extLst>
          </p:nvPr>
        </p:nvGraphicFramePr>
        <p:xfrm>
          <a:off x="8323897" y="3794673"/>
          <a:ext cx="2258695" cy="120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" name="Уравнение" r:id="rId5" imgW="901440" imgH="482400" progId="Equation.3">
                  <p:embed/>
                </p:oleObj>
              </mc:Choice>
              <mc:Fallback>
                <p:oleObj name="Уравнение" r:id="rId5" imgW="901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897" y="3794673"/>
                        <a:ext cx="2258695" cy="1209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53784" y="5195840"/>
            <a:ext cx="5342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Равноускоренное движение </a:t>
            </a:r>
            <a:r>
              <a:rPr lang="ru-RU" sz="2800" b="1" dirty="0" smtClean="0"/>
              <a:t>– это движение с постоянным ускорением.</a:t>
            </a:r>
            <a:endParaRPr lang="ru-RU" sz="2800" b="1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2168"/>
              </p:ext>
            </p:extLst>
          </p:nvPr>
        </p:nvGraphicFramePr>
        <p:xfrm>
          <a:off x="5532120" y="3829525"/>
          <a:ext cx="230505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Уравнение" r:id="rId7" imgW="850680" imgH="457200" progId="Equation.3">
                  <p:embed/>
                </p:oleObj>
              </mc:Choice>
              <mc:Fallback>
                <p:oleObj name="Уравнение" r:id="rId7" imgW="850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120" y="3829525"/>
                        <a:ext cx="2305050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1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50878" y="105495"/>
            <a:ext cx="11286698" cy="686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Графическое представление равноускоренного движения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56" y="740616"/>
            <a:ext cx="1962782" cy="25971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58" y="826448"/>
            <a:ext cx="1938528" cy="2704834"/>
          </a:xfrm>
          <a:prstGeom prst="rect">
            <a:avLst/>
          </a:prstGeom>
        </p:spPr>
      </p:pic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440920" y="1051447"/>
            <a:ext cx="2913380" cy="2433424"/>
            <a:chOff x="149" y="836"/>
            <a:chExt cx="2035" cy="1597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522" y="918"/>
              <a:ext cx="0" cy="12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522" y="2144"/>
              <a:ext cx="16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21" y="1071"/>
              <a:ext cx="1343" cy="1054"/>
            </a:xfrm>
            <a:custGeom>
              <a:avLst/>
              <a:gdLst>
                <a:gd name="T0" fmla="*/ 0 w 771"/>
                <a:gd name="T1" fmla="*/ 1054 h 1180"/>
                <a:gd name="T2" fmla="*/ 474 w 771"/>
                <a:gd name="T3" fmla="*/ 933 h 1180"/>
                <a:gd name="T4" fmla="*/ 948 w 771"/>
                <a:gd name="T5" fmla="*/ 567 h 1180"/>
                <a:gd name="T6" fmla="*/ 1343 w 771"/>
                <a:gd name="T7" fmla="*/ 0 h 1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1" h="1180">
                  <a:moveTo>
                    <a:pt x="0" y="1180"/>
                  </a:moveTo>
                  <a:cubicBezTo>
                    <a:pt x="90" y="1157"/>
                    <a:pt x="181" y="1135"/>
                    <a:pt x="272" y="1044"/>
                  </a:cubicBezTo>
                  <a:cubicBezTo>
                    <a:pt x="363" y="953"/>
                    <a:pt x="461" y="809"/>
                    <a:pt x="544" y="635"/>
                  </a:cubicBezTo>
                  <a:cubicBezTo>
                    <a:pt x="627" y="461"/>
                    <a:pt x="699" y="230"/>
                    <a:pt x="771" y="0"/>
                  </a:cubicBezTo>
                </a:path>
              </a:pathLst>
            </a:custGeom>
            <a:noFill/>
            <a:ln w="57150" cmpd="sng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49" y="836"/>
              <a:ext cx="328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S</a:t>
              </a:r>
              <a:r>
                <a:rPr kumimoji="0" lang="en-US" altLang="ru-RU" sz="20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x</a:t>
              </a:r>
              <a:endPara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004" y="2144"/>
              <a:ext cx="18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kumimoji="0" lang="ru-RU" alt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95" y="197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ru-RU" alt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270308" y="954235"/>
            <a:ext cx="3008313" cy="2562225"/>
            <a:chOff x="289" y="819"/>
            <a:chExt cx="1895" cy="1614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522" y="918"/>
              <a:ext cx="0" cy="12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522" y="2144"/>
              <a:ext cx="16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521" y="1071"/>
              <a:ext cx="1343" cy="1054"/>
            </a:xfrm>
            <a:custGeom>
              <a:avLst/>
              <a:gdLst>
                <a:gd name="T0" fmla="*/ 0 w 771"/>
                <a:gd name="T1" fmla="*/ 1054 h 1180"/>
                <a:gd name="T2" fmla="*/ 474 w 771"/>
                <a:gd name="T3" fmla="*/ 933 h 1180"/>
                <a:gd name="T4" fmla="*/ 948 w 771"/>
                <a:gd name="T5" fmla="*/ 567 h 1180"/>
                <a:gd name="T6" fmla="*/ 1343 w 771"/>
                <a:gd name="T7" fmla="*/ 0 h 11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1" h="1180">
                  <a:moveTo>
                    <a:pt x="0" y="1180"/>
                  </a:moveTo>
                  <a:cubicBezTo>
                    <a:pt x="90" y="1157"/>
                    <a:pt x="181" y="1135"/>
                    <a:pt x="272" y="1044"/>
                  </a:cubicBezTo>
                  <a:cubicBezTo>
                    <a:pt x="363" y="953"/>
                    <a:pt x="461" y="809"/>
                    <a:pt x="544" y="635"/>
                  </a:cubicBezTo>
                  <a:cubicBezTo>
                    <a:pt x="627" y="461"/>
                    <a:pt x="699" y="230"/>
                    <a:pt x="771" y="0"/>
                  </a:cubicBezTo>
                </a:path>
              </a:pathLst>
            </a:custGeom>
            <a:noFill/>
            <a:ln w="57150" cmpd="sng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289" y="819"/>
              <a:ext cx="19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x</a:t>
              </a:r>
              <a:endPara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004" y="2144"/>
              <a:ext cx="18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kumimoji="0" lang="ru-RU" alt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95" y="1979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ru-RU" alt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118" y="1001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x</a:t>
              </a:r>
              <a:r>
                <a:rPr lang="ru-RU" altLang="ru-RU" sz="2000" b="1" kern="0" baseline="-25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ru-RU" altLang="ru-RU" sz="2000" b="1" kern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= 0</a:t>
              </a:r>
              <a:endPara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397" y="3796457"/>
            <a:ext cx="3236522" cy="2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3717925" y="1332135"/>
            <a:ext cx="6569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+mn-lt"/>
              </a:rPr>
              <a:t>Движение тела, брошенного вертикально</a:t>
            </a:r>
            <a:endParaRPr lang="ru-RU" altLang="ru-RU" sz="2400" b="1" dirty="0">
              <a:latin typeface="+mn-lt"/>
            </a:endParaRPr>
          </a:p>
        </p:txBody>
      </p:sp>
      <p:grpSp>
        <p:nvGrpSpPr>
          <p:cNvPr id="43011" name="Group 26"/>
          <p:cNvGrpSpPr>
            <a:grpSpLocks/>
          </p:cNvGrpSpPr>
          <p:nvPr/>
        </p:nvGrpSpPr>
        <p:grpSpPr bwMode="auto">
          <a:xfrm>
            <a:off x="2266950" y="4062251"/>
            <a:ext cx="1857375" cy="2087563"/>
            <a:chOff x="-121" y="2387"/>
            <a:chExt cx="1170" cy="1315"/>
          </a:xfrm>
        </p:grpSpPr>
        <p:grpSp>
          <p:nvGrpSpPr>
            <p:cNvPr id="43026" name="Group 13"/>
            <p:cNvGrpSpPr>
              <a:grpSpLocks/>
            </p:cNvGrpSpPr>
            <p:nvPr/>
          </p:nvGrpSpPr>
          <p:grpSpPr bwMode="auto">
            <a:xfrm rot="10800000">
              <a:off x="385" y="2659"/>
              <a:ext cx="272" cy="636"/>
              <a:chOff x="340" y="1842"/>
              <a:chExt cx="272" cy="636"/>
            </a:xfrm>
          </p:grpSpPr>
          <p:sp>
            <p:nvSpPr>
              <p:cNvPr id="43034" name="Oval 14"/>
              <p:cNvSpPr>
                <a:spLocks noChangeArrowheads="1"/>
              </p:cNvSpPr>
              <p:nvPr/>
            </p:nvSpPr>
            <p:spPr bwMode="auto">
              <a:xfrm>
                <a:off x="340" y="2205"/>
                <a:ext cx="272" cy="27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35" name="Line 15"/>
              <p:cNvSpPr>
                <a:spLocks noChangeShapeType="1"/>
              </p:cNvSpPr>
              <p:nvPr/>
            </p:nvSpPr>
            <p:spPr bwMode="auto">
              <a:xfrm flipV="1">
                <a:off x="476" y="1842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43027" name="Object 16"/>
            <p:cNvGraphicFramePr>
              <a:graphicFrameLocks noChangeAspect="1"/>
            </p:cNvGraphicFramePr>
            <p:nvPr/>
          </p:nvGraphicFramePr>
          <p:xfrm>
            <a:off x="204" y="2840"/>
            <a:ext cx="281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0" name="Формула" r:id="rId3" imgW="165028" imgH="228501" progId="Equation.3">
                    <p:embed/>
                  </p:oleObj>
                </mc:Choice>
                <mc:Fallback>
                  <p:oleObj name="Формула" r:id="rId3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2840"/>
                          <a:ext cx="281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28" name="Group 17"/>
            <p:cNvGrpSpPr>
              <a:grpSpLocks/>
            </p:cNvGrpSpPr>
            <p:nvPr/>
          </p:nvGrpSpPr>
          <p:grpSpPr bwMode="auto">
            <a:xfrm>
              <a:off x="793" y="2614"/>
              <a:ext cx="256" cy="349"/>
              <a:chOff x="1519" y="2523"/>
              <a:chExt cx="304" cy="410"/>
            </a:xfrm>
          </p:grpSpPr>
          <p:sp>
            <p:nvSpPr>
              <p:cNvPr id="43031" name="Line 18"/>
              <p:cNvSpPr>
                <a:spLocks noChangeShapeType="1"/>
              </p:cNvSpPr>
              <p:nvPr/>
            </p:nvSpPr>
            <p:spPr bwMode="auto">
              <a:xfrm>
                <a:off x="1519" y="2523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2" name="Text Box 19"/>
              <p:cNvSpPr txBox="1">
                <a:spLocks noChangeArrowheads="1"/>
              </p:cNvSpPr>
              <p:nvPr/>
            </p:nvSpPr>
            <p:spPr bwMode="auto">
              <a:xfrm>
                <a:off x="1552" y="2549"/>
                <a:ext cx="271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800" b="1">
                    <a:cs typeface="Times New Roman" panose="02020603050405020304" pitchFamily="18" charset="0"/>
                  </a:rPr>
                  <a:t>g</a:t>
                </a:r>
                <a:endParaRPr lang="ru-RU" altLang="ru-RU" sz="2800" b="1">
                  <a:cs typeface="Times New Roman" panose="02020603050405020304" pitchFamily="18" charset="0"/>
                </a:endParaRPr>
              </a:p>
            </p:txBody>
          </p:sp>
          <p:sp>
            <p:nvSpPr>
              <p:cNvPr id="43033" name="Line 20"/>
              <p:cNvSpPr>
                <a:spLocks noChangeShapeType="1"/>
              </p:cNvSpPr>
              <p:nvPr/>
            </p:nvSpPr>
            <p:spPr bwMode="auto">
              <a:xfrm>
                <a:off x="1610" y="2614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029" name="Line 22"/>
            <p:cNvSpPr>
              <a:spLocks noChangeShapeType="1"/>
            </p:cNvSpPr>
            <p:nvPr/>
          </p:nvSpPr>
          <p:spPr bwMode="auto">
            <a:xfrm>
              <a:off x="158" y="2387"/>
              <a:ext cx="0" cy="13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Text Box 23"/>
            <p:cNvSpPr txBox="1">
              <a:spLocks noChangeArrowheads="1"/>
            </p:cNvSpPr>
            <p:nvPr/>
          </p:nvSpPr>
          <p:spPr bwMode="auto">
            <a:xfrm>
              <a:off x="-121" y="3294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у</a:t>
              </a:r>
            </a:p>
          </p:txBody>
        </p:sp>
      </p:grpSp>
      <p:grpSp>
        <p:nvGrpSpPr>
          <p:cNvPr id="43012" name="Group 30"/>
          <p:cNvGrpSpPr>
            <a:grpSpLocks/>
          </p:cNvGrpSpPr>
          <p:nvPr/>
        </p:nvGrpSpPr>
        <p:grpSpPr bwMode="auto">
          <a:xfrm>
            <a:off x="2266950" y="1494518"/>
            <a:ext cx="1857375" cy="2303463"/>
            <a:chOff x="204" y="572"/>
            <a:chExt cx="1170" cy="1451"/>
          </a:xfrm>
        </p:grpSpPr>
        <p:grpSp>
          <p:nvGrpSpPr>
            <p:cNvPr id="43016" name="Group 7"/>
            <p:cNvGrpSpPr>
              <a:grpSpLocks/>
            </p:cNvGrpSpPr>
            <p:nvPr/>
          </p:nvGrpSpPr>
          <p:grpSpPr bwMode="auto">
            <a:xfrm>
              <a:off x="703" y="1253"/>
              <a:ext cx="272" cy="636"/>
              <a:chOff x="340" y="1842"/>
              <a:chExt cx="272" cy="636"/>
            </a:xfrm>
          </p:grpSpPr>
          <p:sp>
            <p:nvSpPr>
              <p:cNvPr id="43024" name="Oval 5"/>
              <p:cNvSpPr>
                <a:spLocks noChangeArrowheads="1"/>
              </p:cNvSpPr>
              <p:nvPr/>
            </p:nvSpPr>
            <p:spPr bwMode="auto">
              <a:xfrm>
                <a:off x="340" y="2205"/>
                <a:ext cx="272" cy="27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25" name="Line 6"/>
              <p:cNvSpPr>
                <a:spLocks noChangeShapeType="1"/>
              </p:cNvSpPr>
              <p:nvPr/>
            </p:nvSpPr>
            <p:spPr bwMode="auto">
              <a:xfrm flipV="1">
                <a:off x="476" y="1842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17" name="Group 8"/>
            <p:cNvGrpSpPr>
              <a:grpSpLocks/>
            </p:cNvGrpSpPr>
            <p:nvPr/>
          </p:nvGrpSpPr>
          <p:grpSpPr bwMode="auto">
            <a:xfrm>
              <a:off x="1118" y="1025"/>
              <a:ext cx="256" cy="349"/>
              <a:chOff x="1519" y="2523"/>
              <a:chExt cx="304" cy="410"/>
            </a:xfrm>
          </p:grpSpPr>
          <p:sp>
            <p:nvSpPr>
              <p:cNvPr id="43021" name="Line 9"/>
              <p:cNvSpPr>
                <a:spLocks noChangeShapeType="1"/>
              </p:cNvSpPr>
              <p:nvPr/>
            </p:nvSpPr>
            <p:spPr bwMode="auto">
              <a:xfrm>
                <a:off x="1519" y="2523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2" name="Text Box 10"/>
              <p:cNvSpPr txBox="1">
                <a:spLocks noChangeArrowheads="1"/>
              </p:cNvSpPr>
              <p:nvPr/>
            </p:nvSpPr>
            <p:spPr bwMode="auto">
              <a:xfrm>
                <a:off x="1552" y="2549"/>
                <a:ext cx="271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800" b="1" dirty="0">
                    <a:cs typeface="Times New Roman" panose="02020603050405020304" pitchFamily="18" charset="0"/>
                  </a:rPr>
                  <a:t>g</a:t>
                </a:r>
                <a:endParaRPr lang="ru-RU" altLang="ru-RU" sz="2800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3023" name="Line 11"/>
              <p:cNvSpPr>
                <a:spLocks noChangeShapeType="1"/>
              </p:cNvSpPr>
              <p:nvPr/>
            </p:nvSpPr>
            <p:spPr bwMode="auto">
              <a:xfrm>
                <a:off x="1610" y="2614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43018" name="Object 12"/>
            <p:cNvGraphicFramePr>
              <a:graphicFrameLocks noChangeAspect="1"/>
            </p:cNvGraphicFramePr>
            <p:nvPr/>
          </p:nvGraphicFramePr>
          <p:xfrm>
            <a:off x="521" y="1207"/>
            <a:ext cx="281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1" name="Формула" r:id="rId5" imgW="165028" imgH="228501" progId="Equation.3">
                    <p:embed/>
                  </p:oleObj>
                </mc:Choice>
                <mc:Fallback>
                  <p:oleObj name="Формула" r:id="rId5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1207"/>
                          <a:ext cx="281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9" name="Line 21"/>
            <p:cNvSpPr>
              <a:spLocks noChangeShapeType="1"/>
            </p:cNvSpPr>
            <p:nvPr/>
          </p:nvSpPr>
          <p:spPr bwMode="auto">
            <a:xfrm flipV="1">
              <a:off x="483" y="662"/>
              <a:ext cx="0" cy="1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Text Box 24"/>
            <p:cNvSpPr txBox="1">
              <a:spLocks noChangeArrowheads="1"/>
            </p:cNvSpPr>
            <p:nvPr/>
          </p:nvSpPr>
          <p:spPr bwMode="auto">
            <a:xfrm>
              <a:off x="204" y="572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у</a:t>
              </a:r>
            </a:p>
          </p:txBody>
        </p:sp>
      </p:grpSp>
      <p:graphicFrame>
        <p:nvGraphicFramePr>
          <p:cNvPr id="4301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81591"/>
              </p:ext>
            </p:extLst>
          </p:nvPr>
        </p:nvGraphicFramePr>
        <p:xfrm>
          <a:off x="4705692" y="1760165"/>
          <a:ext cx="2928937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Уравнение" r:id="rId6" imgW="1104840" imgH="634680" progId="Equation.3">
                  <p:embed/>
                </p:oleObj>
              </mc:Choice>
              <mc:Fallback>
                <p:oleObj name="Уравнение" r:id="rId6" imgW="11048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692" y="1760165"/>
                        <a:ext cx="2928937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114840"/>
              </p:ext>
            </p:extLst>
          </p:nvPr>
        </p:nvGraphicFramePr>
        <p:xfrm>
          <a:off x="4725987" y="3877195"/>
          <a:ext cx="3097213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" name="Уравнение" r:id="rId8" imgW="1168200" imgH="1079280" progId="Equation.3">
                  <p:embed/>
                </p:oleObj>
              </mc:Choice>
              <mc:Fallback>
                <p:oleObj name="Уравнение" r:id="rId8" imgW="11682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7" y="3877195"/>
                        <a:ext cx="3097213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46691" y="-7254"/>
            <a:ext cx="4651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Свободное падение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174" y="645154"/>
            <a:ext cx="10958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Свободным падением</a:t>
            </a:r>
            <a:r>
              <a:rPr lang="ru-RU" sz="2800" b="1" dirty="0" smtClean="0"/>
              <a:t> называется движение тела под действием силы тяжести.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19264" y="2477860"/>
            <a:ext cx="384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Ускорение свободного падения 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803584"/>
              </p:ext>
            </p:extLst>
          </p:nvPr>
        </p:nvGraphicFramePr>
        <p:xfrm>
          <a:off x="8260262" y="3264149"/>
          <a:ext cx="3556000" cy="90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" name="Уравнение" r:id="rId10" imgW="672840" imgH="393480" progId="Equation.3">
                  <p:embed/>
                </p:oleObj>
              </mc:Choice>
              <mc:Fallback>
                <p:oleObj name="Уравнение" r:id="rId10" imgW="672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60262" y="3264149"/>
                        <a:ext cx="3556000" cy="902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2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07228"/>
              </p:ext>
            </p:extLst>
          </p:nvPr>
        </p:nvGraphicFramePr>
        <p:xfrm>
          <a:off x="1346201" y="4887913"/>
          <a:ext cx="5932405" cy="1411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5" name="Уравнение" r:id="rId3" imgW="2666880" imgH="634680" progId="Equation.3">
                  <p:embed/>
                </p:oleObj>
              </mc:Choice>
              <mc:Fallback>
                <p:oleObj name="Уравнение" r:id="rId3" imgW="26668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1" y="4887913"/>
                        <a:ext cx="5932405" cy="1411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8409"/>
              </p:ext>
            </p:extLst>
          </p:nvPr>
        </p:nvGraphicFramePr>
        <p:xfrm>
          <a:off x="7526338" y="4933950"/>
          <a:ext cx="4665578" cy="116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" name="Уравнение" r:id="rId5" imgW="1828800" imgH="457200" progId="Equation.3">
                  <p:embed/>
                </p:oleObj>
              </mc:Choice>
              <mc:Fallback>
                <p:oleObj name="Уравнение" r:id="rId5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4933950"/>
                        <a:ext cx="4665578" cy="1166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2" name="Group 35"/>
          <p:cNvGrpSpPr>
            <a:grpSpLocks/>
          </p:cNvGrpSpPr>
          <p:nvPr/>
        </p:nvGrpSpPr>
        <p:grpSpPr bwMode="auto">
          <a:xfrm>
            <a:off x="3459519" y="1233874"/>
            <a:ext cx="6454775" cy="4429125"/>
            <a:chOff x="158" y="527"/>
            <a:chExt cx="4066" cy="2790"/>
          </a:xfrm>
        </p:grpSpPr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528" y="747"/>
              <a:ext cx="0" cy="16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>
              <a:off x="528" y="2349"/>
              <a:ext cx="36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897" name="Group 13"/>
            <p:cNvGrpSpPr>
              <a:grpSpLocks/>
            </p:cNvGrpSpPr>
            <p:nvPr/>
          </p:nvGrpSpPr>
          <p:grpSpPr bwMode="auto">
            <a:xfrm>
              <a:off x="528" y="1521"/>
              <a:ext cx="463" cy="828"/>
              <a:chOff x="612" y="3430"/>
              <a:chExt cx="454" cy="544"/>
            </a:xfrm>
          </p:grpSpPr>
          <p:sp>
            <p:nvSpPr>
              <p:cNvPr id="37916" name="Line 9"/>
              <p:cNvSpPr>
                <a:spLocks noChangeShapeType="1"/>
              </p:cNvSpPr>
              <p:nvPr/>
            </p:nvSpPr>
            <p:spPr bwMode="auto">
              <a:xfrm flipV="1">
                <a:off x="612" y="3430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7" name="Line 10"/>
              <p:cNvSpPr>
                <a:spLocks noChangeShapeType="1"/>
              </p:cNvSpPr>
              <p:nvPr/>
            </p:nvSpPr>
            <p:spPr bwMode="auto">
              <a:xfrm>
                <a:off x="612" y="3974"/>
                <a:ext cx="45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8" name="Line 11"/>
              <p:cNvSpPr>
                <a:spLocks noChangeShapeType="1"/>
              </p:cNvSpPr>
              <p:nvPr/>
            </p:nvSpPr>
            <p:spPr bwMode="auto">
              <a:xfrm flipV="1">
                <a:off x="612" y="3430"/>
                <a:ext cx="454" cy="544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9" name="Freeform 12"/>
              <p:cNvSpPr>
                <a:spLocks/>
              </p:cNvSpPr>
              <p:nvPr/>
            </p:nvSpPr>
            <p:spPr bwMode="auto">
              <a:xfrm>
                <a:off x="748" y="3793"/>
                <a:ext cx="91" cy="181"/>
              </a:xfrm>
              <a:custGeom>
                <a:avLst/>
                <a:gdLst>
                  <a:gd name="T0" fmla="*/ 0 w 91"/>
                  <a:gd name="T1" fmla="*/ 0 h 181"/>
                  <a:gd name="T2" fmla="*/ 45 w 91"/>
                  <a:gd name="T3" fmla="*/ 45 h 181"/>
                  <a:gd name="T4" fmla="*/ 91 w 91"/>
                  <a:gd name="T5" fmla="*/ 181 h 1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81">
                    <a:moveTo>
                      <a:pt x="0" y="0"/>
                    </a:moveTo>
                    <a:cubicBezTo>
                      <a:pt x="15" y="7"/>
                      <a:pt x="30" y="15"/>
                      <a:pt x="45" y="45"/>
                    </a:cubicBezTo>
                    <a:cubicBezTo>
                      <a:pt x="60" y="75"/>
                      <a:pt x="75" y="128"/>
                      <a:pt x="91" y="181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98" name="Arc 14"/>
            <p:cNvSpPr>
              <a:spLocks/>
            </p:cNvSpPr>
            <p:nvPr/>
          </p:nvSpPr>
          <p:spPr bwMode="auto">
            <a:xfrm>
              <a:off x="550" y="1244"/>
              <a:ext cx="3140" cy="2073"/>
            </a:xfrm>
            <a:custGeom>
              <a:avLst/>
              <a:gdLst>
                <a:gd name="T0" fmla="*/ 0 w 38119"/>
                <a:gd name="T1" fmla="*/ 1109 h 21600"/>
                <a:gd name="T2" fmla="*/ 3140 w 38119"/>
                <a:gd name="T3" fmla="*/ 1086 h 21600"/>
                <a:gd name="T4" fmla="*/ 1575 w 38119"/>
                <a:gd name="T5" fmla="*/ 207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19" h="21600" fill="none" extrusionOk="0">
                  <a:moveTo>
                    <a:pt x="0" y="11554"/>
                  </a:moveTo>
                  <a:cubicBezTo>
                    <a:pt x="3732" y="4449"/>
                    <a:pt x="11096" y="-1"/>
                    <a:pt x="19122" y="0"/>
                  </a:cubicBezTo>
                  <a:cubicBezTo>
                    <a:pt x="27052" y="0"/>
                    <a:pt x="34344" y="4345"/>
                    <a:pt x="38118" y="11320"/>
                  </a:cubicBezTo>
                </a:path>
                <a:path w="38119" h="21600" stroke="0" extrusionOk="0">
                  <a:moveTo>
                    <a:pt x="0" y="11554"/>
                  </a:moveTo>
                  <a:cubicBezTo>
                    <a:pt x="3732" y="4449"/>
                    <a:pt x="11096" y="-1"/>
                    <a:pt x="19122" y="0"/>
                  </a:cubicBezTo>
                  <a:cubicBezTo>
                    <a:pt x="27052" y="0"/>
                    <a:pt x="34344" y="4345"/>
                    <a:pt x="38118" y="11320"/>
                  </a:cubicBezTo>
                  <a:lnTo>
                    <a:pt x="19122" y="21600"/>
                  </a:lnTo>
                  <a:lnTo>
                    <a:pt x="0" y="1155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9" name="Line 15"/>
            <p:cNvSpPr>
              <a:spLocks noChangeShapeType="1"/>
            </p:cNvSpPr>
            <p:nvPr/>
          </p:nvSpPr>
          <p:spPr bwMode="auto">
            <a:xfrm>
              <a:off x="2840" y="1410"/>
              <a:ext cx="4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Line 16"/>
            <p:cNvSpPr>
              <a:spLocks noChangeShapeType="1"/>
            </p:cNvSpPr>
            <p:nvPr/>
          </p:nvSpPr>
          <p:spPr bwMode="auto">
            <a:xfrm>
              <a:off x="2840" y="1410"/>
              <a:ext cx="462" cy="27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Line 17"/>
            <p:cNvSpPr>
              <a:spLocks noChangeShapeType="1"/>
            </p:cNvSpPr>
            <p:nvPr/>
          </p:nvSpPr>
          <p:spPr bwMode="auto">
            <a:xfrm>
              <a:off x="2840" y="1410"/>
              <a:ext cx="0" cy="2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Text Box 18"/>
            <p:cNvSpPr txBox="1">
              <a:spLocks noChangeArrowheads="1"/>
            </p:cNvSpPr>
            <p:nvPr/>
          </p:nvSpPr>
          <p:spPr bwMode="auto">
            <a:xfrm>
              <a:off x="297" y="527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у</a:t>
              </a:r>
            </a:p>
          </p:txBody>
        </p:sp>
        <p:sp>
          <p:nvSpPr>
            <p:cNvPr id="37903" name="Text Box 19"/>
            <p:cNvSpPr txBox="1">
              <a:spLocks noChangeArrowheads="1"/>
            </p:cNvSpPr>
            <p:nvPr/>
          </p:nvSpPr>
          <p:spPr bwMode="auto">
            <a:xfrm>
              <a:off x="344" y="223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7904" name="Text Box 20"/>
            <p:cNvSpPr txBox="1">
              <a:spLocks noChangeArrowheads="1"/>
            </p:cNvSpPr>
            <p:nvPr/>
          </p:nvSpPr>
          <p:spPr bwMode="auto">
            <a:xfrm>
              <a:off x="3995" y="2372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х</a:t>
              </a:r>
            </a:p>
          </p:txBody>
        </p:sp>
        <p:graphicFrame>
          <p:nvGraphicFramePr>
            <p:cNvPr id="37905" name="Object 21"/>
            <p:cNvGraphicFramePr>
              <a:graphicFrameLocks noChangeAspect="1"/>
            </p:cNvGraphicFramePr>
            <p:nvPr/>
          </p:nvGraphicFramePr>
          <p:xfrm>
            <a:off x="683" y="1937"/>
            <a:ext cx="292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57" name="Формула" r:id="rId7" imgW="190500" imgH="228600" progId="Equation.3">
                    <p:embed/>
                  </p:oleObj>
                </mc:Choice>
                <mc:Fallback>
                  <p:oleObj name="Формула" r:id="rId7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1937"/>
                          <a:ext cx="292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6" name="Object 23"/>
            <p:cNvGraphicFramePr>
              <a:graphicFrameLocks noChangeAspect="1"/>
            </p:cNvGraphicFramePr>
            <p:nvPr/>
          </p:nvGraphicFramePr>
          <p:xfrm>
            <a:off x="712" y="1244"/>
            <a:ext cx="235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58" name="Формула" r:id="rId9" imgW="165028" imgH="228501" progId="Equation.3">
                    <p:embed/>
                  </p:oleObj>
                </mc:Choice>
                <mc:Fallback>
                  <p:oleObj name="Формула" r:id="rId9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" y="1244"/>
                          <a:ext cx="235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7" name="Object 24"/>
            <p:cNvGraphicFramePr>
              <a:graphicFrameLocks noChangeAspect="1"/>
            </p:cNvGraphicFramePr>
            <p:nvPr/>
          </p:nvGraphicFramePr>
          <p:xfrm>
            <a:off x="667" y="2373"/>
            <a:ext cx="332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59" name="Формула" r:id="rId11" imgW="228600" imgH="228600" progId="Equation.3">
                    <p:embed/>
                  </p:oleObj>
                </mc:Choice>
                <mc:Fallback>
                  <p:oleObj name="Формула" r:id="rId11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" y="2373"/>
                          <a:ext cx="332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8" name="Object 25"/>
            <p:cNvGraphicFramePr>
              <a:graphicFrameLocks noChangeAspect="1"/>
            </p:cNvGraphicFramePr>
            <p:nvPr/>
          </p:nvGraphicFramePr>
          <p:xfrm>
            <a:off x="158" y="1521"/>
            <a:ext cx="361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60" name="Формула" r:id="rId13" imgW="228600" imgH="241200" progId="Equation.3">
                    <p:embed/>
                  </p:oleObj>
                </mc:Choice>
                <mc:Fallback>
                  <p:oleObj name="Формула" r:id="rId13" imgW="22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1521"/>
                          <a:ext cx="361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09" name="Object 26"/>
            <p:cNvGraphicFramePr>
              <a:graphicFrameLocks noChangeAspect="1"/>
            </p:cNvGraphicFramePr>
            <p:nvPr/>
          </p:nvGraphicFramePr>
          <p:xfrm>
            <a:off x="3302" y="1410"/>
            <a:ext cx="235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61" name="Формула" r:id="rId15" imgW="164957" imgH="241091" progId="Equation.3">
                    <p:embed/>
                  </p:oleObj>
                </mc:Choice>
                <mc:Fallback>
                  <p:oleObj name="Формула" r:id="rId15" imgW="164957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" y="1410"/>
                          <a:ext cx="235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10" name="Object 27"/>
            <p:cNvGraphicFramePr>
              <a:graphicFrameLocks noChangeAspect="1"/>
            </p:cNvGraphicFramePr>
            <p:nvPr/>
          </p:nvGraphicFramePr>
          <p:xfrm>
            <a:off x="3024" y="1024"/>
            <a:ext cx="253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62" name="Формула" r:id="rId17" imgW="177646" imgH="228402" progId="Equation.3">
                    <p:embed/>
                  </p:oleObj>
                </mc:Choice>
                <mc:Fallback>
                  <p:oleObj name="Формула" r:id="rId17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1024"/>
                          <a:ext cx="253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11" name="Object 28"/>
            <p:cNvGraphicFramePr>
              <a:graphicFrameLocks noChangeAspect="1"/>
            </p:cNvGraphicFramePr>
            <p:nvPr/>
          </p:nvGraphicFramePr>
          <p:xfrm>
            <a:off x="2562" y="1410"/>
            <a:ext cx="252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63" name="Формула" r:id="rId19" imgW="177646" imgH="241091" progId="Equation.3">
                    <p:embed/>
                  </p:oleObj>
                </mc:Choice>
                <mc:Fallback>
                  <p:oleObj name="Формула" r:id="rId19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410"/>
                          <a:ext cx="252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912" name="Group 32"/>
            <p:cNvGrpSpPr>
              <a:grpSpLocks/>
            </p:cNvGrpSpPr>
            <p:nvPr/>
          </p:nvGrpSpPr>
          <p:grpSpPr bwMode="auto">
            <a:xfrm>
              <a:off x="1020" y="799"/>
              <a:ext cx="278" cy="442"/>
              <a:chOff x="1519" y="2523"/>
              <a:chExt cx="272" cy="363"/>
            </a:xfrm>
          </p:grpSpPr>
          <p:sp>
            <p:nvSpPr>
              <p:cNvPr id="37913" name="Line 29"/>
              <p:cNvSpPr>
                <a:spLocks noChangeShapeType="1"/>
              </p:cNvSpPr>
              <p:nvPr/>
            </p:nvSpPr>
            <p:spPr bwMode="auto">
              <a:xfrm>
                <a:off x="1519" y="2523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4" name="Text Box 30"/>
              <p:cNvSpPr txBox="1">
                <a:spLocks noChangeArrowheads="1"/>
              </p:cNvSpPr>
              <p:nvPr/>
            </p:nvSpPr>
            <p:spPr bwMode="auto">
              <a:xfrm>
                <a:off x="1552" y="2549"/>
                <a:ext cx="2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800" b="1">
                    <a:cs typeface="Times New Roman" panose="02020603050405020304" pitchFamily="18" charset="0"/>
                  </a:rPr>
                  <a:t>g</a:t>
                </a:r>
                <a:endParaRPr lang="ru-RU" altLang="ru-RU" sz="2800" b="1">
                  <a:cs typeface="Times New Roman" panose="02020603050405020304" pitchFamily="18" charset="0"/>
                </a:endParaRPr>
              </a:p>
            </p:txBody>
          </p:sp>
          <p:sp>
            <p:nvSpPr>
              <p:cNvPr id="37915" name="Line 31"/>
              <p:cNvSpPr>
                <a:spLocks noChangeShapeType="1"/>
              </p:cNvSpPr>
              <p:nvPr/>
            </p:nvSpPr>
            <p:spPr bwMode="auto">
              <a:xfrm>
                <a:off x="1610" y="2614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893" name="Text Box 34"/>
          <p:cNvSpPr txBox="1">
            <a:spLocks noChangeArrowheads="1"/>
          </p:cNvSpPr>
          <p:nvPr/>
        </p:nvSpPr>
        <p:spPr bwMode="auto">
          <a:xfrm>
            <a:off x="2582381" y="37266"/>
            <a:ext cx="8569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Движение тела брошенного под углом к горизонту</a:t>
            </a:r>
          </a:p>
        </p:txBody>
      </p:sp>
    </p:spTree>
    <p:extLst>
      <p:ext uri="{BB962C8B-B14F-4D97-AF65-F5344CB8AC3E}">
        <p14:creationId xmlns:p14="http://schemas.microsoft.com/office/powerpoint/2010/main" val="3632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21951"/>
              </p:ext>
            </p:extLst>
          </p:nvPr>
        </p:nvGraphicFramePr>
        <p:xfrm>
          <a:off x="2958643" y="5156200"/>
          <a:ext cx="2665412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0" name="Формула" r:id="rId3" imgW="914400" imgH="457200" progId="Equation.3">
                  <p:embed/>
                </p:oleObj>
              </mc:Choice>
              <mc:Fallback>
                <p:oleObj name="Формула" r:id="rId3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643" y="5156200"/>
                        <a:ext cx="2665412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884278"/>
              </p:ext>
            </p:extLst>
          </p:nvPr>
        </p:nvGraphicFramePr>
        <p:xfrm>
          <a:off x="8761413" y="1766888"/>
          <a:ext cx="3224212" cy="354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1" name="Уравнение" r:id="rId5" imgW="1015920" imgH="1117440" progId="Equation.3">
                  <p:embed/>
                </p:oleObj>
              </mc:Choice>
              <mc:Fallback>
                <p:oleObj name="Уравнение" r:id="rId5" imgW="101592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3" y="1766888"/>
                        <a:ext cx="3224212" cy="354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6" name="Group 7"/>
          <p:cNvGrpSpPr>
            <a:grpSpLocks/>
          </p:cNvGrpSpPr>
          <p:nvPr/>
        </p:nvGrpSpPr>
        <p:grpSpPr bwMode="auto">
          <a:xfrm>
            <a:off x="2125346" y="1746661"/>
            <a:ext cx="6456026" cy="4429125"/>
            <a:chOff x="249" y="2478"/>
            <a:chExt cx="3990" cy="2291"/>
          </a:xfrm>
        </p:grpSpPr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 flipV="1">
              <a:off x="612" y="2659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Line 9"/>
            <p:cNvSpPr>
              <a:spLocks noChangeShapeType="1"/>
            </p:cNvSpPr>
            <p:nvPr/>
          </p:nvSpPr>
          <p:spPr bwMode="auto">
            <a:xfrm>
              <a:off x="612" y="3974"/>
              <a:ext cx="35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921" name="Group 10"/>
            <p:cNvGrpSpPr>
              <a:grpSpLocks/>
            </p:cNvGrpSpPr>
            <p:nvPr/>
          </p:nvGrpSpPr>
          <p:grpSpPr bwMode="auto">
            <a:xfrm>
              <a:off x="612" y="3294"/>
              <a:ext cx="454" cy="680"/>
              <a:chOff x="612" y="3430"/>
              <a:chExt cx="454" cy="544"/>
            </a:xfrm>
          </p:grpSpPr>
          <p:sp>
            <p:nvSpPr>
              <p:cNvPr id="38940" name="Line 11"/>
              <p:cNvSpPr>
                <a:spLocks noChangeShapeType="1"/>
              </p:cNvSpPr>
              <p:nvPr/>
            </p:nvSpPr>
            <p:spPr bwMode="auto">
              <a:xfrm flipV="1">
                <a:off x="612" y="3430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1" name="Line 12"/>
              <p:cNvSpPr>
                <a:spLocks noChangeShapeType="1"/>
              </p:cNvSpPr>
              <p:nvPr/>
            </p:nvSpPr>
            <p:spPr bwMode="auto">
              <a:xfrm>
                <a:off x="612" y="3974"/>
                <a:ext cx="45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2" name="Line 13"/>
              <p:cNvSpPr>
                <a:spLocks noChangeShapeType="1"/>
              </p:cNvSpPr>
              <p:nvPr/>
            </p:nvSpPr>
            <p:spPr bwMode="auto">
              <a:xfrm flipV="1">
                <a:off x="612" y="3430"/>
                <a:ext cx="454" cy="544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3" name="Freeform 14"/>
              <p:cNvSpPr>
                <a:spLocks/>
              </p:cNvSpPr>
              <p:nvPr/>
            </p:nvSpPr>
            <p:spPr bwMode="auto">
              <a:xfrm>
                <a:off x="748" y="3793"/>
                <a:ext cx="91" cy="181"/>
              </a:xfrm>
              <a:custGeom>
                <a:avLst/>
                <a:gdLst>
                  <a:gd name="T0" fmla="*/ 0 w 91"/>
                  <a:gd name="T1" fmla="*/ 0 h 181"/>
                  <a:gd name="T2" fmla="*/ 45 w 91"/>
                  <a:gd name="T3" fmla="*/ 45 h 181"/>
                  <a:gd name="T4" fmla="*/ 91 w 91"/>
                  <a:gd name="T5" fmla="*/ 181 h 1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81">
                    <a:moveTo>
                      <a:pt x="0" y="0"/>
                    </a:moveTo>
                    <a:cubicBezTo>
                      <a:pt x="15" y="7"/>
                      <a:pt x="30" y="15"/>
                      <a:pt x="45" y="45"/>
                    </a:cubicBezTo>
                    <a:cubicBezTo>
                      <a:pt x="60" y="75"/>
                      <a:pt x="75" y="128"/>
                      <a:pt x="91" y="181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922" name="Arc 15"/>
            <p:cNvSpPr>
              <a:spLocks/>
            </p:cNvSpPr>
            <p:nvPr/>
          </p:nvSpPr>
          <p:spPr bwMode="auto">
            <a:xfrm>
              <a:off x="634" y="3067"/>
              <a:ext cx="3080" cy="1702"/>
            </a:xfrm>
            <a:custGeom>
              <a:avLst/>
              <a:gdLst>
                <a:gd name="T0" fmla="*/ 0 w 38119"/>
                <a:gd name="T1" fmla="*/ 910 h 21600"/>
                <a:gd name="T2" fmla="*/ 3080 w 38119"/>
                <a:gd name="T3" fmla="*/ 892 h 21600"/>
                <a:gd name="T4" fmla="*/ 1545 w 38119"/>
                <a:gd name="T5" fmla="*/ 170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19" h="21600" fill="none" extrusionOk="0">
                  <a:moveTo>
                    <a:pt x="0" y="11554"/>
                  </a:moveTo>
                  <a:cubicBezTo>
                    <a:pt x="3732" y="4449"/>
                    <a:pt x="11096" y="-1"/>
                    <a:pt x="19122" y="0"/>
                  </a:cubicBezTo>
                  <a:cubicBezTo>
                    <a:pt x="27052" y="0"/>
                    <a:pt x="34344" y="4345"/>
                    <a:pt x="38118" y="11320"/>
                  </a:cubicBezTo>
                </a:path>
                <a:path w="38119" h="21600" stroke="0" extrusionOk="0">
                  <a:moveTo>
                    <a:pt x="0" y="11554"/>
                  </a:moveTo>
                  <a:cubicBezTo>
                    <a:pt x="3732" y="4449"/>
                    <a:pt x="11096" y="-1"/>
                    <a:pt x="19122" y="0"/>
                  </a:cubicBezTo>
                  <a:cubicBezTo>
                    <a:pt x="27052" y="0"/>
                    <a:pt x="34344" y="4345"/>
                    <a:pt x="38118" y="11320"/>
                  </a:cubicBezTo>
                  <a:lnTo>
                    <a:pt x="19122" y="21600"/>
                  </a:lnTo>
                  <a:lnTo>
                    <a:pt x="0" y="1155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3" name="Line 16"/>
            <p:cNvSpPr>
              <a:spLocks noChangeShapeType="1"/>
            </p:cNvSpPr>
            <p:nvPr/>
          </p:nvSpPr>
          <p:spPr bwMode="auto">
            <a:xfrm>
              <a:off x="2880" y="3203"/>
              <a:ext cx="45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Line 17"/>
            <p:cNvSpPr>
              <a:spLocks noChangeShapeType="1"/>
            </p:cNvSpPr>
            <p:nvPr/>
          </p:nvSpPr>
          <p:spPr bwMode="auto">
            <a:xfrm>
              <a:off x="2880" y="3203"/>
              <a:ext cx="454" cy="227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Line 18"/>
            <p:cNvSpPr>
              <a:spLocks noChangeShapeType="1"/>
            </p:cNvSpPr>
            <p:nvPr/>
          </p:nvSpPr>
          <p:spPr bwMode="auto">
            <a:xfrm>
              <a:off x="2880" y="3203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Text Box 19"/>
            <p:cNvSpPr txBox="1">
              <a:spLocks noChangeArrowheads="1"/>
            </p:cNvSpPr>
            <p:nvPr/>
          </p:nvSpPr>
          <p:spPr bwMode="auto">
            <a:xfrm>
              <a:off x="385" y="2478"/>
              <a:ext cx="2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у</a:t>
              </a:r>
            </a:p>
          </p:txBody>
        </p:sp>
        <p:sp>
          <p:nvSpPr>
            <p:cNvPr id="38927" name="Text Box 20"/>
            <p:cNvSpPr txBox="1">
              <a:spLocks noChangeArrowheads="1"/>
            </p:cNvSpPr>
            <p:nvPr/>
          </p:nvSpPr>
          <p:spPr bwMode="auto">
            <a:xfrm>
              <a:off x="431" y="3884"/>
              <a:ext cx="22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8928" name="Text Box 21"/>
            <p:cNvSpPr txBox="1">
              <a:spLocks noChangeArrowheads="1"/>
            </p:cNvSpPr>
            <p:nvPr/>
          </p:nvSpPr>
          <p:spPr bwMode="auto">
            <a:xfrm>
              <a:off x="4014" y="3993"/>
              <a:ext cx="22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х</a:t>
              </a:r>
            </a:p>
          </p:txBody>
        </p:sp>
        <p:graphicFrame>
          <p:nvGraphicFramePr>
            <p:cNvPr id="38929" name="Object 22"/>
            <p:cNvGraphicFramePr>
              <a:graphicFrameLocks noChangeAspect="1"/>
            </p:cNvGraphicFramePr>
            <p:nvPr/>
          </p:nvGraphicFramePr>
          <p:xfrm>
            <a:off x="764" y="3636"/>
            <a:ext cx="287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2" name="Формула" r:id="rId7" imgW="190500" imgH="228600" progId="Equation.3">
                    <p:embed/>
                  </p:oleObj>
                </mc:Choice>
                <mc:Fallback>
                  <p:oleObj name="Формула" r:id="rId7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" y="3636"/>
                          <a:ext cx="287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0" name="Object 23"/>
            <p:cNvGraphicFramePr>
              <a:graphicFrameLocks noChangeAspect="1"/>
            </p:cNvGraphicFramePr>
            <p:nvPr/>
          </p:nvGraphicFramePr>
          <p:xfrm>
            <a:off x="793" y="3067"/>
            <a:ext cx="230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3" name="Формула" r:id="rId9" imgW="165028" imgH="228501" progId="Equation.3">
                    <p:embed/>
                  </p:oleObj>
                </mc:Choice>
                <mc:Fallback>
                  <p:oleObj name="Формула" r:id="rId9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3067"/>
                          <a:ext cx="230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1" name="Object 24"/>
            <p:cNvGraphicFramePr>
              <a:graphicFrameLocks noChangeAspect="1"/>
            </p:cNvGraphicFramePr>
            <p:nvPr/>
          </p:nvGraphicFramePr>
          <p:xfrm>
            <a:off x="748" y="3994"/>
            <a:ext cx="326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4" name="Формула" r:id="rId11" imgW="228600" imgH="228600" progId="Equation.3">
                    <p:embed/>
                  </p:oleObj>
                </mc:Choice>
                <mc:Fallback>
                  <p:oleObj name="Формула" r:id="rId11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3994"/>
                          <a:ext cx="326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2" name="Object 25"/>
            <p:cNvGraphicFramePr>
              <a:graphicFrameLocks noChangeAspect="1"/>
            </p:cNvGraphicFramePr>
            <p:nvPr/>
          </p:nvGraphicFramePr>
          <p:xfrm>
            <a:off x="249" y="3294"/>
            <a:ext cx="354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5" name="Формула" r:id="rId13" imgW="228600" imgH="241200" progId="Equation.3">
                    <p:embed/>
                  </p:oleObj>
                </mc:Choice>
                <mc:Fallback>
                  <p:oleObj name="Формула" r:id="rId13" imgW="22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3294"/>
                          <a:ext cx="354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3" name="Object 26"/>
            <p:cNvGraphicFramePr>
              <a:graphicFrameLocks noChangeAspect="1"/>
            </p:cNvGraphicFramePr>
            <p:nvPr/>
          </p:nvGraphicFramePr>
          <p:xfrm>
            <a:off x="3334" y="3203"/>
            <a:ext cx="23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6" name="Формула" r:id="rId15" imgW="164957" imgH="241091" progId="Equation.3">
                    <p:embed/>
                  </p:oleObj>
                </mc:Choice>
                <mc:Fallback>
                  <p:oleObj name="Формула" r:id="rId15" imgW="164957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3203"/>
                          <a:ext cx="23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4" name="Object 27"/>
            <p:cNvGraphicFramePr>
              <a:graphicFrameLocks noChangeAspect="1"/>
            </p:cNvGraphicFramePr>
            <p:nvPr/>
          </p:nvGraphicFramePr>
          <p:xfrm>
            <a:off x="3061" y="2886"/>
            <a:ext cx="24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" name="Формула" r:id="rId17" imgW="177646" imgH="228402" progId="Equation.3">
                    <p:embed/>
                  </p:oleObj>
                </mc:Choice>
                <mc:Fallback>
                  <p:oleObj name="Формула" r:id="rId17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886"/>
                          <a:ext cx="248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35" name="Object 28"/>
            <p:cNvGraphicFramePr>
              <a:graphicFrameLocks noChangeAspect="1"/>
            </p:cNvGraphicFramePr>
            <p:nvPr/>
          </p:nvGraphicFramePr>
          <p:xfrm>
            <a:off x="2608" y="3203"/>
            <a:ext cx="24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" name="Формула" r:id="rId19" imgW="177646" imgH="241091" progId="Equation.3">
                    <p:embed/>
                  </p:oleObj>
                </mc:Choice>
                <mc:Fallback>
                  <p:oleObj name="Формула" r:id="rId19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3203"/>
                          <a:ext cx="24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936" name="Group 29"/>
            <p:cNvGrpSpPr>
              <a:grpSpLocks/>
            </p:cNvGrpSpPr>
            <p:nvPr/>
          </p:nvGrpSpPr>
          <p:grpSpPr bwMode="auto">
            <a:xfrm>
              <a:off x="1519" y="2523"/>
              <a:ext cx="272" cy="363"/>
              <a:chOff x="1519" y="2523"/>
              <a:chExt cx="272" cy="363"/>
            </a:xfrm>
          </p:grpSpPr>
          <p:sp>
            <p:nvSpPr>
              <p:cNvPr id="38937" name="Line 30"/>
              <p:cNvSpPr>
                <a:spLocks noChangeShapeType="1"/>
              </p:cNvSpPr>
              <p:nvPr/>
            </p:nvSpPr>
            <p:spPr bwMode="auto">
              <a:xfrm>
                <a:off x="1519" y="2523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8" name="Text Box 31"/>
              <p:cNvSpPr txBox="1">
                <a:spLocks noChangeArrowheads="1"/>
              </p:cNvSpPr>
              <p:nvPr/>
            </p:nvSpPr>
            <p:spPr bwMode="auto">
              <a:xfrm>
                <a:off x="1552" y="2549"/>
                <a:ext cx="2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800" b="1">
                    <a:cs typeface="Times New Roman" panose="02020603050405020304" pitchFamily="18" charset="0"/>
                  </a:rPr>
                  <a:t>g</a:t>
                </a:r>
                <a:endParaRPr lang="ru-RU" altLang="ru-RU" sz="2800" b="1">
                  <a:cs typeface="Times New Roman" panose="02020603050405020304" pitchFamily="18" charset="0"/>
                </a:endParaRPr>
              </a:p>
            </p:txBody>
          </p:sp>
          <p:sp>
            <p:nvSpPr>
              <p:cNvPr id="38939" name="Line 32"/>
              <p:cNvSpPr>
                <a:spLocks noChangeShapeType="1"/>
              </p:cNvSpPr>
              <p:nvPr/>
            </p:nvSpPr>
            <p:spPr bwMode="auto">
              <a:xfrm>
                <a:off x="1610" y="2614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8917" name="Text Box 33"/>
          <p:cNvSpPr txBox="1">
            <a:spLocks noChangeArrowheads="1"/>
          </p:cNvSpPr>
          <p:nvPr/>
        </p:nvSpPr>
        <p:spPr bwMode="auto">
          <a:xfrm>
            <a:off x="2709463" y="-60096"/>
            <a:ext cx="8569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Движение тела брошенного под углом к горизонту</a:t>
            </a:r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12587"/>
              </p:ext>
            </p:extLst>
          </p:nvPr>
        </p:nvGraphicFramePr>
        <p:xfrm>
          <a:off x="6558182" y="5199591"/>
          <a:ext cx="2873388" cy="124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" name="Уравнение" r:id="rId21" imgW="1054080" imgH="457200" progId="Equation.3">
                  <p:embed/>
                </p:oleObj>
              </mc:Choice>
              <mc:Fallback>
                <p:oleObj name="Уравнение" r:id="rId21" imgW="1054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182" y="5199591"/>
                        <a:ext cx="2873388" cy="1246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344876"/>
              </p:ext>
            </p:extLst>
          </p:nvPr>
        </p:nvGraphicFramePr>
        <p:xfrm>
          <a:off x="7375001" y="1238407"/>
          <a:ext cx="3373437" cy="263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" name="Уравнение" r:id="rId3" imgW="1447560" imgH="1130040" progId="Equation.3">
                  <p:embed/>
                </p:oleObj>
              </mc:Choice>
              <mc:Fallback>
                <p:oleObj name="Уравнение" r:id="rId3" imgW="144756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001" y="1238407"/>
                        <a:ext cx="3373437" cy="2636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3" name="Group 37"/>
          <p:cNvGrpSpPr>
            <a:grpSpLocks/>
          </p:cNvGrpSpPr>
          <p:nvPr/>
        </p:nvGrpSpPr>
        <p:grpSpPr bwMode="auto">
          <a:xfrm>
            <a:off x="1866375" y="1190626"/>
            <a:ext cx="5367338" cy="3095625"/>
            <a:chOff x="0" y="754"/>
            <a:chExt cx="3381" cy="1950"/>
          </a:xfrm>
        </p:grpSpPr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 flipV="1">
              <a:off x="305" y="908"/>
              <a:ext cx="0" cy="11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305" y="2027"/>
              <a:ext cx="30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305" y="1449"/>
              <a:ext cx="382" cy="578"/>
              <a:chOff x="612" y="3430"/>
              <a:chExt cx="454" cy="544"/>
            </a:xfrm>
          </p:grpSpPr>
          <p:sp>
            <p:nvSpPr>
              <p:cNvPr id="40982" name="Line 9"/>
              <p:cNvSpPr>
                <a:spLocks noChangeShapeType="1"/>
              </p:cNvSpPr>
              <p:nvPr/>
            </p:nvSpPr>
            <p:spPr bwMode="auto">
              <a:xfrm flipV="1">
                <a:off x="612" y="3430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3" name="Line 10"/>
              <p:cNvSpPr>
                <a:spLocks noChangeShapeType="1"/>
              </p:cNvSpPr>
              <p:nvPr/>
            </p:nvSpPr>
            <p:spPr bwMode="auto">
              <a:xfrm>
                <a:off x="612" y="3974"/>
                <a:ext cx="45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4" name="Line 11"/>
              <p:cNvSpPr>
                <a:spLocks noChangeShapeType="1"/>
              </p:cNvSpPr>
              <p:nvPr/>
            </p:nvSpPr>
            <p:spPr bwMode="auto">
              <a:xfrm flipV="1">
                <a:off x="612" y="3430"/>
                <a:ext cx="454" cy="544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5" name="Freeform 12"/>
              <p:cNvSpPr>
                <a:spLocks/>
              </p:cNvSpPr>
              <p:nvPr/>
            </p:nvSpPr>
            <p:spPr bwMode="auto">
              <a:xfrm>
                <a:off x="748" y="3793"/>
                <a:ext cx="91" cy="181"/>
              </a:xfrm>
              <a:custGeom>
                <a:avLst/>
                <a:gdLst>
                  <a:gd name="T0" fmla="*/ 0 w 91"/>
                  <a:gd name="T1" fmla="*/ 0 h 181"/>
                  <a:gd name="T2" fmla="*/ 45 w 91"/>
                  <a:gd name="T3" fmla="*/ 45 h 181"/>
                  <a:gd name="T4" fmla="*/ 91 w 91"/>
                  <a:gd name="T5" fmla="*/ 181 h 1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81">
                    <a:moveTo>
                      <a:pt x="0" y="0"/>
                    </a:moveTo>
                    <a:cubicBezTo>
                      <a:pt x="15" y="7"/>
                      <a:pt x="30" y="15"/>
                      <a:pt x="45" y="45"/>
                    </a:cubicBezTo>
                    <a:cubicBezTo>
                      <a:pt x="60" y="75"/>
                      <a:pt x="75" y="128"/>
                      <a:pt x="91" y="181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969" name="Arc 13"/>
            <p:cNvSpPr>
              <a:spLocks/>
            </p:cNvSpPr>
            <p:nvPr/>
          </p:nvSpPr>
          <p:spPr bwMode="auto">
            <a:xfrm>
              <a:off x="324" y="1255"/>
              <a:ext cx="2605" cy="1449"/>
            </a:xfrm>
            <a:custGeom>
              <a:avLst/>
              <a:gdLst>
                <a:gd name="T0" fmla="*/ 0 w 38335"/>
                <a:gd name="T1" fmla="*/ 775 h 21600"/>
                <a:gd name="T2" fmla="*/ 2605 w 38335"/>
                <a:gd name="T3" fmla="*/ 787 h 21600"/>
                <a:gd name="T4" fmla="*/ 1299 w 38335"/>
                <a:gd name="T5" fmla="*/ 144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335" h="21600" fill="none" extrusionOk="0">
                  <a:moveTo>
                    <a:pt x="0" y="11554"/>
                  </a:moveTo>
                  <a:cubicBezTo>
                    <a:pt x="3732" y="4449"/>
                    <a:pt x="11096" y="-1"/>
                    <a:pt x="19122" y="0"/>
                  </a:cubicBezTo>
                  <a:cubicBezTo>
                    <a:pt x="27218" y="0"/>
                    <a:pt x="34634" y="4527"/>
                    <a:pt x="38334" y="11729"/>
                  </a:cubicBezTo>
                </a:path>
                <a:path w="38335" h="21600" stroke="0" extrusionOk="0">
                  <a:moveTo>
                    <a:pt x="0" y="11554"/>
                  </a:moveTo>
                  <a:cubicBezTo>
                    <a:pt x="3732" y="4449"/>
                    <a:pt x="11096" y="-1"/>
                    <a:pt x="19122" y="0"/>
                  </a:cubicBezTo>
                  <a:cubicBezTo>
                    <a:pt x="27218" y="0"/>
                    <a:pt x="34634" y="4527"/>
                    <a:pt x="38334" y="11729"/>
                  </a:cubicBezTo>
                  <a:lnTo>
                    <a:pt x="19122" y="21600"/>
                  </a:lnTo>
                  <a:lnTo>
                    <a:pt x="0" y="1155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Text Box 17"/>
            <p:cNvSpPr txBox="1">
              <a:spLocks noChangeArrowheads="1"/>
            </p:cNvSpPr>
            <p:nvPr/>
          </p:nvSpPr>
          <p:spPr bwMode="auto">
            <a:xfrm>
              <a:off x="114" y="754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у</a:t>
              </a:r>
            </a:p>
          </p:txBody>
        </p:sp>
        <p:sp>
          <p:nvSpPr>
            <p:cNvPr id="40971" name="Text Box 18"/>
            <p:cNvSpPr txBox="1">
              <a:spLocks noChangeArrowheads="1"/>
            </p:cNvSpPr>
            <p:nvPr/>
          </p:nvSpPr>
          <p:spPr bwMode="auto">
            <a:xfrm>
              <a:off x="153" y="195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0972" name="Text Box 19"/>
            <p:cNvSpPr txBox="1">
              <a:spLocks noChangeArrowheads="1"/>
            </p:cNvSpPr>
            <p:nvPr/>
          </p:nvSpPr>
          <p:spPr bwMode="auto">
            <a:xfrm>
              <a:off x="3152" y="1933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х</a:t>
              </a:r>
            </a:p>
          </p:txBody>
        </p:sp>
        <p:graphicFrame>
          <p:nvGraphicFramePr>
            <p:cNvPr id="40973" name="Object 20"/>
            <p:cNvGraphicFramePr>
              <a:graphicFrameLocks noChangeAspect="1"/>
            </p:cNvGraphicFramePr>
            <p:nvPr/>
          </p:nvGraphicFramePr>
          <p:xfrm>
            <a:off x="433" y="1740"/>
            <a:ext cx="24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4" name="Формула" r:id="rId5" imgW="190500" imgH="228600" progId="Equation.3">
                    <p:embed/>
                  </p:oleObj>
                </mc:Choice>
                <mc:Fallback>
                  <p:oleObj name="Формула" r:id="rId5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" y="1740"/>
                          <a:ext cx="24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4" name="Object 21"/>
            <p:cNvGraphicFramePr>
              <a:graphicFrameLocks noChangeAspect="1"/>
            </p:cNvGraphicFramePr>
            <p:nvPr/>
          </p:nvGraphicFramePr>
          <p:xfrm>
            <a:off x="457" y="1255"/>
            <a:ext cx="194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5" name="Формула" r:id="rId7" imgW="165028" imgH="228501" progId="Equation.3">
                    <p:embed/>
                  </p:oleObj>
                </mc:Choice>
                <mc:Fallback>
                  <p:oleObj name="Формула" r:id="rId7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" y="1255"/>
                          <a:ext cx="194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5" name="Object 22"/>
            <p:cNvGraphicFramePr>
              <a:graphicFrameLocks noChangeAspect="1"/>
            </p:cNvGraphicFramePr>
            <p:nvPr/>
          </p:nvGraphicFramePr>
          <p:xfrm>
            <a:off x="420" y="2044"/>
            <a:ext cx="274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6" name="Формула" r:id="rId9" imgW="228600" imgH="228600" progId="Equation.3">
                    <p:embed/>
                  </p:oleObj>
                </mc:Choice>
                <mc:Fallback>
                  <p:oleObj name="Формула" r:id="rId9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" y="2044"/>
                          <a:ext cx="274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76" name="Object 23"/>
            <p:cNvGraphicFramePr>
              <a:graphicFrameLocks noChangeAspect="1"/>
            </p:cNvGraphicFramePr>
            <p:nvPr/>
          </p:nvGraphicFramePr>
          <p:xfrm>
            <a:off x="0" y="1449"/>
            <a:ext cx="297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7" name="Формула" r:id="rId11" imgW="228600" imgH="241200" progId="Equation.3">
                    <p:embed/>
                  </p:oleObj>
                </mc:Choice>
                <mc:Fallback>
                  <p:oleObj name="Формула" r:id="rId11" imgW="22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449"/>
                          <a:ext cx="297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977" name="Group 27"/>
            <p:cNvGrpSpPr>
              <a:grpSpLocks/>
            </p:cNvGrpSpPr>
            <p:nvPr/>
          </p:nvGrpSpPr>
          <p:grpSpPr bwMode="auto">
            <a:xfrm>
              <a:off x="1068" y="792"/>
              <a:ext cx="256" cy="349"/>
              <a:chOff x="1519" y="2523"/>
              <a:chExt cx="304" cy="410"/>
            </a:xfrm>
          </p:grpSpPr>
          <p:sp>
            <p:nvSpPr>
              <p:cNvPr id="40979" name="Line 28"/>
              <p:cNvSpPr>
                <a:spLocks noChangeShapeType="1"/>
              </p:cNvSpPr>
              <p:nvPr/>
            </p:nvSpPr>
            <p:spPr bwMode="auto">
              <a:xfrm>
                <a:off x="1519" y="2523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0" name="Text Box 29"/>
              <p:cNvSpPr txBox="1">
                <a:spLocks noChangeArrowheads="1"/>
              </p:cNvSpPr>
              <p:nvPr/>
            </p:nvSpPr>
            <p:spPr bwMode="auto">
              <a:xfrm>
                <a:off x="1552" y="2549"/>
                <a:ext cx="271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800" b="1">
                    <a:cs typeface="Times New Roman" panose="02020603050405020304" pitchFamily="18" charset="0"/>
                  </a:rPr>
                  <a:t>g</a:t>
                </a:r>
                <a:endParaRPr lang="ru-RU" altLang="ru-RU" sz="2800" b="1">
                  <a:cs typeface="Times New Roman" panose="02020603050405020304" pitchFamily="18" charset="0"/>
                </a:endParaRPr>
              </a:p>
            </p:txBody>
          </p:sp>
          <p:sp>
            <p:nvSpPr>
              <p:cNvPr id="40981" name="Line 30"/>
              <p:cNvSpPr>
                <a:spLocks noChangeShapeType="1"/>
              </p:cNvSpPr>
              <p:nvPr/>
            </p:nvSpPr>
            <p:spPr bwMode="auto">
              <a:xfrm>
                <a:off x="1610" y="2614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978" name="Text Box 32"/>
            <p:cNvSpPr txBox="1">
              <a:spLocks noChangeArrowheads="1"/>
            </p:cNvSpPr>
            <p:nvPr/>
          </p:nvSpPr>
          <p:spPr bwMode="auto">
            <a:xfrm>
              <a:off x="2653" y="1933"/>
              <a:ext cx="4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 i="1"/>
                <a:t>x</a:t>
              </a:r>
              <a:r>
                <a:rPr lang="en-US" altLang="ru-RU" sz="1600" b="1" i="1"/>
                <a:t>max</a:t>
              </a:r>
              <a:endParaRPr lang="ru-RU" altLang="ru-RU" sz="1600" b="1" i="1"/>
            </a:p>
          </p:txBody>
        </p:sp>
      </p:grpSp>
      <p:sp>
        <p:nvSpPr>
          <p:cNvPr id="40964" name="Text Box 34"/>
          <p:cNvSpPr txBox="1">
            <a:spLocks noChangeArrowheads="1"/>
          </p:cNvSpPr>
          <p:nvPr/>
        </p:nvSpPr>
        <p:spPr bwMode="auto">
          <a:xfrm>
            <a:off x="2491437" y="-91538"/>
            <a:ext cx="8569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Движение тела брошенного под углом к горизонту</a:t>
            </a:r>
          </a:p>
        </p:txBody>
      </p: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088102" y="4002089"/>
            <a:ext cx="5097462" cy="3095625"/>
            <a:chOff x="113" y="663"/>
            <a:chExt cx="3211" cy="1950"/>
          </a:xfrm>
        </p:grpSpPr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V="1">
              <a:off x="399" y="817"/>
              <a:ext cx="0" cy="11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399" y="1936"/>
              <a:ext cx="28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oup 9"/>
            <p:cNvGrpSpPr>
              <a:grpSpLocks/>
            </p:cNvGrpSpPr>
            <p:nvPr/>
          </p:nvGrpSpPr>
          <p:grpSpPr bwMode="auto">
            <a:xfrm>
              <a:off x="399" y="1358"/>
              <a:ext cx="359" cy="578"/>
              <a:chOff x="612" y="3430"/>
              <a:chExt cx="454" cy="544"/>
            </a:xfrm>
          </p:grpSpPr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 flipV="1">
                <a:off x="612" y="3430"/>
                <a:ext cx="0" cy="54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>
                <a:off x="612" y="3974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 flipV="1">
                <a:off x="612" y="3430"/>
                <a:ext cx="454" cy="544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748" y="3793"/>
                <a:ext cx="91" cy="181"/>
              </a:xfrm>
              <a:custGeom>
                <a:avLst/>
                <a:gdLst>
                  <a:gd name="T0" fmla="*/ 0 w 91"/>
                  <a:gd name="T1" fmla="*/ 0 h 181"/>
                  <a:gd name="T2" fmla="*/ 45 w 91"/>
                  <a:gd name="T3" fmla="*/ 45 h 181"/>
                  <a:gd name="T4" fmla="*/ 91 w 91"/>
                  <a:gd name="T5" fmla="*/ 181 h 1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81">
                    <a:moveTo>
                      <a:pt x="0" y="0"/>
                    </a:moveTo>
                    <a:cubicBezTo>
                      <a:pt x="15" y="7"/>
                      <a:pt x="30" y="15"/>
                      <a:pt x="45" y="45"/>
                    </a:cubicBezTo>
                    <a:cubicBezTo>
                      <a:pt x="60" y="75"/>
                      <a:pt x="75" y="128"/>
                      <a:pt x="91" y="181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Arc 14"/>
            <p:cNvSpPr>
              <a:spLocks/>
            </p:cNvSpPr>
            <p:nvPr/>
          </p:nvSpPr>
          <p:spPr bwMode="auto">
            <a:xfrm>
              <a:off x="417" y="1164"/>
              <a:ext cx="2430" cy="1449"/>
            </a:xfrm>
            <a:custGeom>
              <a:avLst/>
              <a:gdLst>
                <a:gd name="T0" fmla="*/ 0 w 38119"/>
                <a:gd name="T1" fmla="*/ 775 h 21600"/>
                <a:gd name="T2" fmla="*/ 2430 w 38119"/>
                <a:gd name="T3" fmla="*/ 759 h 21600"/>
                <a:gd name="T4" fmla="*/ 1219 w 38119"/>
                <a:gd name="T5" fmla="*/ 144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19" h="21600" fill="none" extrusionOk="0">
                  <a:moveTo>
                    <a:pt x="0" y="11554"/>
                  </a:moveTo>
                  <a:cubicBezTo>
                    <a:pt x="3732" y="4449"/>
                    <a:pt x="11096" y="-1"/>
                    <a:pt x="19122" y="0"/>
                  </a:cubicBezTo>
                  <a:cubicBezTo>
                    <a:pt x="27052" y="0"/>
                    <a:pt x="34344" y="4345"/>
                    <a:pt x="38118" y="11320"/>
                  </a:cubicBezTo>
                </a:path>
                <a:path w="38119" h="21600" stroke="0" extrusionOk="0">
                  <a:moveTo>
                    <a:pt x="0" y="11554"/>
                  </a:moveTo>
                  <a:cubicBezTo>
                    <a:pt x="3732" y="4449"/>
                    <a:pt x="11096" y="-1"/>
                    <a:pt x="19122" y="0"/>
                  </a:cubicBezTo>
                  <a:cubicBezTo>
                    <a:pt x="27052" y="0"/>
                    <a:pt x="34344" y="4345"/>
                    <a:pt x="38118" y="11320"/>
                  </a:cubicBezTo>
                  <a:lnTo>
                    <a:pt x="19122" y="21600"/>
                  </a:lnTo>
                  <a:lnTo>
                    <a:pt x="0" y="1155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220" y="663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257" y="185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3083" y="1953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х</a:t>
              </a:r>
            </a:p>
          </p:txBody>
        </p:sp>
        <p:graphicFrame>
          <p:nvGraphicFramePr>
            <p:cNvPr id="34" name="Object 21"/>
            <p:cNvGraphicFramePr>
              <a:graphicFrameLocks noChangeAspect="1"/>
            </p:cNvGraphicFramePr>
            <p:nvPr/>
          </p:nvGraphicFramePr>
          <p:xfrm>
            <a:off x="519" y="1649"/>
            <a:ext cx="22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8" name="Формула" r:id="rId13" imgW="190500" imgH="228600" progId="Equation.3">
                    <p:embed/>
                  </p:oleObj>
                </mc:Choice>
                <mc:Fallback>
                  <p:oleObj name="Формула" r:id="rId13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" y="1649"/>
                          <a:ext cx="227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22"/>
            <p:cNvGraphicFramePr>
              <a:graphicFrameLocks noChangeAspect="1"/>
            </p:cNvGraphicFramePr>
            <p:nvPr/>
          </p:nvGraphicFramePr>
          <p:xfrm>
            <a:off x="542" y="1164"/>
            <a:ext cx="182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9" name="Формула" r:id="rId14" imgW="165028" imgH="228501" progId="Equation.3">
                    <p:embed/>
                  </p:oleObj>
                </mc:Choice>
                <mc:Fallback>
                  <p:oleObj name="Формула" r:id="rId14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" y="1164"/>
                          <a:ext cx="182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3"/>
            <p:cNvGraphicFramePr>
              <a:graphicFrameLocks noChangeAspect="1"/>
            </p:cNvGraphicFramePr>
            <p:nvPr/>
          </p:nvGraphicFramePr>
          <p:xfrm>
            <a:off x="507" y="1953"/>
            <a:ext cx="257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0" name="Формула" r:id="rId15" imgW="228600" imgH="228600" progId="Equation.3">
                    <p:embed/>
                  </p:oleObj>
                </mc:Choice>
                <mc:Fallback>
                  <p:oleObj name="Формула" r:id="rId15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" y="1953"/>
                          <a:ext cx="257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4"/>
            <p:cNvGraphicFramePr>
              <a:graphicFrameLocks noChangeAspect="1"/>
            </p:cNvGraphicFramePr>
            <p:nvPr/>
          </p:nvGraphicFramePr>
          <p:xfrm>
            <a:off x="113" y="1358"/>
            <a:ext cx="279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1" name="Формула" r:id="rId16" imgW="228600" imgH="241200" progId="Equation.3">
                    <p:embed/>
                  </p:oleObj>
                </mc:Choice>
                <mc:Fallback>
                  <p:oleObj name="Формула" r:id="rId16" imgW="22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1358"/>
                          <a:ext cx="279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" name="Group 28"/>
            <p:cNvGrpSpPr>
              <a:grpSpLocks/>
            </p:cNvGrpSpPr>
            <p:nvPr/>
          </p:nvGrpSpPr>
          <p:grpSpPr bwMode="auto">
            <a:xfrm>
              <a:off x="1115" y="701"/>
              <a:ext cx="254" cy="349"/>
              <a:chOff x="1519" y="2523"/>
              <a:chExt cx="322" cy="410"/>
            </a:xfrm>
          </p:grpSpPr>
          <p:sp>
            <p:nvSpPr>
              <p:cNvPr id="41" name="Line 29"/>
              <p:cNvSpPr>
                <a:spLocks noChangeShapeType="1"/>
              </p:cNvSpPr>
              <p:nvPr/>
            </p:nvSpPr>
            <p:spPr bwMode="auto">
              <a:xfrm>
                <a:off x="1519" y="2523"/>
                <a:ext cx="0" cy="36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30"/>
              <p:cNvSpPr txBox="1">
                <a:spLocks noChangeArrowheads="1"/>
              </p:cNvSpPr>
              <p:nvPr/>
            </p:nvSpPr>
            <p:spPr bwMode="auto">
              <a:xfrm>
                <a:off x="1552" y="2549"/>
                <a:ext cx="28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endParaRPr kumimoji="0" lang="ru-RU" altLang="ru-RU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>
                <a:off x="1610" y="2614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1610" y="1162"/>
              <a:ext cx="0" cy="7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1610" y="1389"/>
              <a:ext cx="4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kumimoji="0" lang="en-US" altLang="ru-RU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max</a:t>
              </a:r>
              <a:endParaRPr kumimoji="0" lang="ru-RU" altLang="ru-RU" sz="16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702540"/>
              </p:ext>
            </p:extLst>
          </p:nvPr>
        </p:nvGraphicFramePr>
        <p:xfrm>
          <a:off x="7466553" y="4002089"/>
          <a:ext cx="3097212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" name="Уравнение" r:id="rId17" imgW="1358640" imgH="939600" progId="Equation.3">
                  <p:embed/>
                </p:oleObj>
              </mc:Choice>
              <mc:Fallback>
                <p:oleObj name="Уравнение" r:id="rId17" imgW="13586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553" y="4002089"/>
                        <a:ext cx="3097212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2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9"/>
          <p:cNvGrpSpPr>
            <a:grpSpLocks/>
          </p:cNvGrpSpPr>
          <p:nvPr/>
        </p:nvGrpSpPr>
        <p:grpSpPr bwMode="auto">
          <a:xfrm>
            <a:off x="3230880" y="1013777"/>
            <a:ext cx="4535488" cy="3600450"/>
            <a:chOff x="0" y="527"/>
            <a:chExt cx="2857" cy="2268"/>
          </a:xfrm>
        </p:grpSpPr>
        <p:sp>
          <p:nvSpPr>
            <p:cNvPr id="44040" name="Arc 11"/>
            <p:cNvSpPr>
              <a:spLocks/>
            </p:cNvSpPr>
            <p:nvPr/>
          </p:nvSpPr>
          <p:spPr bwMode="auto">
            <a:xfrm>
              <a:off x="204" y="1042"/>
              <a:ext cx="2388" cy="1753"/>
            </a:xfrm>
            <a:custGeom>
              <a:avLst/>
              <a:gdLst>
                <a:gd name="T0" fmla="*/ 242 w 20559"/>
                <a:gd name="T1" fmla="*/ 0 h 21500"/>
                <a:gd name="T2" fmla="*/ 2388 w 20559"/>
                <a:gd name="T3" fmla="*/ 1213 h 21500"/>
                <a:gd name="T4" fmla="*/ 0 w 20559"/>
                <a:gd name="T5" fmla="*/ 1753 h 215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59" h="21500" fill="none" extrusionOk="0">
                  <a:moveTo>
                    <a:pt x="2080" y="0"/>
                  </a:moveTo>
                  <a:cubicBezTo>
                    <a:pt x="10655" y="830"/>
                    <a:pt x="17916" y="6675"/>
                    <a:pt x="20558" y="14875"/>
                  </a:cubicBezTo>
                </a:path>
                <a:path w="20559" h="21500" stroke="0" extrusionOk="0">
                  <a:moveTo>
                    <a:pt x="2080" y="0"/>
                  </a:moveTo>
                  <a:cubicBezTo>
                    <a:pt x="10655" y="830"/>
                    <a:pt x="17916" y="6675"/>
                    <a:pt x="20558" y="14875"/>
                  </a:cubicBezTo>
                  <a:lnTo>
                    <a:pt x="0" y="21500"/>
                  </a:lnTo>
                  <a:lnTo>
                    <a:pt x="208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1" name="Line 4"/>
            <p:cNvSpPr>
              <a:spLocks noChangeShapeType="1"/>
            </p:cNvSpPr>
            <p:nvPr/>
          </p:nvSpPr>
          <p:spPr bwMode="auto">
            <a:xfrm flipV="1">
              <a:off x="435" y="679"/>
              <a:ext cx="0" cy="15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Line 5"/>
            <p:cNvSpPr>
              <a:spLocks noChangeShapeType="1"/>
            </p:cNvSpPr>
            <p:nvPr/>
          </p:nvSpPr>
          <p:spPr bwMode="auto">
            <a:xfrm>
              <a:off x="435" y="2250"/>
              <a:ext cx="23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Text Box 6"/>
            <p:cNvSpPr txBox="1">
              <a:spLocks noChangeArrowheads="1"/>
            </p:cNvSpPr>
            <p:nvPr/>
          </p:nvSpPr>
          <p:spPr bwMode="auto">
            <a:xfrm>
              <a:off x="2628" y="2250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х</a:t>
              </a:r>
            </a:p>
          </p:txBody>
        </p:sp>
        <p:sp>
          <p:nvSpPr>
            <p:cNvPr id="44044" name="Text Box 7"/>
            <p:cNvSpPr txBox="1">
              <a:spLocks noChangeArrowheads="1"/>
            </p:cNvSpPr>
            <p:nvPr/>
          </p:nvSpPr>
          <p:spPr bwMode="auto">
            <a:xfrm>
              <a:off x="204" y="527"/>
              <a:ext cx="2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/>
                <a:t>у</a:t>
              </a:r>
            </a:p>
          </p:txBody>
        </p:sp>
        <p:sp>
          <p:nvSpPr>
            <p:cNvPr id="44045" name="Text Box 8"/>
            <p:cNvSpPr txBox="1">
              <a:spLocks noChangeArrowheads="1"/>
            </p:cNvSpPr>
            <p:nvPr/>
          </p:nvSpPr>
          <p:spPr bwMode="auto">
            <a:xfrm>
              <a:off x="270" y="213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046" name="Line 9"/>
            <p:cNvSpPr>
              <a:spLocks noChangeShapeType="1"/>
            </p:cNvSpPr>
            <p:nvPr/>
          </p:nvSpPr>
          <p:spPr bwMode="auto">
            <a:xfrm>
              <a:off x="435" y="1041"/>
              <a:ext cx="57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44047" name="Object 10"/>
            <p:cNvGraphicFramePr>
              <a:graphicFrameLocks noChangeAspect="1"/>
            </p:cNvGraphicFramePr>
            <p:nvPr/>
          </p:nvGraphicFramePr>
          <p:xfrm>
            <a:off x="657" y="709"/>
            <a:ext cx="294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2" name="Формула" r:id="rId3" imgW="165028" imgH="228501" progId="Equation.3">
                    <p:embed/>
                  </p:oleObj>
                </mc:Choice>
                <mc:Fallback>
                  <p:oleObj name="Формула" r:id="rId3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709"/>
                          <a:ext cx="294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8" name="Text Box 13"/>
            <p:cNvSpPr txBox="1">
              <a:spLocks noChangeArrowheads="1"/>
            </p:cNvSpPr>
            <p:nvPr/>
          </p:nvSpPr>
          <p:spPr bwMode="auto">
            <a:xfrm>
              <a:off x="0" y="845"/>
              <a:ext cx="4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 i="1"/>
                <a:t>y</a:t>
              </a:r>
              <a:r>
                <a:rPr lang="en-US" altLang="ru-RU" sz="1600" b="1" i="1"/>
                <a:t>max</a:t>
              </a:r>
              <a:endParaRPr lang="ru-RU" altLang="ru-RU" sz="1600" b="1" i="1"/>
            </a:p>
          </p:txBody>
        </p:sp>
        <p:grpSp>
          <p:nvGrpSpPr>
            <p:cNvPr id="44049" name="Group 14"/>
            <p:cNvGrpSpPr>
              <a:grpSpLocks/>
            </p:cNvGrpSpPr>
            <p:nvPr/>
          </p:nvGrpSpPr>
          <p:grpSpPr bwMode="auto">
            <a:xfrm>
              <a:off x="1474" y="799"/>
              <a:ext cx="254" cy="349"/>
              <a:chOff x="1519" y="2523"/>
              <a:chExt cx="322" cy="410"/>
            </a:xfrm>
          </p:grpSpPr>
          <p:sp>
            <p:nvSpPr>
              <p:cNvPr id="44050" name="Line 15"/>
              <p:cNvSpPr>
                <a:spLocks noChangeShapeType="1"/>
              </p:cNvSpPr>
              <p:nvPr/>
            </p:nvSpPr>
            <p:spPr bwMode="auto">
              <a:xfrm>
                <a:off x="1519" y="2523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1" name="Text Box 16"/>
              <p:cNvSpPr txBox="1">
                <a:spLocks noChangeArrowheads="1"/>
              </p:cNvSpPr>
              <p:nvPr/>
            </p:nvSpPr>
            <p:spPr bwMode="auto">
              <a:xfrm>
                <a:off x="1552" y="2549"/>
                <a:ext cx="28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800" b="1">
                    <a:cs typeface="Times New Roman" panose="02020603050405020304" pitchFamily="18" charset="0"/>
                  </a:rPr>
                  <a:t>g</a:t>
                </a:r>
                <a:endParaRPr lang="ru-RU" altLang="ru-RU" sz="2800" b="1">
                  <a:cs typeface="Times New Roman" panose="02020603050405020304" pitchFamily="18" charset="0"/>
                </a:endParaRPr>
              </a:p>
            </p:txBody>
          </p:sp>
          <p:sp>
            <p:nvSpPr>
              <p:cNvPr id="44052" name="Line 17"/>
              <p:cNvSpPr>
                <a:spLocks noChangeShapeType="1"/>
              </p:cNvSpPr>
              <p:nvPr/>
            </p:nvSpPr>
            <p:spPr bwMode="auto">
              <a:xfrm>
                <a:off x="1610" y="2614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4035" name="Text Box 18"/>
          <p:cNvSpPr txBox="1">
            <a:spLocks noChangeArrowheads="1"/>
          </p:cNvSpPr>
          <p:nvPr/>
        </p:nvSpPr>
        <p:spPr bwMode="auto">
          <a:xfrm>
            <a:off x="2468880" y="-60325"/>
            <a:ext cx="828246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Движение тела, брошенного горизонтально</a:t>
            </a:r>
          </a:p>
        </p:txBody>
      </p:sp>
      <p:graphicFrame>
        <p:nvGraphicFramePr>
          <p:cNvPr id="440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40156"/>
              </p:ext>
            </p:extLst>
          </p:nvPr>
        </p:nvGraphicFramePr>
        <p:xfrm>
          <a:off x="8832851" y="1903401"/>
          <a:ext cx="1655763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Формула" r:id="rId5" imgW="508000" imgH="457200" progId="Equation.3">
                  <p:embed/>
                </p:oleObj>
              </mc:Choice>
              <mc:Fallback>
                <p:oleObj name="Формула" r:id="rId5" imgW="50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851" y="1903401"/>
                        <a:ext cx="1655763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25043"/>
              </p:ext>
            </p:extLst>
          </p:nvPr>
        </p:nvGraphicFramePr>
        <p:xfrm>
          <a:off x="3659505" y="4614228"/>
          <a:ext cx="2389188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Формула" r:id="rId7" imgW="901309" imgH="634725" progId="Equation.3">
                  <p:embed/>
                </p:oleObj>
              </mc:Choice>
              <mc:Fallback>
                <p:oleObj name="Формула" r:id="rId7" imgW="901309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505" y="4614228"/>
                        <a:ext cx="2389188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47439"/>
              </p:ext>
            </p:extLst>
          </p:nvPr>
        </p:nvGraphicFramePr>
        <p:xfrm>
          <a:off x="7402830" y="4631519"/>
          <a:ext cx="2833688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Формула" r:id="rId9" imgW="952500" imgH="457200" progId="Equation.3">
                  <p:embed/>
                </p:oleObj>
              </mc:Choice>
              <mc:Fallback>
                <p:oleObj name="Формула" r:id="rId9" imgW="952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830" y="4631519"/>
                        <a:ext cx="2833688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9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2495550" y="1989138"/>
            <a:ext cx="3600450" cy="3600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59" name="Line 6"/>
          <p:cNvSpPr>
            <a:spLocks noChangeShapeType="1"/>
          </p:cNvSpPr>
          <p:nvPr/>
        </p:nvSpPr>
        <p:spPr bwMode="auto">
          <a:xfrm flipV="1">
            <a:off x="4295776" y="3429000"/>
            <a:ext cx="18002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4224338" y="19161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61" name="Text Box 22"/>
          <p:cNvSpPr txBox="1">
            <a:spLocks noChangeArrowheads="1"/>
          </p:cNvSpPr>
          <p:nvPr/>
        </p:nvSpPr>
        <p:spPr bwMode="auto">
          <a:xfrm>
            <a:off x="4872039" y="3213101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latin typeface="Arial" panose="020B0604020202020204" pitchFamily="34" charset="0"/>
              </a:rPr>
              <a:t>R</a:t>
            </a:r>
            <a:endParaRPr lang="ru-RU" altLang="ru-RU" sz="2800" b="1">
              <a:latin typeface="Arial" panose="020B0604020202020204" pitchFamily="34" charset="0"/>
            </a:endParaRPr>
          </a:p>
        </p:txBody>
      </p:sp>
      <p:sp>
        <p:nvSpPr>
          <p:cNvPr id="45062" name="Text Box 23"/>
          <p:cNvSpPr txBox="1">
            <a:spLocks noChangeArrowheads="1"/>
          </p:cNvSpPr>
          <p:nvPr/>
        </p:nvSpPr>
        <p:spPr bwMode="auto">
          <a:xfrm>
            <a:off x="1919288" y="1"/>
            <a:ext cx="8413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+mn-lt"/>
              </a:rPr>
              <a:t>Равномерное движение тела по окружности</a:t>
            </a:r>
          </a:p>
        </p:txBody>
      </p:sp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6816725" y="1773239"/>
          <a:ext cx="367188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8" name="Формула" r:id="rId3" imgW="990170" imgH="406224" progId="Equation.3">
                  <p:embed/>
                </p:oleObj>
              </mc:Choice>
              <mc:Fallback>
                <p:oleObj name="Формула" r:id="rId3" imgW="99017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1773239"/>
                        <a:ext cx="3671888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2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9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7248526" y="4149726"/>
          <a:ext cx="28797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" name="Формула" r:id="rId7" imgW="736280" imgH="406224" progId="Equation.3">
                  <p:embed/>
                </p:oleObj>
              </mc:Choice>
              <mc:Fallback>
                <p:oleObj name="Формула" r:id="rId7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6" y="4149726"/>
                        <a:ext cx="287972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4224338" y="1916113"/>
            <a:ext cx="792162" cy="144462"/>
            <a:chOff x="1701" y="1207"/>
            <a:chExt cx="499" cy="91"/>
          </a:xfrm>
        </p:grpSpPr>
        <p:sp>
          <p:nvSpPr>
            <p:cNvPr id="45086" name="Oval 5"/>
            <p:cNvSpPr>
              <a:spLocks noChangeArrowheads="1"/>
            </p:cNvSpPr>
            <p:nvPr/>
          </p:nvSpPr>
          <p:spPr bwMode="auto">
            <a:xfrm>
              <a:off x="1701" y="1207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87" name="Line 7"/>
            <p:cNvSpPr>
              <a:spLocks noChangeShapeType="1"/>
            </p:cNvSpPr>
            <p:nvPr/>
          </p:nvSpPr>
          <p:spPr bwMode="auto">
            <a:xfrm>
              <a:off x="1746" y="1253"/>
              <a:ext cx="454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34" name="Group 34"/>
          <p:cNvGrpSpPr>
            <a:grpSpLocks/>
          </p:cNvGrpSpPr>
          <p:nvPr/>
        </p:nvGrpSpPr>
        <p:grpSpPr bwMode="auto">
          <a:xfrm rot="2548039">
            <a:off x="5376863" y="2649538"/>
            <a:ext cx="792162" cy="144462"/>
            <a:chOff x="1701" y="1207"/>
            <a:chExt cx="499" cy="91"/>
          </a:xfrm>
        </p:grpSpPr>
        <p:sp>
          <p:nvSpPr>
            <p:cNvPr id="45084" name="Oval 35"/>
            <p:cNvSpPr>
              <a:spLocks noChangeArrowheads="1"/>
            </p:cNvSpPr>
            <p:nvPr/>
          </p:nvSpPr>
          <p:spPr bwMode="auto">
            <a:xfrm>
              <a:off x="1701" y="1207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85" name="Line 36"/>
            <p:cNvSpPr>
              <a:spLocks noChangeShapeType="1"/>
            </p:cNvSpPr>
            <p:nvPr/>
          </p:nvSpPr>
          <p:spPr bwMode="auto">
            <a:xfrm>
              <a:off x="1746" y="1253"/>
              <a:ext cx="454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39" name="Group 39"/>
          <p:cNvGrpSpPr>
            <a:grpSpLocks/>
          </p:cNvGrpSpPr>
          <p:nvPr/>
        </p:nvGrpSpPr>
        <p:grpSpPr bwMode="auto">
          <a:xfrm rot="10800000">
            <a:off x="3575051" y="5513388"/>
            <a:ext cx="792163" cy="144462"/>
            <a:chOff x="1701" y="1207"/>
            <a:chExt cx="499" cy="91"/>
          </a:xfrm>
        </p:grpSpPr>
        <p:sp>
          <p:nvSpPr>
            <p:cNvPr id="45082" name="Oval 40"/>
            <p:cNvSpPr>
              <a:spLocks noChangeArrowheads="1"/>
            </p:cNvSpPr>
            <p:nvPr/>
          </p:nvSpPr>
          <p:spPr bwMode="auto">
            <a:xfrm>
              <a:off x="1701" y="1207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83" name="Line 41"/>
            <p:cNvSpPr>
              <a:spLocks noChangeShapeType="1"/>
            </p:cNvSpPr>
            <p:nvPr/>
          </p:nvSpPr>
          <p:spPr bwMode="auto">
            <a:xfrm>
              <a:off x="1746" y="1253"/>
              <a:ext cx="454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44" name="Group 44"/>
          <p:cNvGrpSpPr>
            <a:grpSpLocks/>
          </p:cNvGrpSpPr>
          <p:nvPr/>
        </p:nvGrpSpPr>
        <p:grpSpPr bwMode="auto">
          <a:xfrm rot="5400000">
            <a:off x="5695951" y="4040188"/>
            <a:ext cx="792162" cy="144463"/>
            <a:chOff x="1701" y="1207"/>
            <a:chExt cx="499" cy="91"/>
          </a:xfrm>
        </p:grpSpPr>
        <p:sp>
          <p:nvSpPr>
            <p:cNvPr id="45080" name="Oval 45"/>
            <p:cNvSpPr>
              <a:spLocks noChangeArrowheads="1"/>
            </p:cNvSpPr>
            <p:nvPr/>
          </p:nvSpPr>
          <p:spPr bwMode="auto">
            <a:xfrm>
              <a:off x="1701" y="1207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81" name="Line 46"/>
            <p:cNvSpPr>
              <a:spLocks noChangeShapeType="1"/>
            </p:cNvSpPr>
            <p:nvPr/>
          </p:nvSpPr>
          <p:spPr bwMode="auto">
            <a:xfrm>
              <a:off x="1746" y="1253"/>
              <a:ext cx="454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49" name="Group 49"/>
          <p:cNvGrpSpPr>
            <a:grpSpLocks/>
          </p:cNvGrpSpPr>
          <p:nvPr/>
        </p:nvGrpSpPr>
        <p:grpSpPr bwMode="auto">
          <a:xfrm rot="-5400000">
            <a:off x="2098676" y="3392488"/>
            <a:ext cx="792162" cy="144463"/>
            <a:chOff x="1701" y="1207"/>
            <a:chExt cx="499" cy="91"/>
          </a:xfrm>
        </p:grpSpPr>
        <p:sp>
          <p:nvSpPr>
            <p:cNvPr id="45078" name="Oval 50"/>
            <p:cNvSpPr>
              <a:spLocks noChangeArrowheads="1"/>
            </p:cNvSpPr>
            <p:nvPr/>
          </p:nvSpPr>
          <p:spPr bwMode="auto">
            <a:xfrm>
              <a:off x="1701" y="1207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079" name="Line 51"/>
            <p:cNvSpPr>
              <a:spLocks noChangeShapeType="1"/>
            </p:cNvSpPr>
            <p:nvPr/>
          </p:nvSpPr>
          <p:spPr bwMode="auto">
            <a:xfrm>
              <a:off x="1746" y="1253"/>
              <a:ext cx="454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5654" name="Object 54"/>
          <p:cNvGraphicFramePr>
            <a:graphicFrameLocks noChangeAspect="1"/>
          </p:cNvGraphicFramePr>
          <p:nvPr/>
        </p:nvGraphicFramePr>
        <p:xfrm>
          <a:off x="4656139" y="1557338"/>
          <a:ext cx="339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" name="Формула" r:id="rId9" imgW="139579" imgH="177646" progId="Equation.3">
                  <p:embed/>
                </p:oleObj>
              </mc:Choice>
              <mc:Fallback>
                <p:oleObj name="Формула" r:id="rId9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9" y="1557338"/>
                        <a:ext cx="3397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4008438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0</a:t>
            </a:r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5448300" y="2060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1</a:t>
            </a:r>
          </a:p>
        </p:txBody>
      </p: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6096000" y="3429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2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4295775" y="5516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3</a:t>
            </a:r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22082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16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4 C 0.10851 0.00024 0.19671 0.11794 0.19671 0.26298 C 0.19671 0.40802 0.10851 0.52595 -0.00017 0.52595 C -0.10886 0.52595 -0.19688 0.40802 -0.19688 0.26298 C -0.19688 0.11794 -0.10886 0.00024 -0.00017 0.0002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 animBg="1"/>
      <p:bldP spid="25656" grpId="0"/>
      <p:bldP spid="25657" grpId="0"/>
      <p:bldP spid="25658" grpId="0"/>
      <p:bldP spid="256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9" name="Line 55"/>
          <p:cNvSpPr>
            <a:spLocks noChangeShapeType="1"/>
          </p:cNvSpPr>
          <p:nvPr/>
        </p:nvSpPr>
        <p:spPr bwMode="auto">
          <a:xfrm flipH="1">
            <a:off x="4727576" y="1989139"/>
            <a:ext cx="288925" cy="7191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3" name="Oval 4"/>
          <p:cNvSpPr>
            <a:spLocks noChangeArrowheads="1"/>
          </p:cNvSpPr>
          <p:nvPr/>
        </p:nvSpPr>
        <p:spPr bwMode="auto">
          <a:xfrm>
            <a:off x="2495550" y="1989138"/>
            <a:ext cx="3600450" cy="3600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 flipV="1">
            <a:off x="4295776" y="3429000"/>
            <a:ext cx="18002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5" name="Oval 6"/>
          <p:cNvSpPr>
            <a:spLocks noChangeArrowheads="1"/>
          </p:cNvSpPr>
          <p:nvPr/>
        </p:nvSpPr>
        <p:spPr bwMode="auto">
          <a:xfrm>
            <a:off x="4224338" y="19161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4872039" y="3213101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latin typeface="Arial" panose="020B0604020202020204" pitchFamily="34" charset="0"/>
              </a:rPr>
              <a:t>R</a:t>
            </a:r>
            <a:endParaRPr lang="ru-RU" altLang="ru-RU" sz="2800" b="1">
              <a:latin typeface="Arial" panose="020B0604020202020204" pitchFamily="34" charset="0"/>
            </a:endParaRPr>
          </a:p>
        </p:txBody>
      </p:sp>
      <p:graphicFrame>
        <p:nvGraphicFramePr>
          <p:cNvPr id="46087" name="Object 8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6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8" name="Group 10"/>
          <p:cNvGrpSpPr>
            <a:grpSpLocks/>
          </p:cNvGrpSpPr>
          <p:nvPr/>
        </p:nvGrpSpPr>
        <p:grpSpPr bwMode="auto">
          <a:xfrm>
            <a:off x="4224338" y="1916113"/>
            <a:ext cx="792162" cy="144462"/>
            <a:chOff x="1701" y="1207"/>
            <a:chExt cx="499" cy="91"/>
          </a:xfrm>
        </p:grpSpPr>
        <p:sp>
          <p:nvSpPr>
            <p:cNvPr id="46110" name="Oval 11"/>
            <p:cNvSpPr>
              <a:spLocks noChangeArrowheads="1"/>
            </p:cNvSpPr>
            <p:nvPr/>
          </p:nvSpPr>
          <p:spPr bwMode="auto">
            <a:xfrm>
              <a:off x="1701" y="1207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111" name="Line 12"/>
            <p:cNvSpPr>
              <a:spLocks noChangeShapeType="1"/>
            </p:cNvSpPr>
            <p:nvPr/>
          </p:nvSpPr>
          <p:spPr bwMode="auto">
            <a:xfrm>
              <a:off x="1746" y="1253"/>
              <a:ext cx="454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 rot="2548039">
            <a:off x="5376863" y="2649538"/>
            <a:ext cx="792162" cy="144462"/>
            <a:chOff x="1701" y="1207"/>
            <a:chExt cx="499" cy="91"/>
          </a:xfrm>
        </p:grpSpPr>
        <p:sp>
          <p:nvSpPr>
            <p:cNvPr id="46108" name="Oval 16"/>
            <p:cNvSpPr>
              <a:spLocks noChangeArrowheads="1"/>
            </p:cNvSpPr>
            <p:nvPr/>
          </p:nvSpPr>
          <p:spPr bwMode="auto">
            <a:xfrm>
              <a:off x="1701" y="1207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109" name="Line 17"/>
            <p:cNvSpPr>
              <a:spLocks noChangeShapeType="1"/>
            </p:cNvSpPr>
            <p:nvPr/>
          </p:nvSpPr>
          <p:spPr bwMode="auto">
            <a:xfrm>
              <a:off x="1746" y="1253"/>
              <a:ext cx="454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6090" name="Object 34"/>
          <p:cNvGraphicFramePr>
            <a:graphicFrameLocks noChangeAspect="1"/>
          </p:cNvGraphicFramePr>
          <p:nvPr/>
        </p:nvGraphicFramePr>
        <p:xfrm>
          <a:off x="4440239" y="1484314"/>
          <a:ext cx="4016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7" name="Формула" r:id="rId5" imgW="165028" imgH="228501" progId="Equation.3">
                  <p:embed/>
                </p:oleObj>
              </mc:Choice>
              <mc:Fallback>
                <p:oleObj name="Формула" r:id="rId5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9" y="1484314"/>
                        <a:ext cx="4016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5"/>
          <p:cNvGraphicFramePr>
            <a:graphicFrameLocks noChangeAspect="1"/>
          </p:cNvGraphicFramePr>
          <p:nvPr/>
        </p:nvGraphicFramePr>
        <p:xfrm>
          <a:off x="3792538" y="1989138"/>
          <a:ext cx="5127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8" name="Формула" r:id="rId7" imgW="177646" imgH="241091" progId="Equation.3">
                  <p:embed/>
                </p:oleObj>
              </mc:Choice>
              <mc:Fallback>
                <p:oleObj name="Формула" r:id="rId7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1989138"/>
                        <a:ext cx="51276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Text Box 36"/>
          <p:cNvSpPr txBox="1">
            <a:spLocks noChangeArrowheads="1"/>
          </p:cNvSpPr>
          <p:nvPr/>
        </p:nvSpPr>
        <p:spPr bwMode="auto">
          <a:xfrm>
            <a:off x="4008438" y="148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0</a:t>
            </a:r>
          </a:p>
        </p:txBody>
      </p:sp>
      <p:sp>
        <p:nvSpPr>
          <p:cNvPr id="46093" name="Text Box 37"/>
          <p:cNvSpPr txBox="1">
            <a:spLocks noChangeArrowheads="1"/>
          </p:cNvSpPr>
          <p:nvPr/>
        </p:nvSpPr>
        <p:spPr bwMode="auto">
          <a:xfrm>
            <a:off x="5448300" y="20605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1</a:t>
            </a:r>
          </a:p>
        </p:txBody>
      </p:sp>
      <p:graphicFrame>
        <p:nvGraphicFramePr>
          <p:cNvPr id="46094" name="Object 43"/>
          <p:cNvGraphicFramePr>
            <a:graphicFrameLocks noChangeAspect="1"/>
          </p:cNvGraphicFramePr>
          <p:nvPr/>
        </p:nvGraphicFramePr>
        <p:xfrm>
          <a:off x="5895975" y="2290763"/>
          <a:ext cx="36988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9" name="Формула" r:id="rId9" imgW="152268" imgH="215713" progId="Equation.3">
                  <p:embed/>
                </p:oleObj>
              </mc:Choice>
              <mc:Fallback>
                <p:oleObj name="Формула" r:id="rId9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290763"/>
                        <a:ext cx="369888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95" name="Group 44"/>
          <p:cNvGrpSpPr>
            <a:grpSpLocks/>
          </p:cNvGrpSpPr>
          <p:nvPr/>
        </p:nvGrpSpPr>
        <p:grpSpPr bwMode="auto">
          <a:xfrm rot="2548039">
            <a:off x="5375276" y="2636838"/>
            <a:ext cx="792163" cy="144462"/>
            <a:chOff x="1701" y="1207"/>
            <a:chExt cx="499" cy="91"/>
          </a:xfrm>
        </p:grpSpPr>
        <p:sp>
          <p:nvSpPr>
            <p:cNvPr id="46106" name="Oval 45"/>
            <p:cNvSpPr>
              <a:spLocks noChangeArrowheads="1"/>
            </p:cNvSpPr>
            <p:nvPr/>
          </p:nvSpPr>
          <p:spPr bwMode="auto">
            <a:xfrm>
              <a:off x="1701" y="1207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107" name="Line 46"/>
            <p:cNvSpPr>
              <a:spLocks noChangeShapeType="1"/>
            </p:cNvSpPr>
            <p:nvPr/>
          </p:nvSpPr>
          <p:spPr bwMode="auto">
            <a:xfrm>
              <a:off x="1746" y="1253"/>
              <a:ext cx="454" cy="0"/>
            </a:xfrm>
            <a:prstGeom prst="line">
              <a:avLst/>
            </a:prstGeom>
            <a:noFill/>
            <a:ln w="38100">
              <a:solidFill>
                <a:srgbClr val="FC3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71" name="Line 47"/>
          <p:cNvSpPr>
            <a:spLocks noChangeShapeType="1"/>
          </p:cNvSpPr>
          <p:nvPr/>
        </p:nvSpPr>
        <p:spPr bwMode="auto">
          <a:xfrm flipH="1">
            <a:off x="4800600" y="1989139"/>
            <a:ext cx="21590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 flipH="1">
            <a:off x="4295775" y="1978925"/>
            <a:ext cx="740248" cy="18818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6673" name="Object 49"/>
          <p:cNvGraphicFramePr>
            <a:graphicFrameLocks noChangeAspect="1"/>
          </p:cNvGraphicFramePr>
          <p:nvPr/>
        </p:nvGraphicFramePr>
        <p:xfrm>
          <a:off x="5087938" y="1916114"/>
          <a:ext cx="4683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0" name="Формула" r:id="rId11" imgW="241091" imgH="177646" progId="Equation.3">
                  <p:embed/>
                </p:oleObj>
              </mc:Choice>
              <mc:Fallback>
                <p:oleObj name="Формула" r:id="rId11" imgW="241091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1916114"/>
                        <a:ext cx="4683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4295775" y="1989139"/>
            <a:ext cx="0" cy="7191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6675" name="Object 51"/>
          <p:cNvGraphicFramePr>
            <a:graphicFrameLocks noChangeAspect="1"/>
          </p:cNvGraphicFramePr>
          <p:nvPr/>
        </p:nvGraphicFramePr>
        <p:xfrm>
          <a:off x="7032625" y="1700213"/>
          <a:ext cx="3155950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1" name="Формула" r:id="rId13" imgW="1040948" imgH="583947" progId="Equation.3">
                  <p:embed/>
                </p:oleObj>
              </mc:Choice>
              <mc:Fallback>
                <p:oleObj name="Формула" r:id="rId13" imgW="1040948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1700213"/>
                        <a:ext cx="3155950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9107"/>
              </p:ext>
            </p:extLst>
          </p:nvPr>
        </p:nvGraphicFramePr>
        <p:xfrm>
          <a:off x="7032625" y="3592512"/>
          <a:ext cx="173513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2" name="Уравнение" r:id="rId15" imgW="545760" imgH="419040" progId="Equation.3">
                  <p:embed/>
                </p:oleObj>
              </mc:Choice>
              <mc:Fallback>
                <p:oleObj name="Уравнение" r:id="rId15" imgW="545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3592512"/>
                        <a:ext cx="173513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2" name="Line 53"/>
          <p:cNvSpPr>
            <a:spLocks noChangeShapeType="1"/>
          </p:cNvSpPr>
          <p:nvPr/>
        </p:nvSpPr>
        <p:spPr bwMode="auto">
          <a:xfrm>
            <a:off x="4295775" y="1989138"/>
            <a:ext cx="0" cy="1871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3" name="Text Box 54"/>
          <p:cNvSpPr txBox="1">
            <a:spLocks noChangeArrowheads="1"/>
          </p:cNvSpPr>
          <p:nvPr/>
        </p:nvSpPr>
        <p:spPr bwMode="auto">
          <a:xfrm>
            <a:off x="2825750" y="57665"/>
            <a:ext cx="8413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Равномерное движение тела по окружности</a:t>
            </a:r>
          </a:p>
        </p:txBody>
      </p:sp>
      <p:cxnSp>
        <p:nvCxnSpPr>
          <p:cNvPr id="3" name="Прямая со стрелкой 2"/>
          <p:cNvCxnSpPr>
            <a:stCxn id="46107" idx="0"/>
            <a:endCxn id="46102" idx="1"/>
          </p:cNvCxnSpPr>
          <p:nvPr/>
        </p:nvCxnSpPr>
        <p:spPr>
          <a:xfrm flipH="1">
            <a:off x="4295776" y="2490465"/>
            <a:ext cx="1235568" cy="1370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961762"/>
              </p:ext>
            </p:extLst>
          </p:nvPr>
        </p:nvGraphicFramePr>
        <p:xfrm>
          <a:off x="4916015" y="2258719"/>
          <a:ext cx="5127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3" name="Формула" r:id="rId17" imgW="177646" imgH="241091" progId="Equation.3">
                  <p:embed/>
                </p:oleObj>
              </mc:Choice>
              <mc:Fallback>
                <p:oleObj name="Формула" r:id="rId17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015" y="2258719"/>
                        <a:ext cx="51276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7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4"/>
          <p:cNvSpPr txBox="1">
            <a:spLocks noChangeArrowheads="1"/>
          </p:cNvSpPr>
          <p:nvPr/>
        </p:nvSpPr>
        <p:spPr bwMode="auto">
          <a:xfrm>
            <a:off x="2825750" y="57665"/>
            <a:ext cx="8413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Равномерное движение тела по окружности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280" y="1584960"/>
            <a:ext cx="955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Угловой скоростью </a:t>
            </a:r>
            <a:r>
              <a:rPr lang="ru-RU" sz="2400" b="1" dirty="0" smtClean="0"/>
              <a:t>называется физическая величина, равная отношению угла поворота к интервалу времени, в течении которого этот поворот совершён:</a:t>
            </a:r>
            <a:endParaRPr lang="ru-RU" sz="2400" b="1" dirty="0"/>
          </a:p>
        </p:txBody>
      </p:sp>
      <p:graphicFrame>
        <p:nvGraphicFramePr>
          <p:cNvPr id="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90318"/>
              </p:ext>
            </p:extLst>
          </p:nvPr>
        </p:nvGraphicFramePr>
        <p:xfrm>
          <a:off x="4817595" y="2522944"/>
          <a:ext cx="365601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Уравнение" r:id="rId3" imgW="1206360" imgH="393480" progId="Equation.3">
                  <p:embed/>
                </p:oleObj>
              </mc:Choice>
              <mc:Fallback>
                <p:oleObj name="Уравнение" r:id="rId3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595" y="2522944"/>
                        <a:ext cx="3656012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0280" y="3957012"/>
            <a:ext cx="5281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Угловая скорость выражается в рад/с.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40280" y="4639016"/>
            <a:ext cx="706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Связь между линейными и угловыми величинами:</a:t>
            </a:r>
            <a:endParaRPr lang="ru-RU" sz="2400" b="1" dirty="0"/>
          </a:p>
        </p:txBody>
      </p:sp>
      <p:graphicFrame>
        <p:nvGraphicFramePr>
          <p:cNvPr id="8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17851"/>
              </p:ext>
            </p:extLst>
          </p:nvPr>
        </p:nvGraphicFramePr>
        <p:xfrm>
          <a:off x="5709831" y="5321020"/>
          <a:ext cx="1655763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Уравнение" r:id="rId5" imgW="545760" imgH="406080" progId="Equation.3">
                  <p:embed/>
                </p:oleObj>
              </mc:Choice>
              <mc:Fallback>
                <p:oleObj name="Уравнение" r:id="rId5" imgW="5457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831" y="5321020"/>
                        <a:ext cx="1655763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035" y="866633"/>
            <a:ext cx="8833285" cy="2893324"/>
          </a:xfrm>
          <a:noFill/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Цель: повторить основные понятия кинематики, виды движения, графики и формулы кинематики в соответствии с кодификатором ЕГЭ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уметь применять эти знания при решении заданий из открытого банка сайта ФИПИ.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362936" y="108746"/>
            <a:ext cx="62122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Кинематика</a:t>
            </a:r>
            <a:r>
              <a:rPr lang="en-US" alt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твёрдого тела </a:t>
            </a:r>
            <a:endParaRPr lang="ru-RU" altLang="ru-RU" sz="4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774824" y="908051"/>
            <a:ext cx="102038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i="1" dirty="0">
                <a:solidFill>
                  <a:srgbClr val="0070C0"/>
                </a:solidFill>
                <a:latin typeface="+mn-lt"/>
              </a:rPr>
              <a:t>Поступательное движение </a:t>
            </a:r>
            <a:r>
              <a:rPr lang="ru-RU" altLang="ru-RU" sz="2400" b="1" dirty="0">
                <a:latin typeface="+mn-lt"/>
              </a:rPr>
              <a:t>– это движение </a:t>
            </a:r>
            <a:r>
              <a:rPr lang="ru-RU" altLang="ru-RU" sz="2400" b="1" dirty="0" smtClean="0">
                <a:latin typeface="+mn-lt"/>
              </a:rPr>
              <a:t>твёрдого тела</a:t>
            </a:r>
            <a:r>
              <a:rPr lang="ru-RU" altLang="ru-RU" sz="2400" b="1" dirty="0">
                <a:latin typeface="+mn-lt"/>
              </a:rPr>
              <a:t>, при котором </a:t>
            </a:r>
            <a:r>
              <a:rPr lang="ru-RU" altLang="ru-RU" sz="2400" b="1" dirty="0" smtClean="0">
                <a:latin typeface="+mn-lt"/>
              </a:rPr>
              <a:t>любой отрезок, соединяющий любые две точки тела,</a:t>
            </a:r>
          </a:p>
          <a:p>
            <a:pPr eaLnBrk="1" hangingPunct="1"/>
            <a:r>
              <a:rPr lang="ru-RU" altLang="ru-RU" sz="2400" b="1" dirty="0" smtClean="0">
                <a:latin typeface="+mn-lt"/>
              </a:rPr>
              <a:t> остаётся параллельным самому себе. </a:t>
            </a:r>
          </a:p>
          <a:p>
            <a:pPr eaLnBrk="1" hangingPunct="1"/>
            <a:r>
              <a:rPr lang="ru-RU" altLang="ru-RU" sz="2400" b="1" dirty="0" smtClean="0">
                <a:latin typeface="+mn-lt"/>
              </a:rPr>
              <a:t>При поступательном движении все точки описывают </a:t>
            </a:r>
          </a:p>
          <a:p>
            <a:pPr eaLnBrk="1" hangingPunct="1"/>
            <a:r>
              <a:rPr lang="ru-RU" altLang="ru-RU" sz="2400" b="1" dirty="0" smtClean="0">
                <a:latin typeface="+mn-lt"/>
              </a:rPr>
              <a:t>одинаковые траектории.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 rot="20325589">
            <a:off x="1199439" y="4706800"/>
            <a:ext cx="2376487" cy="1225550"/>
          </a:xfrm>
          <a:prstGeom prst="star5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66577" name="Group 17"/>
          <p:cNvGrpSpPr>
            <a:grpSpLocks/>
          </p:cNvGrpSpPr>
          <p:nvPr/>
        </p:nvGrpSpPr>
        <p:grpSpPr bwMode="auto">
          <a:xfrm>
            <a:off x="1189673" y="2744521"/>
            <a:ext cx="6767512" cy="3457575"/>
            <a:chOff x="567" y="1480"/>
            <a:chExt cx="4263" cy="2178"/>
          </a:xfrm>
        </p:grpSpPr>
        <p:sp>
          <p:nvSpPr>
            <p:cNvPr id="66569" name="AutoShape 9"/>
            <p:cNvSpPr>
              <a:spLocks noChangeArrowheads="1"/>
            </p:cNvSpPr>
            <p:nvPr/>
          </p:nvSpPr>
          <p:spPr bwMode="auto">
            <a:xfrm rot="-1292216">
              <a:off x="567" y="2750"/>
              <a:ext cx="1497" cy="772"/>
            </a:xfrm>
            <a:prstGeom prst="star5">
              <a:avLst/>
            </a:prstGeom>
            <a:noFill/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>
                          <a:gamma/>
                          <a:tint val="0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368" name="Freeform 11"/>
            <p:cNvSpPr>
              <a:spLocks/>
            </p:cNvSpPr>
            <p:nvPr/>
          </p:nvSpPr>
          <p:spPr bwMode="auto">
            <a:xfrm>
              <a:off x="1202" y="1480"/>
              <a:ext cx="2857" cy="1271"/>
            </a:xfrm>
            <a:custGeom>
              <a:avLst/>
              <a:gdLst>
                <a:gd name="T0" fmla="*/ 0 w 2857"/>
                <a:gd name="T1" fmla="*/ 1271 h 1271"/>
                <a:gd name="T2" fmla="*/ 136 w 2857"/>
                <a:gd name="T3" fmla="*/ 817 h 1271"/>
                <a:gd name="T4" fmla="*/ 726 w 2857"/>
                <a:gd name="T5" fmla="*/ 499 h 1271"/>
                <a:gd name="T6" fmla="*/ 2132 w 2857"/>
                <a:gd name="T7" fmla="*/ 636 h 1271"/>
                <a:gd name="T8" fmla="*/ 2857 w 2857"/>
                <a:gd name="T9" fmla="*/ 0 h 1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7" h="1271">
                  <a:moveTo>
                    <a:pt x="0" y="1271"/>
                  </a:moveTo>
                  <a:cubicBezTo>
                    <a:pt x="7" y="1108"/>
                    <a:pt x="15" y="946"/>
                    <a:pt x="136" y="817"/>
                  </a:cubicBezTo>
                  <a:cubicBezTo>
                    <a:pt x="257" y="688"/>
                    <a:pt x="393" y="529"/>
                    <a:pt x="726" y="499"/>
                  </a:cubicBezTo>
                  <a:cubicBezTo>
                    <a:pt x="1059" y="469"/>
                    <a:pt x="1777" y="719"/>
                    <a:pt x="2132" y="636"/>
                  </a:cubicBezTo>
                  <a:cubicBezTo>
                    <a:pt x="2487" y="553"/>
                    <a:pt x="2672" y="276"/>
                    <a:pt x="2857" y="0"/>
                  </a:cubicBezTo>
                </a:path>
              </a:pathLst>
            </a:custGeom>
            <a:noFill/>
            <a:ln w="19050" cap="flat" cmpd="sng">
              <a:solidFill>
                <a:srgbClr val="CC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Freeform 12"/>
            <p:cNvSpPr>
              <a:spLocks/>
            </p:cNvSpPr>
            <p:nvPr/>
          </p:nvSpPr>
          <p:spPr bwMode="auto">
            <a:xfrm>
              <a:off x="1020" y="2387"/>
              <a:ext cx="2857" cy="1271"/>
            </a:xfrm>
            <a:custGeom>
              <a:avLst/>
              <a:gdLst>
                <a:gd name="T0" fmla="*/ 0 w 2857"/>
                <a:gd name="T1" fmla="*/ 1271 h 1271"/>
                <a:gd name="T2" fmla="*/ 136 w 2857"/>
                <a:gd name="T3" fmla="*/ 817 h 1271"/>
                <a:gd name="T4" fmla="*/ 726 w 2857"/>
                <a:gd name="T5" fmla="*/ 499 h 1271"/>
                <a:gd name="T6" fmla="*/ 2132 w 2857"/>
                <a:gd name="T7" fmla="*/ 636 h 1271"/>
                <a:gd name="T8" fmla="*/ 2857 w 2857"/>
                <a:gd name="T9" fmla="*/ 0 h 1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7" h="1271">
                  <a:moveTo>
                    <a:pt x="0" y="1271"/>
                  </a:moveTo>
                  <a:cubicBezTo>
                    <a:pt x="7" y="1108"/>
                    <a:pt x="15" y="946"/>
                    <a:pt x="136" y="817"/>
                  </a:cubicBezTo>
                  <a:cubicBezTo>
                    <a:pt x="257" y="688"/>
                    <a:pt x="393" y="529"/>
                    <a:pt x="726" y="499"/>
                  </a:cubicBezTo>
                  <a:cubicBezTo>
                    <a:pt x="1059" y="469"/>
                    <a:pt x="1777" y="719"/>
                    <a:pt x="2132" y="636"/>
                  </a:cubicBezTo>
                  <a:cubicBezTo>
                    <a:pt x="2487" y="553"/>
                    <a:pt x="2672" y="276"/>
                    <a:pt x="285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Freeform 13"/>
            <p:cNvSpPr>
              <a:spLocks/>
            </p:cNvSpPr>
            <p:nvPr/>
          </p:nvSpPr>
          <p:spPr bwMode="auto">
            <a:xfrm>
              <a:off x="1973" y="1480"/>
              <a:ext cx="2857" cy="1271"/>
            </a:xfrm>
            <a:custGeom>
              <a:avLst/>
              <a:gdLst>
                <a:gd name="T0" fmla="*/ 0 w 2857"/>
                <a:gd name="T1" fmla="*/ 1271 h 1271"/>
                <a:gd name="T2" fmla="*/ 136 w 2857"/>
                <a:gd name="T3" fmla="*/ 817 h 1271"/>
                <a:gd name="T4" fmla="*/ 726 w 2857"/>
                <a:gd name="T5" fmla="*/ 499 h 1271"/>
                <a:gd name="T6" fmla="*/ 2132 w 2857"/>
                <a:gd name="T7" fmla="*/ 636 h 1271"/>
                <a:gd name="T8" fmla="*/ 2857 w 2857"/>
                <a:gd name="T9" fmla="*/ 0 h 1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7" h="1271">
                  <a:moveTo>
                    <a:pt x="0" y="1271"/>
                  </a:moveTo>
                  <a:cubicBezTo>
                    <a:pt x="7" y="1108"/>
                    <a:pt x="15" y="946"/>
                    <a:pt x="136" y="817"/>
                  </a:cubicBezTo>
                  <a:cubicBezTo>
                    <a:pt x="257" y="688"/>
                    <a:pt x="393" y="529"/>
                    <a:pt x="726" y="499"/>
                  </a:cubicBezTo>
                  <a:cubicBezTo>
                    <a:pt x="1059" y="469"/>
                    <a:pt x="1777" y="719"/>
                    <a:pt x="2132" y="636"/>
                  </a:cubicBezTo>
                  <a:cubicBezTo>
                    <a:pt x="2487" y="553"/>
                    <a:pt x="2672" y="276"/>
                    <a:pt x="285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14"/>
            <p:cNvSpPr>
              <a:spLocks/>
            </p:cNvSpPr>
            <p:nvPr/>
          </p:nvSpPr>
          <p:spPr bwMode="auto">
            <a:xfrm>
              <a:off x="612" y="2024"/>
              <a:ext cx="2857" cy="1271"/>
            </a:xfrm>
            <a:custGeom>
              <a:avLst/>
              <a:gdLst>
                <a:gd name="T0" fmla="*/ 0 w 2857"/>
                <a:gd name="T1" fmla="*/ 1271 h 1271"/>
                <a:gd name="T2" fmla="*/ 136 w 2857"/>
                <a:gd name="T3" fmla="*/ 817 h 1271"/>
                <a:gd name="T4" fmla="*/ 726 w 2857"/>
                <a:gd name="T5" fmla="*/ 499 h 1271"/>
                <a:gd name="T6" fmla="*/ 2132 w 2857"/>
                <a:gd name="T7" fmla="*/ 636 h 1271"/>
                <a:gd name="T8" fmla="*/ 2857 w 2857"/>
                <a:gd name="T9" fmla="*/ 0 h 1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7" h="1271">
                  <a:moveTo>
                    <a:pt x="0" y="1271"/>
                  </a:moveTo>
                  <a:cubicBezTo>
                    <a:pt x="7" y="1108"/>
                    <a:pt x="15" y="946"/>
                    <a:pt x="136" y="817"/>
                  </a:cubicBezTo>
                  <a:cubicBezTo>
                    <a:pt x="257" y="688"/>
                    <a:pt x="393" y="529"/>
                    <a:pt x="726" y="499"/>
                  </a:cubicBezTo>
                  <a:cubicBezTo>
                    <a:pt x="1059" y="469"/>
                    <a:pt x="1777" y="719"/>
                    <a:pt x="2132" y="636"/>
                  </a:cubicBezTo>
                  <a:cubicBezTo>
                    <a:pt x="2487" y="553"/>
                    <a:pt x="2672" y="276"/>
                    <a:pt x="285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15"/>
            <p:cNvSpPr>
              <a:spLocks/>
            </p:cNvSpPr>
            <p:nvPr/>
          </p:nvSpPr>
          <p:spPr bwMode="auto">
            <a:xfrm>
              <a:off x="1882" y="2024"/>
              <a:ext cx="2857" cy="1271"/>
            </a:xfrm>
            <a:custGeom>
              <a:avLst/>
              <a:gdLst>
                <a:gd name="T0" fmla="*/ 0 w 2857"/>
                <a:gd name="T1" fmla="*/ 1271 h 1271"/>
                <a:gd name="T2" fmla="*/ 136 w 2857"/>
                <a:gd name="T3" fmla="*/ 817 h 1271"/>
                <a:gd name="T4" fmla="*/ 726 w 2857"/>
                <a:gd name="T5" fmla="*/ 499 h 1271"/>
                <a:gd name="T6" fmla="*/ 2132 w 2857"/>
                <a:gd name="T7" fmla="*/ 636 h 1271"/>
                <a:gd name="T8" fmla="*/ 2857 w 2857"/>
                <a:gd name="T9" fmla="*/ 0 h 12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7" h="1271">
                  <a:moveTo>
                    <a:pt x="0" y="1271"/>
                  </a:moveTo>
                  <a:cubicBezTo>
                    <a:pt x="7" y="1108"/>
                    <a:pt x="15" y="946"/>
                    <a:pt x="136" y="817"/>
                  </a:cubicBezTo>
                  <a:cubicBezTo>
                    <a:pt x="257" y="688"/>
                    <a:pt x="393" y="529"/>
                    <a:pt x="726" y="499"/>
                  </a:cubicBezTo>
                  <a:cubicBezTo>
                    <a:pt x="1059" y="469"/>
                    <a:pt x="1777" y="719"/>
                    <a:pt x="2132" y="636"/>
                  </a:cubicBezTo>
                  <a:cubicBezTo>
                    <a:pt x="2487" y="553"/>
                    <a:pt x="2672" y="276"/>
                    <a:pt x="2857" y="0"/>
                  </a:cubicBezTo>
                </a:path>
              </a:pathLst>
            </a:custGeom>
            <a:noFill/>
            <a:ln w="19050" cap="flat" cmpd="sng">
              <a:solidFill>
                <a:srgbClr val="CC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496072"/>
              </p:ext>
            </p:extLst>
          </p:nvPr>
        </p:nvGraphicFramePr>
        <p:xfrm>
          <a:off x="9575214" y="1438797"/>
          <a:ext cx="2371747" cy="512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Уравнение" r:id="rId3" imgW="952200" imgH="2286000" progId="Equation.3">
                  <p:embed/>
                </p:oleObj>
              </mc:Choice>
              <mc:Fallback>
                <p:oleObj name="Уравнение" r:id="rId3" imgW="95220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5214" y="1438797"/>
                        <a:ext cx="2371747" cy="51222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0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C -0.00087 -0.02825 -0.00174 -0.05649 0.0217 -0.08658 C 0.04514 -0.11667 0.07812 -0.16875 0.14062 -0.18033 C 0.20312 -0.1919 0.3368 -0.13519 0.39722 -0.15672 C 0.45746 -0.17825 0.4802 -0.24422 0.50277 -0.3099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4264" y="746760"/>
            <a:ext cx="4121624" cy="1158240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5875" cmpd="sng">
            <a:solidFill>
              <a:srgbClr val="003366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Механика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93996" y="2787330"/>
            <a:ext cx="3934363" cy="1615440"/>
          </a:xfrm>
          <a:prstGeom prst="rect">
            <a:avLst/>
          </a:prstGeom>
          <a:pattFill prst="smCheck">
            <a:fgClr>
              <a:srgbClr val="FFFF00"/>
            </a:fgClr>
            <a:bgClr>
              <a:schemeClr val="bg1"/>
            </a:bgClr>
          </a:pattFill>
          <a:ln w="9525">
            <a:solidFill>
              <a:srgbClr val="0033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Кинематика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(как движется тело?)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3716" y="4528181"/>
            <a:ext cx="5379719" cy="1513831"/>
          </a:xfrm>
          <a:prstGeom prst="rect">
            <a:avLst/>
          </a:prstGeom>
          <a:pattFill prst="smCheck">
            <a:fgClr>
              <a:srgbClr val="FFFF00"/>
            </a:fgClr>
            <a:bgClr>
              <a:schemeClr val="bg1"/>
            </a:bgClr>
          </a:pattFill>
          <a:ln w="9525">
            <a:solidFill>
              <a:srgbClr val="0033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Динамика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(почему тело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движется именно так?)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085617" y="2787328"/>
            <a:ext cx="3908263" cy="1615441"/>
          </a:xfrm>
          <a:prstGeom prst="rect">
            <a:avLst/>
          </a:prstGeom>
          <a:pattFill prst="smCheck">
            <a:fgClr>
              <a:srgbClr val="FFFF00"/>
            </a:fgClr>
            <a:bgClr>
              <a:schemeClr val="bg1"/>
            </a:bgClr>
          </a:pattFill>
          <a:ln w="9525">
            <a:solidFill>
              <a:srgbClr val="0033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Статика (условия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равновесия)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3815320" y="1948180"/>
            <a:ext cx="1953061" cy="79596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0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640961" y="1948180"/>
            <a:ext cx="1822055" cy="79596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003576" y="1938969"/>
            <a:ext cx="52544" cy="25892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562" y="258350"/>
            <a:ext cx="4524155" cy="86941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Кинематика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280" y="1382112"/>
            <a:ext cx="1109472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Изучает  движение тел</a:t>
            </a:r>
            <a:r>
              <a:rPr lang="en-US" sz="2800" b="1" dirty="0" smtClean="0"/>
              <a:t> </a:t>
            </a:r>
            <a:r>
              <a:rPr lang="ru-RU" sz="2800" b="1" dirty="0" smtClean="0"/>
              <a:t>без исследования причин, влияющих на него.</a:t>
            </a:r>
          </a:p>
          <a:p>
            <a:r>
              <a:rPr lang="ru-RU" altLang="ru-RU" sz="2400" b="1" dirty="0" smtClean="0"/>
              <a:t>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86400" y="4151018"/>
            <a:ext cx="5846019" cy="256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latin typeface="+mn-lt"/>
              </a:rPr>
              <a:t>Система отсчета состоит из: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ru-RU" sz="2800" b="1" dirty="0" smtClean="0">
                <a:latin typeface="+mn-lt"/>
              </a:rPr>
              <a:t> </a:t>
            </a:r>
            <a:r>
              <a:rPr lang="ru-RU" altLang="ru-RU" sz="2800" b="1" dirty="0" smtClean="0">
                <a:latin typeface="+mn-lt"/>
              </a:rPr>
              <a:t>Тела </a:t>
            </a:r>
            <a:r>
              <a:rPr lang="ru-RU" altLang="ru-RU" sz="2800" b="1" dirty="0">
                <a:latin typeface="+mn-lt"/>
              </a:rPr>
              <a:t>отсчета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ru-RU" sz="2800" b="1" dirty="0" smtClean="0">
                <a:latin typeface="+mn-lt"/>
              </a:rPr>
              <a:t> </a:t>
            </a:r>
            <a:r>
              <a:rPr lang="ru-RU" altLang="ru-RU" sz="2800" b="1" dirty="0" smtClean="0">
                <a:latin typeface="+mn-lt"/>
              </a:rPr>
              <a:t>Системы </a:t>
            </a:r>
            <a:r>
              <a:rPr lang="ru-RU" altLang="ru-RU" sz="2800" b="1" dirty="0">
                <a:latin typeface="+mn-lt"/>
              </a:rPr>
              <a:t>координат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ru-RU" sz="2800" b="1" dirty="0" smtClean="0">
                <a:latin typeface="+mn-lt"/>
              </a:rPr>
              <a:t> </a:t>
            </a:r>
            <a:r>
              <a:rPr lang="ru-RU" altLang="ru-RU" sz="2800" b="1" dirty="0" smtClean="0">
                <a:latin typeface="+mn-lt"/>
              </a:rPr>
              <a:t>Прибора </a:t>
            </a:r>
            <a:r>
              <a:rPr lang="ru-RU" altLang="ru-RU" sz="2800" b="1" dirty="0">
                <a:latin typeface="+mn-lt"/>
              </a:rPr>
              <a:t>для измерения времени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97280" y="3182605"/>
            <a:ext cx="1109472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rgbClr val="0070C0"/>
                </a:solidFill>
                <a:latin typeface="+mn-lt"/>
              </a:rPr>
              <a:t>Основная задача механики </a:t>
            </a:r>
            <a:r>
              <a:rPr lang="ru-RU" altLang="ru-RU" sz="2800" b="1" dirty="0">
                <a:latin typeface="+mn-lt"/>
              </a:rPr>
              <a:t>– определить положение тела в любой момент времени.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7280" y="2171310"/>
            <a:ext cx="110947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0070C0"/>
                </a:solidFill>
                <a:latin typeface="+mn-lt"/>
              </a:rPr>
              <a:t>Механическое движение </a:t>
            </a:r>
            <a:r>
              <a:rPr lang="ru-RU" altLang="ru-RU" sz="2800" b="1" dirty="0">
                <a:latin typeface="+mn-lt"/>
              </a:rPr>
              <a:t>– это изменение положения тела относительно других тел с течением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4145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44747" y="129847"/>
            <a:ext cx="100865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0070C0"/>
                </a:solidFill>
                <a:latin typeface="+mn-lt"/>
              </a:rPr>
              <a:t>Материальная точка </a:t>
            </a:r>
            <a:r>
              <a:rPr lang="ru-RU" altLang="ru-RU" sz="2800" b="1" dirty="0">
                <a:latin typeface="+mn-lt"/>
              </a:rPr>
              <a:t>– тело</a:t>
            </a:r>
            <a:r>
              <a:rPr lang="ru-RU" altLang="ru-RU" sz="2800" b="1" dirty="0" smtClean="0">
                <a:latin typeface="+mn-lt"/>
              </a:rPr>
              <a:t>, обладающее массой,  </a:t>
            </a:r>
            <a:r>
              <a:rPr lang="ru-RU" altLang="ru-RU" sz="2800" b="1" dirty="0">
                <a:latin typeface="+mn-lt"/>
              </a:rPr>
              <a:t>размерами </a:t>
            </a:r>
            <a:r>
              <a:rPr lang="ru-RU" altLang="ru-RU" sz="2800" b="1" dirty="0" smtClean="0">
                <a:latin typeface="+mn-lt"/>
              </a:rPr>
              <a:t>которого в данной ситуации </a:t>
            </a:r>
            <a:r>
              <a:rPr lang="ru-RU" altLang="ru-RU" sz="2800" b="1" dirty="0">
                <a:latin typeface="+mn-lt"/>
              </a:rPr>
              <a:t>можно пренебречь.</a:t>
            </a:r>
          </a:p>
        </p:txBody>
      </p:sp>
      <p:pic>
        <p:nvPicPr>
          <p:cNvPr id="1026" name="Picture 2" descr="http://bagazhznaniy.ru/wp-content/uploads/2013/04/Radius-vektor-tochk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70" y="1487858"/>
            <a:ext cx="5972768" cy="47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51138" y="4320648"/>
            <a:ext cx="5079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600" b="1" i="1" dirty="0">
                <a:solidFill>
                  <a:srgbClr val="0070C0"/>
                </a:solidFill>
                <a:latin typeface="+mn-lt"/>
              </a:rPr>
              <a:t>Траектория</a:t>
            </a:r>
            <a:r>
              <a:rPr lang="ru-RU" altLang="ru-RU" sz="2600" b="1" dirty="0">
                <a:latin typeface="+mn-lt"/>
              </a:rPr>
              <a:t> – линия, по которой движется тело.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12200" y="5188769"/>
            <a:ext cx="60483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600" b="1" i="1" dirty="0">
                <a:solidFill>
                  <a:srgbClr val="0070C0"/>
                </a:solidFill>
                <a:latin typeface="+mn-lt"/>
              </a:rPr>
              <a:t>Путь</a:t>
            </a:r>
            <a:r>
              <a:rPr lang="ru-RU" altLang="ru-RU" sz="2600" b="1" dirty="0">
                <a:latin typeface="+mn-lt"/>
              </a:rPr>
              <a:t> – длина траектории.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112200" y="5645969"/>
            <a:ext cx="50798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 i="1" dirty="0">
                <a:solidFill>
                  <a:srgbClr val="0070C0"/>
                </a:solidFill>
                <a:latin typeface="+mn-lt"/>
              </a:rPr>
              <a:t>Перемещение</a:t>
            </a:r>
            <a:r>
              <a:rPr lang="ru-RU" altLang="ru-RU" sz="2600" b="1" dirty="0">
                <a:latin typeface="+mn-lt"/>
              </a:rPr>
              <a:t> – вектор соединяющий начальное и конечное положение тела.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22634" y="1487858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29" y="1083954"/>
            <a:ext cx="37528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010" y="228325"/>
            <a:ext cx="7710684" cy="87953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Относительность движения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188" y="4264680"/>
            <a:ext cx="9594372" cy="1677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Характеристики механического движения относительны, т.е. траектория, координата, скорость, перемещение могут быть различными в разных системах отсчёта. Например, движение лодки рассматривается в системе отсчёта, связанной с берегом и с плотом. Скорость и перемещение лодки относительно берега определяются по формулам: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384" y="1184490"/>
            <a:ext cx="5657113" cy="3003563"/>
          </a:xfrm>
          <a:prstGeom prst="rect">
            <a:avLst/>
          </a:prstGeom>
        </p:spPr>
      </p:pic>
      <p:graphicFrame>
        <p:nvGraphicFramePr>
          <p:cNvPr id="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739839"/>
              </p:ext>
            </p:extLst>
          </p:nvPr>
        </p:nvGraphicFramePr>
        <p:xfrm>
          <a:off x="3918424" y="5941869"/>
          <a:ext cx="23415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Уравнение" r:id="rId4" imgW="825480" imgH="241200" progId="Equation.3">
                  <p:embed/>
                </p:oleObj>
              </mc:Choice>
              <mc:Fallback>
                <p:oleObj name="Уравнение" r:id="rId4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424" y="5941869"/>
                        <a:ext cx="234156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01167"/>
              </p:ext>
            </p:extLst>
          </p:nvPr>
        </p:nvGraphicFramePr>
        <p:xfrm>
          <a:off x="7638457" y="5905356"/>
          <a:ext cx="21605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Уравнение" r:id="rId6" imgW="761760" imgH="253800" progId="Equation.3">
                  <p:embed/>
                </p:oleObj>
              </mc:Choice>
              <mc:Fallback>
                <p:oleObj name="Уравнение" r:id="rId6" imgW="761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8457" y="5905356"/>
                        <a:ext cx="21605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1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024" y="0"/>
            <a:ext cx="9894176" cy="77724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Равномерное прямолинейное движение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01" y="777240"/>
            <a:ext cx="8877779" cy="5476841"/>
          </a:xfrm>
          <a:prstGeom prst="rect">
            <a:avLst/>
          </a:prstGeom>
          <a:solidFill>
            <a:srgbClr val="C7F4F9"/>
          </a:solidFill>
          <a:ln w="28575">
            <a:noFill/>
            <a:miter lim="800000"/>
            <a:headEnd/>
            <a:tailEnd/>
          </a:ln>
          <a:effectLst/>
          <a:extLst/>
        </p:spPr>
      </p:pic>
      <p:sp>
        <p:nvSpPr>
          <p:cNvPr id="6" name="Прямоугольник 5"/>
          <p:cNvSpPr/>
          <p:nvPr/>
        </p:nvSpPr>
        <p:spPr>
          <a:xfrm>
            <a:off x="2354101" y="6140555"/>
            <a:ext cx="887777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C7F4F9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ru-RU" alt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Прямолинейное движение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движение, при котором траектория – прямая линия.</a:t>
            </a:r>
          </a:p>
        </p:txBody>
      </p:sp>
    </p:spTree>
    <p:extLst>
      <p:ext uri="{BB962C8B-B14F-4D97-AF65-F5344CB8AC3E}">
        <p14:creationId xmlns:p14="http://schemas.microsoft.com/office/powerpoint/2010/main" val="1968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89983" y="-30787"/>
            <a:ext cx="49327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Средняя скорость</a:t>
            </a: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1992314" y="1484313"/>
            <a:ext cx="7921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9337675" y="1484314"/>
            <a:ext cx="1588" cy="19446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2713039" y="1557339"/>
            <a:ext cx="1587" cy="1798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8" name="Text Box 17"/>
          <p:cNvSpPr txBox="1">
            <a:spLocks noChangeArrowheads="1"/>
          </p:cNvSpPr>
          <p:nvPr/>
        </p:nvSpPr>
        <p:spPr bwMode="auto">
          <a:xfrm>
            <a:off x="9842500" y="1412876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х</a:t>
            </a:r>
          </a:p>
        </p:txBody>
      </p:sp>
      <p:grpSp>
        <p:nvGrpSpPr>
          <p:cNvPr id="60456" name="Group 40"/>
          <p:cNvGrpSpPr>
            <a:grpSpLocks/>
          </p:cNvGrpSpPr>
          <p:nvPr/>
        </p:nvGrpSpPr>
        <p:grpSpPr bwMode="auto">
          <a:xfrm>
            <a:off x="2713039" y="1412875"/>
            <a:ext cx="6624637" cy="1671638"/>
            <a:chOff x="567" y="1253"/>
            <a:chExt cx="4173" cy="1053"/>
          </a:xfrm>
        </p:grpSpPr>
        <p:sp>
          <p:nvSpPr>
            <p:cNvPr id="28701" name="Line 6"/>
            <p:cNvSpPr>
              <a:spLocks noChangeShapeType="1"/>
            </p:cNvSpPr>
            <p:nvPr/>
          </p:nvSpPr>
          <p:spPr bwMode="auto">
            <a:xfrm>
              <a:off x="567" y="1253"/>
              <a:ext cx="0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2" name="Line 7"/>
            <p:cNvSpPr>
              <a:spLocks noChangeShapeType="1"/>
            </p:cNvSpPr>
            <p:nvPr/>
          </p:nvSpPr>
          <p:spPr bwMode="auto">
            <a:xfrm>
              <a:off x="1928" y="1253"/>
              <a:ext cx="0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3" name="Line 8"/>
            <p:cNvSpPr>
              <a:spLocks noChangeShapeType="1"/>
            </p:cNvSpPr>
            <p:nvPr/>
          </p:nvSpPr>
          <p:spPr bwMode="auto">
            <a:xfrm>
              <a:off x="4740" y="1253"/>
              <a:ext cx="0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4" name="AutoShape 9"/>
            <p:cNvSpPr>
              <a:spLocks/>
            </p:cNvSpPr>
            <p:nvPr/>
          </p:nvSpPr>
          <p:spPr bwMode="auto">
            <a:xfrm rot="-5400000">
              <a:off x="1137" y="1182"/>
              <a:ext cx="220" cy="1360"/>
            </a:xfrm>
            <a:prstGeom prst="leftBrace">
              <a:avLst>
                <a:gd name="adj1" fmla="val 51515"/>
                <a:gd name="adj2" fmla="val 5006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05" name="AutoShape 10"/>
            <p:cNvSpPr>
              <a:spLocks/>
            </p:cNvSpPr>
            <p:nvPr/>
          </p:nvSpPr>
          <p:spPr bwMode="auto">
            <a:xfrm rot="-5400000">
              <a:off x="2317" y="1363"/>
              <a:ext cx="220" cy="998"/>
            </a:xfrm>
            <a:prstGeom prst="leftBrace">
              <a:avLst>
                <a:gd name="adj1" fmla="val 37803"/>
                <a:gd name="adj2" fmla="val 5006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06" name="Line 11"/>
            <p:cNvSpPr>
              <a:spLocks noChangeShapeType="1"/>
            </p:cNvSpPr>
            <p:nvPr/>
          </p:nvSpPr>
          <p:spPr bwMode="auto">
            <a:xfrm>
              <a:off x="2926" y="1253"/>
              <a:ext cx="0" cy="1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7" name="AutoShape 12"/>
            <p:cNvSpPr>
              <a:spLocks/>
            </p:cNvSpPr>
            <p:nvPr/>
          </p:nvSpPr>
          <p:spPr bwMode="auto">
            <a:xfrm rot="-5400000">
              <a:off x="3723" y="955"/>
              <a:ext cx="220" cy="1814"/>
            </a:xfrm>
            <a:prstGeom prst="leftBrace">
              <a:avLst>
                <a:gd name="adj1" fmla="val 68712"/>
                <a:gd name="adj2" fmla="val 5006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08" name="Line 13"/>
            <p:cNvSpPr>
              <a:spLocks noChangeShapeType="1"/>
            </p:cNvSpPr>
            <p:nvPr/>
          </p:nvSpPr>
          <p:spPr bwMode="auto">
            <a:xfrm>
              <a:off x="1928" y="1344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9" name="Line 14"/>
            <p:cNvSpPr>
              <a:spLocks noChangeShapeType="1"/>
            </p:cNvSpPr>
            <p:nvPr/>
          </p:nvSpPr>
          <p:spPr bwMode="auto">
            <a:xfrm>
              <a:off x="2926" y="1298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Text Box 18"/>
            <p:cNvSpPr txBox="1">
              <a:spLocks noChangeArrowheads="1"/>
            </p:cNvSpPr>
            <p:nvPr/>
          </p:nvSpPr>
          <p:spPr bwMode="auto">
            <a:xfrm>
              <a:off x="930" y="1979"/>
              <a:ext cx="5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S</a:t>
              </a:r>
              <a:r>
                <a:rPr lang="en-US" altLang="ru-RU" sz="1800" b="1"/>
                <a:t>1</a:t>
              </a:r>
              <a:r>
                <a:rPr lang="en-US" altLang="ru-RU" sz="2800" b="1"/>
                <a:t>, t</a:t>
              </a:r>
              <a:r>
                <a:rPr lang="en-US" altLang="ru-RU" sz="1800" b="1"/>
                <a:t>1</a:t>
              </a:r>
              <a:endParaRPr lang="ru-RU" altLang="ru-RU" sz="1800" b="1"/>
            </a:p>
          </p:txBody>
        </p:sp>
        <p:sp>
          <p:nvSpPr>
            <p:cNvPr id="28711" name="Text Box 19"/>
            <p:cNvSpPr txBox="1">
              <a:spLocks noChangeArrowheads="1"/>
            </p:cNvSpPr>
            <p:nvPr/>
          </p:nvSpPr>
          <p:spPr bwMode="auto">
            <a:xfrm>
              <a:off x="2155" y="1979"/>
              <a:ext cx="5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 dirty="0"/>
                <a:t>S</a:t>
              </a:r>
              <a:r>
                <a:rPr lang="en-US" altLang="ru-RU" sz="1800" b="1" dirty="0"/>
                <a:t>2</a:t>
              </a:r>
              <a:r>
                <a:rPr lang="en-US" altLang="ru-RU" sz="2800" b="1" dirty="0"/>
                <a:t>, t</a:t>
              </a:r>
              <a:r>
                <a:rPr lang="en-US" altLang="ru-RU" sz="1800" b="1" dirty="0"/>
                <a:t>2</a:t>
              </a:r>
              <a:endParaRPr lang="ru-RU" altLang="ru-RU" sz="1800" b="1" dirty="0"/>
            </a:p>
          </p:txBody>
        </p:sp>
        <p:sp>
          <p:nvSpPr>
            <p:cNvPr id="28712" name="Text Box 20"/>
            <p:cNvSpPr txBox="1">
              <a:spLocks noChangeArrowheads="1"/>
            </p:cNvSpPr>
            <p:nvPr/>
          </p:nvSpPr>
          <p:spPr bwMode="auto">
            <a:xfrm>
              <a:off x="3651" y="1979"/>
              <a:ext cx="5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S</a:t>
              </a:r>
              <a:r>
                <a:rPr lang="en-US" altLang="ru-RU" sz="1800" b="1"/>
                <a:t>3</a:t>
              </a:r>
              <a:r>
                <a:rPr lang="en-US" altLang="ru-RU" sz="2800" b="1"/>
                <a:t>, t</a:t>
              </a:r>
              <a:r>
                <a:rPr lang="en-US" altLang="ru-RU" sz="1800" b="1"/>
                <a:t>3</a:t>
              </a:r>
              <a:endParaRPr lang="ru-RU" altLang="ru-RU" sz="1800" b="1"/>
            </a:p>
          </p:txBody>
        </p:sp>
      </p:grpSp>
      <p:grpSp>
        <p:nvGrpSpPr>
          <p:cNvPr id="60437" name="Group 21"/>
          <p:cNvGrpSpPr>
            <a:grpSpLocks/>
          </p:cNvGrpSpPr>
          <p:nvPr/>
        </p:nvGrpSpPr>
        <p:grpSpPr bwMode="auto">
          <a:xfrm>
            <a:off x="2155269" y="1196974"/>
            <a:ext cx="576263" cy="288925"/>
            <a:chOff x="204" y="3339"/>
            <a:chExt cx="363" cy="182"/>
          </a:xfrm>
        </p:grpSpPr>
        <p:sp>
          <p:nvSpPr>
            <p:cNvPr id="28698" name="Rectangle 22"/>
            <p:cNvSpPr>
              <a:spLocks noChangeArrowheads="1"/>
            </p:cNvSpPr>
            <p:nvPr/>
          </p:nvSpPr>
          <p:spPr bwMode="auto">
            <a:xfrm>
              <a:off x="204" y="3339"/>
              <a:ext cx="363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99" name="Oval 23"/>
            <p:cNvSpPr>
              <a:spLocks noChangeArrowheads="1"/>
            </p:cNvSpPr>
            <p:nvPr/>
          </p:nvSpPr>
          <p:spPr bwMode="auto">
            <a:xfrm>
              <a:off x="249" y="3430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700" name="Oval 24"/>
            <p:cNvSpPr>
              <a:spLocks noChangeArrowheads="1"/>
            </p:cNvSpPr>
            <p:nvPr/>
          </p:nvSpPr>
          <p:spPr bwMode="auto">
            <a:xfrm>
              <a:off x="431" y="3430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8774909" y="1185343"/>
            <a:ext cx="576262" cy="288925"/>
            <a:chOff x="204" y="3339"/>
            <a:chExt cx="363" cy="182"/>
          </a:xfrm>
        </p:grpSpPr>
        <p:sp>
          <p:nvSpPr>
            <p:cNvPr id="28695" name="Rectangle 26"/>
            <p:cNvSpPr>
              <a:spLocks noChangeArrowheads="1"/>
            </p:cNvSpPr>
            <p:nvPr/>
          </p:nvSpPr>
          <p:spPr bwMode="auto">
            <a:xfrm>
              <a:off x="204" y="3339"/>
              <a:ext cx="363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96" name="Oval 27"/>
            <p:cNvSpPr>
              <a:spLocks noChangeArrowheads="1"/>
            </p:cNvSpPr>
            <p:nvPr/>
          </p:nvSpPr>
          <p:spPr bwMode="auto">
            <a:xfrm>
              <a:off x="249" y="3430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97" name="Oval 28"/>
            <p:cNvSpPr>
              <a:spLocks noChangeArrowheads="1"/>
            </p:cNvSpPr>
            <p:nvPr/>
          </p:nvSpPr>
          <p:spPr bwMode="auto">
            <a:xfrm>
              <a:off x="431" y="3430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0445" name="Group 29"/>
          <p:cNvGrpSpPr>
            <a:grpSpLocks/>
          </p:cNvGrpSpPr>
          <p:nvPr/>
        </p:nvGrpSpPr>
        <p:grpSpPr bwMode="auto">
          <a:xfrm>
            <a:off x="5880098" y="1180148"/>
            <a:ext cx="576263" cy="288925"/>
            <a:chOff x="204" y="3339"/>
            <a:chExt cx="363" cy="182"/>
          </a:xfrm>
        </p:grpSpPr>
        <p:sp>
          <p:nvSpPr>
            <p:cNvPr id="28692" name="Rectangle 30"/>
            <p:cNvSpPr>
              <a:spLocks noChangeArrowheads="1"/>
            </p:cNvSpPr>
            <p:nvPr/>
          </p:nvSpPr>
          <p:spPr bwMode="auto">
            <a:xfrm>
              <a:off x="204" y="3339"/>
              <a:ext cx="363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93" name="Oval 31"/>
            <p:cNvSpPr>
              <a:spLocks noChangeArrowheads="1"/>
            </p:cNvSpPr>
            <p:nvPr/>
          </p:nvSpPr>
          <p:spPr bwMode="auto">
            <a:xfrm>
              <a:off x="249" y="3430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94" name="Oval 32"/>
            <p:cNvSpPr>
              <a:spLocks noChangeArrowheads="1"/>
            </p:cNvSpPr>
            <p:nvPr/>
          </p:nvSpPr>
          <p:spPr bwMode="auto">
            <a:xfrm>
              <a:off x="431" y="3430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4297364" y="1187768"/>
            <a:ext cx="576262" cy="288925"/>
            <a:chOff x="204" y="3339"/>
            <a:chExt cx="363" cy="182"/>
          </a:xfrm>
        </p:grpSpPr>
        <p:sp>
          <p:nvSpPr>
            <p:cNvPr id="28689" name="Rectangle 34"/>
            <p:cNvSpPr>
              <a:spLocks noChangeArrowheads="1"/>
            </p:cNvSpPr>
            <p:nvPr/>
          </p:nvSpPr>
          <p:spPr bwMode="auto">
            <a:xfrm>
              <a:off x="204" y="3339"/>
              <a:ext cx="363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90" name="Oval 35"/>
            <p:cNvSpPr>
              <a:spLocks noChangeArrowheads="1"/>
            </p:cNvSpPr>
            <p:nvPr/>
          </p:nvSpPr>
          <p:spPr bwMode="auto">
            <a:xfrm>
              <a:off x="249" y="3430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91" name="Oval 36"/>
            <p:cNvSpPr>
              <a:spLocks noChangeArrowheads="1"/>
            </p:cNvSpPr>
            <p:nvPr/>
          </p:nvSpPr>
          <p:spPr bwMode="auto">
            <a:xfrm>
              <a:off x="431" y="3430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aphicFrame>
        <p:nvGraphicFramePr>
          <p:cNvPr id="60453" name="Object 37"/>
          <p:cNvGraphicFramePr>
            <a:graphicFrameLocks noChangeAspect="1"/>
          </p:cNvGraphicFramePr>
          <p:nvPr/>
        </p:nvGraphicFramePr>
        <p:xfrm>
          <a:off x="2424113" y="3933826"/>
          <a:ext cx="3097212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Формула" r:id="rId3" imgW="1091726" imgH="939392" progId="Equation.3">
                  <p:embed/>
                </p:oleObj>
              </mc:Choice>
              <mc:Fallback>
                <p:oleObj name="Формула" r:id="rId3" imgW="1091726" imgH="9393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933826"/>
                        <a:ext cx="3097212" cy="266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57" name="Group 41"/>
          <p:cNvGrpSpPr>
            <a:grpSpLocks/>
          </p:cNvGrpSpPr>
          <p:nvPr/>
        </p:nvGrpSpPr>
        <p:grpSpPr bwMode="auto">
          <a:xfrm>
            <a:off x="2714625" y="3355977"/>
            <a:ext cx="6623050" cy="884238"/>
            <a:chOff x="568" y="2477"/>
            <a:chExt cx="4172" cy="557"/>
          </a:xfrm>
        </p:grpSpPr>
        <p:sp>
          <p:nvSpPr>
            <p:cNvPr id="28687" name="AutoShape 38"/>
            <p:cNvSpPr>
              <a:spLocks/>
            </p:cNvSpPr>
            <p:nvPr/>
          </p:nvSpPr>
          <p:spPr bwMode="auto">
            <a:xfrm rot="-5400000">
              <a:off x="2544" y="501"/>
              <a:ext cx="220" cy="4172"/>
            </a:xfrm>
            <a:prstGeom prst="leftBrace">
              <a:avLst>
                <a:gd name="adj1" fmla="val 158030"/>
                <a:gd name="adj2" fmla="val 5006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88" name="Text Box 39"/>
            <p:cNvSpPr txBox="1">
              <a:spLocks noChangeArrowheads="1"/>
            </p:cNvSpPr>
            <p:nvPr/>
          </p:nvSpPr>
          <p:spPr bwMode="auto">
            <a:xfrm>
              <a:off x="2155" y="2704"/>
              <a:ext cx="9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/>
                <a:t>S</a:t>
              </a:r>
              <a:r>
                <a:rPr lang="ru-RU" altLang="ru-RU" sz="1800" b="1"/>
                <a:t>общ</a:t>
              </a:r>
              <a:r>
                <a:rPr lang="en-US" altLang="ru-RU" sz="2800" b="1"/>
                <a:t>, t</a:t>
              </a:r>
              <a:r>
                <a:rPr lang="ru-RU" altLang="ru-RU" sz="1800" b="1"/>
                <a:t>общ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78" y="105495"/>
            <a:ext cx="11286698" cy="6860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Графическое представление равномерного движения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95" y="1278511"/>
            <a:ext cx="2216325" cy="2343883"/>
          </a:xfr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111898"/>
              </p:ext>
            </p:extLst>
          </p:nvPr>
        </p:nvGraphicFramePr>
        <p:xfrm>
          <a:off x="1847206" y="1035041"/>
          <a:ext cx="1490354" cy="42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Уравнение" r:id="rId5" imgW="622080" imgH="177480" progId="Equation.3">
                  <p:embed/>
                </p:oleObj>
              </mc:Choice>
              <mc:Fallback>
                <p:oleObj name="Уравнение" r:id="rId5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206" y="1035041"/>
                        <a:ext cx="1490354" cy="425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3955834" y="1215410"/>
            <a:ext cx="2237961" cy="20158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6410148" y="1215410"/>
            <a:ext cx="2453507" cy="1962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lum bright="-20000" contrast="40000"/>
          </a:blip>
          <a:stretch>
            <a:fillRect/>
          </a:stretch>
        </p:blipFill>
        <p:spPr>
          <a:xfrm>
            <a:off x="9080007" y="1270108"/>
            <a:ext cx="2555683" cy="19078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lum bright="-20000" contrast="40000"/>
          </a:blip>
          <a:stretch>
            <a:fillRect/>
          </a:stretch>
        </p:blipFill>
        <p:spPr>
          <a:xfrm>
            <a:off x="1539239" y="3622394"/>
            <a:ext cx="10408921" cy="3022625"/>
          </a:xfrm>
          <a:prstGeom prst="rect">
            <a:avLst/>
          </a:prstGeom>
          <a:gradFill flip="none" rotWithShape="1">
            <a:gsLst>
              <a:gs pos="0">
                <a:srgbClr val="C7F4F9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24171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4436</TotalTime>
  <Words>474</Words>
  <Application>Microsoft Office PowerPoint</Application>
  <PresentationFormat>Широкоэкранный</PresentationFormat>
  <Paragraphs>102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Wingdings 3</vt:lpstr>
      <vt:lpstr>Легкий дым</vt:lpstr>
      <vt:lpstr>Уравнение</vt:lpstr>
      <vt:lpstr>Формула</vt:lpstr>
      <vt:lpstr>КИНЕМАТИКА</vt:lpstr>
      <vt:lpstr>Цель: повторить основные понятия кинематики, виды движения, графики и формулы кинематики в соответствии с кодификатором ЕГЭ и уметь применять эти знания при решении заданий из открытого банка сайта ФИПИ.</vt:lpstr>
      <vt:lpstr>Механика</vt:lpstr>
      <vt:lpstr>Кинематика </vt:lpstr>
      <vt:lpstr>Презентация PowerPoint</vt:lpstr>
      <vt:lpstr>Относительность движения</vt:lpstr>
      <vt:lpstr>Равномерное прямолинейное движение</vt:lpstr>
      <vt:lpstr>Презентация PowerPoint</vt:lpstr>
      <vt:lpstr>Графическое представление равномерного движения</vt:lpstr>
      <vt:lpstr>Равноускоренное прямолинейное движение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КИНЕМАТИКА</dc:title>
  <dc:creator>Валентина Петровна</dc:creator>
  <cp:lastModifiedBy>Валентина Петровна</cp:lastModifiedBy>
  <cp:revision>341</cp:revision>
  <dcterms:created xsi:type="dcterms:W3CDTF">2015-10-16T07:29:18Z</dcterms:created>
  <dcterms:modified xsi:type="dcterms:W3CDTF">2015-11-13T20:55:30Z</dcterms:modified>
</cp:coreProperties>
</file>