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1B7800-666F-4F5C-88CF-8B40FA8C53D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DF1661-CF06-4E56-9349-FC0186F72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458200" cy="1470025"/>
          </a:xfrm>
        </p:spPr>
        <p:txBody>
          <a:bodyPr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ЛАЖНОСТЬ </a:t>
            </a:r>
            <a:r>
              <a:rPr lang="ru-RU" b="1" dirty="0"/>
              <a:t>ВОЗДУХА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486916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 Афанасьев Виталий Владимирович</a:t>
            </a:r>
          </a:p>
          <a:p>
            <a:r>
              <a:rPr lang="ru-RU" dirty="0" smtClean="0"/>
              <a:t>Учитель физики МБОУ «</a:t>
            </a:r>
            <a:r>
              <a:rPr lang="ru-RU" dirty="0" err="1" smtClean="0"/>
              <a:t>Шараповская</a:t>
            </a:r>
            <a:r>
              <a:rPr lang="ru-RU" dirty="0" smtClean="0"/>
              <a:t> СОШ </a:t>
            </a:r>
            <a:r>
              <a:rPr lang="ru-RU" dirty="0" err="1" smtClean="0"/>
              <a:t>Новооскольского</a:t>
            </a:r>
            <a:r>
              <a:rPr lang="ru-RU" dirty="0" smtClean="0"/>
              <a:t> района Белгородской области»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ch.znate.ru/tw_files2/urls_23/15/d-14687/img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lliance-klimat.com.ua/images/pi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2523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groatlas.ru/content/agroecology/climatic_maps/ovv/ovv_05/ovv_05_r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63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agroatlas.ru/content/agroecology/climatic_maps/ovv/ovv_08/ovv_08_r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63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m-data.ru/wp-content/uploads/2014/05/Karta-otnositelnojj-vlazhnosti-vozdukha-dekab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63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Высокую температуру</a:t>
            </a:r>
            <a:r>
              <a:rPr lang="ru-RU" sz="2800" dirty="0" smtClean="0">
                <a:solidFill>
                  <a:srgbClr val="FF9900"/>
                </a:solidFill>
                <a:latin typeface="Verdana"/>
              </a:rPr>
              <a:t> легче </a:t>
            </a: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переносить</a:t>
            </a:r>
            <a:r>
              <a:rPr lang="ru-RU" sz="2800" dirty="0" smtClean="0">
                <a:solidFill>
                  <a:srgbClr val="009900"/>
                </a:solidFill>
                <a:latin typeface="Verdana"/>
              </a:rPr>
              <a:t> в сухом </a:t>
            </a: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воздухе. Жара в сухой пустыне может не так сильно изнурять, как 25 градусов после сильного дождя , когда влажность воздуха очень высока. Чтобы не перегреться, организму в жару</a:t>
            </a:r>
            <a:r>
              <a:rPr lang="ru-RU" sz="2800" dirty="0" smtClean="0">
                <a:solidFill>
                  <a:srgbClr val="0066FF"/>
                </a:solidFill>
                <a:latin typeface="Verdana"/>
              </a:rPr>
              <a:t> надо сильно потеть.</a:t>
            </a: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 Однако при высокой влажности пот не будет высыхать и не даст охлаждения тела.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При высокой температуре воздуха и низкой влажности человек, потея, выводит влагу из организма в основном</a:t>
            </a:r>
            <a:r>
              <a:rPr lang="ru-RU" sz="2800" dirty="0" smtClean="0">
                <a:solidFill>
                  <a:srgbClr val="FF9900"/>
                </a:solidFill>
                <a:latin typeface="Verdana"/>
              </a:rPr>
              <a:t> через кожу,</a:t>
            </a: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 а не через почки. Это свойство организма используется </a:t>
            </a:r>
            <a:r>
              <a:rPr lang="ru-RU" sz="2800" dirty="0" smtClean="0">
                <a:solidFill>
                  <a:srgbClr val="009900"/>
                </a:solidFill>
                <a:latin typeface="Verdana"/>
              </a:rPr>
              <a:t>в медицине </a:t>
            </a:r>
            <a:r>
              <a:rPr lang="ru-RU" sz="2800" dirty="0" smtClean="0">
                <a:solidFill>
                  <a:srgbClr val="301C01"/>
                </a:solidFill>
                <a:latin typeface="Verdana"/>
              </a:rPr>
              <a:t>при заболеваниях почек.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301C01"/>
                </a:solidFill>
                <a:latin typeface="Verdana"/>
              </a:rPr>
              <a:t>Что тяжелее: 1 кубометр </a:t>
            </a:r>
            <a:r>
              <a:rPr lang="ru-RU" sz="2400" dirty="0" smtClean="0">
                <a:solidFill>
                  <a:srgbClr val="0066FF"/>
                </a:solidFill>
                <a:latin typeface="Verdana"/>
              </a:rPr>
              <a:t>сухого</a:t>
            </a:r>
            <a:r>
              <a:rPr lang="ru-RU" sz="2400" dirty="0" smtClean="0">
                <a:solidFill>
                  <a:srgbClr val="301C01"/>
                </a:solidFill>
                <a:latin typeface="Verdana"/>
              </a:rPr>
              <a:t> воздуха или</a:t>
            </a:r>
            <a:r>
              <a:rPr lang="ru-RU" sz="2400" dirty="0" smtClean="0">
                <a:solidFill>
                  <a:srgbClr val="009900"/>
                </a:solidFill>
                <a:latin typeface="Verdana"/>
              </a:rPr>
              <a:t> влажного?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301C01"/>
                </a:solidFill>
                <a:latin typeface="Verdana"/>
              </a:rPr>
              <a:t>(кубометр влажного воздуха есть смесь кубометра водяного пара с кубометром сухого воздуха)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>
                <a:solidFill>
                  <a:srgbClr val="FF9900"/>
                </a:solidFill>
                <a:latin typeface="Verdana"/>
              </a:rPr>
              <a:t>Пародоксально</a:t>
            </a:r>
            <a:r>
              <a:rPr lang="ru-RU" sz="2400" dirty="0" smtClean="0">
                <a:solidFill>
                  <a:srgbClr val="FF9900"/>
                </a:solidFill>
                <a:latin typeface="Verdana"/>
              </a:rPr>
              <a:t>, </a:t>
            </a:r>
            <a:r>
              <a:rPr lang="ru-RU" sz="2400" dirty="0" smtClean="0">
                <a:solidFill>
                  <a:srgbClr val="301C01"/>
                </a:solidFill>
                <a:latin typeface="Verdana"/>
              </a:rPr>
              <a:t>но при одинаковом давлении и температуре 1 кубометр влажного воздуха не тяжелее, а</a:t>
            </a:r>
            <a:r>
              <a:rPr lang="ru-RU" sz="2400" dirty="0" smtClean="0">
                <a:solidFill>
                  <a:srgbClr val="FF3300"/>
                </a:solidFill>
                <a:latin typeface="Verdana"/>
              </a:rPr>
              <a:t> легче,</a:t>
            </a:r>
            <a:r>
              <a:rPr lang="ru-RU" sz="2400" dirty="0" smtClean="0">
                <a:solidFill>
                  <a:srgbClr val="301C01"/>
                </a:solidFill>
                <a:latin typeface="Verdana"/>
              </a:rPr>
              <a:t> чем кубометр сухого воздуха! </a:t>
            </a:r>
            <a:r>
              <a:rPr lang="ru-RU" sz="2400" dirty="0" smtClean="0">
                <a:solidFill>
                  <a:srgbClr val="009900"/>
                </a:solidFill>
                <a:latin typeface="Verdana"/>
              </a:rPr>
              <a:t>Дело в том,</a:t>
            </a:r>
            <a:r>
              <a:rPr lang="ru-RU" sz="2400" dirty="0" smtClean="0">
                <a:solidFill>
                  <a:srgbClr val="301C01"/>
                </a:solidFill>
                <a:latin typeface="Verdana"/>
              </a:rPr>
              <a:t> что давление каждой составной части газовой смеси меньше её общего давления, которое и для сухого и для влажного воздуха одинаковое. А при уменьшении давления уменьшается и вес единицы объема газа.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fizika/Nasyschennyj-par/0022-022-Znachenie-vlazhnosti-vozduk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5klass.net/datas/fizika/Vlazhnost/0006-006-Vlijanie-vlazhnosti-vozdukha-na-zhiznedejatelnost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В окружающем нас воздухе практически</a:t>
            </a:r>
            <a:r>
              <a:rPr lang="ru-RU" b="0" i="0" dirty="0" smtClean="0">
                <a:solidFill>
                  <a:srgbClr val="0066FF"/>
                </a:solidFill>
                <a:latin typeface="Verdana"/>
              </a:rPr>
              <a:t> всегда 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находится некоторое количество</a:t>
            </a:r>
            <a:r>
              <a:rPr lang="ru-RU" b="0" i="0" dirty="0" smtClean="0">
                <a:solidFill>
                  <a:srgbClr val="FF9900"/>
                </a:solidFill>
                <a:latin typeface="Verdana"/>
              </a:rPr>
              <a:t> водяных паров. 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Влажность воздуха </a:t>
            </a:r>
            <a:r>
              <a:rPr lang="ru-RU" b="0" i="0" dirty="0" smtClean="0">
                <a:solidFill>
                  <a:srgbClr val="FF3300"/>
                </a:solidFill>
                <a:latin typeface="Verdana"/>
              </a:rPr>
              <a:t>зависит 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от количества водяного пара, содержащегося в нем.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Сырой воздух содержит больший процент молекул воды, чем сухой.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Большое значение имеет относительная влажность воздуха, сообщения о которой каждый день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звучат </a:t>
            </a:r>
            <a:r>
              <a:rPr lang="ru-RU" b="0" i="0" dirty="0" smtClean="0">
                <a:solidFill>
                  <a:srgbClr val="009900"/>
                </a:solidFill>
                <a:latin typeface="Verdana"/>
              </a:rPr>
              <a:t>в сводках метеопрогноза.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kzgov.docdat.com/tw_files2/urls_1/3105/d-3104804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ТОЧКА РОСЫ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Сухость или влажность воздуха зависит от того, насколько близок его водяной пар</a:t>
            </a:r>
            <a:r>
              <a:rPr lang="ru-RU" b="0" i="0" dirty="0" smtClean="0">
                <a:solidFill>
                  <a:srgbClr val="0066FF"/>
                </a:solidFill>
                <a:latin typeface="Verdana"/>
              </a:rPr>
              <a:t> к насыщению.</a:t>
            </a:r>
            <a:br>
              <a:rPr lang="ru-RU" b="0" i="0" dirty="0" smtClean="0">
                <a:solidFill>
                  <a:srgbClr val="0066FF"/>
                </a:solidFill>
                <a:latin typeface="Verdana"/>
              </a:rPr>
            </a:br>
            <a:endParaRPr lang="ru-RU" b="0" i="0" dirty="0" smtClean="0">
              <a:solidFill>
                <a:srgbClr val="0066FF"/>
              </a:solidFill>
              <a:latin typeface="Verdana"/>
            </a:endParaRPr>
          </a:p>
          <a:p>
            <a:pPr>
              <a:buNone/>
            </a:pP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Если влажный воздух </a:t>
            </a:r>
            <a:r>
              <a:rPr lang="ru-RU" b="0" i="0" dirty="0" smtClean="0">
                <a:solidFill>
                  <a:srgbClr val="009900"/>
                </a:solidFill>
                <a:latin typeface="Verdana"/>
              </a:rPr>
              <a:t>охлаждать,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 то находящийся в нем пар можно довести до насыщения, и далее он будет </a:t>
            </a:r>
            <a:r>
              <a:rPr lang="ru-RU" b="0" i="0" dirty="0" smtClean="0">
                <a:solidFill>
                  <a:srgbClr val="FF9900"/>
                </a:solidFill>
                <a:latin typeface="Verdana"/>
              </a:rPr>
              <a:t>конденсироваться.</a:t>
            </a:r>
            <a:br>
              <a:rPr lang="ru-RU" b="0" i="0" dirty="0" smtClean="0">
                <a:solidFill>
                  <a:srgbClr val="FF9900"/>
                </a:solidFill>
                <a:latin typeface="Verdana"/>
              </a:rPr>
            </a:br>
            <a:r>
              <a:rPr lang="ru-RU" b="0" i="0" dirty="0" smtClean="0">
                <a:solidFill>
                  <a:srgbClr val="0066FF"/>
                </a:solidFill>
                <a:latin typeface="Verdana"/>
              </a:rPr>
              <a:t>Признаком 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того, что пар насытился является появление первых капель сконденсировавшейся жидкости -</a:t>
            </a:r>
            <a:r>
              <a:rPr lang="ru-RU" b="0" i="0" dirty="0" smtClean="0">
                <a:solidFill>
                  <a:srgbClr val="FF3300"/>
                </a:solidFill>
                <a:latin typeface="Verdana"/>
              </a:rPr>
              <a:t> росы.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0" i="0" dirty="0" smtClean="0">
                <a:solidFill>
                  <a:srgbClr val="009900"/>
                </a:solidFill>
                <a:latin typeface="Verdana"/>
              </a:rPr>
              <a:t>Температура, 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при которой пар, находящийся в воздухе, становится насыщенным, </a:t>
            </a:r>
            <a:r>
              <a:rPr lang="ru-RU" b="0" i="0" dirty="0" err="1" smtClean="0">
                <a:solidFill>
                  <a:srgbClr val="301C01"/>
                </a:solidFill>
                <a:latin typeface="Verdana"/>
              </a:rPr>
              <a:t>называется</a:t>
            </a:r>
            <a:r>
              <a:rPr lang="ru-RU" b="0" i="0" dirty="0" err="1" smtClean="0">
                <a:solidFill>
                  <a:srgbClr val="FF3300"/>
                </a:solidFill>
                <a:latin typeface="Verdana"/>
              </a:rPr>
              <a:t>точкой</a:t>
            </a:r>
            <a:r>
              <a:rPr lang="ru-RU" b="0" i="0" dirty="0" smtClean="0">
                <a:solidFill>
                  <a:srgbClr val="FF3300"/>
                </a:solidFill>
                <a:latin typeface="Verdana"/>
              </a:rPr>
              <a:t> росы.</a:t>
            </a:r>
            <a:br>
              <a:rPr lang="ru-RU" b="0" i="0" dirty="0" smtClean="0">
                <a:solidFill>
                  <a:srgbClr val="FF3300"/>
                </a:solidFill>
                <a:latin typeface="Verdana"/>
              </a:rPr>
            </a:br>
            <a:endParaRPr lang="ru-RU" b="0" i="0" dirty="0" smtClean="0">
              <a:solidFill>
                <a:srgbClr val="FF3300"/>
              </a:solidFill>
              <a:latin typeface="Verdana"/>
            </a:endParaRPr>
          </a:p>
          <a:p>
            <a:pPr>
              <a:buNone/>
            </a:pP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Точка росы также </a:t>
            </a:r>
            <a:r>
              <a:rPr lang="ru-RU" b="0" i="0" dirty="0" smtClean="0">
                <a:solidFill>
                  <a:srgbClr val="0066FF"/>
                </a:solidFill>
                <a:latin typeface="Verdana"/>
              </a:rPr>
              <a:t>характеризует </a:t>
            </a: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влажность воздуха.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0" i="0" dirty="0" smtClean="0">
                <a:solidFill>
                  <a:srgbClr val="301C01"/>
                </a:solidFill>
                <a:latin typeface="Verdana"/>
              </a:rPr>
              <a:t>Примеры: выпадение росы под утро, запотевание холодного стекла, если на него подышать, образование капли воды на холодной водопроводной трубе, сырость в подвалах домов.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ИЗМЕРЕНИЕ ВЛАЖНОСТИ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2403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Для измерения влажности воздуха используют измерительные приборы - </a:t>
            </a:r>
            <a:r>
              <a:rPr lang="ru-RU" sz="2800" dirty="0">
                <a:solidFill>
                  <a:srgbClr val="0070C0"/>
                </a:solidFill>
              </a:rPr>
              <a:t>гигрометры.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Существуют несколько видов гигрометров, но основные: </a:t>
            </a:r>
            <a:r>
              <a:rPr lang="ru-RU" sz="2800" dirty="0">
                <a:solidFill>
                  <a:srgbClr val="FF0000"/>
                </a:solidFill>
              </a:rPr>
              <a:t>волосной</a:t>
            </a:r>
            <a:r>
              <a:rPr lang="ru-RU" sz="2800" dirty="0"/>
              <a:t> и </a:t>
            </a:r>
            <a:r>
              <a:rPr lang="ru-RU" sz="2800" dirty="0">
                <a:solidFill>
                  <a:srgbClr val="FF0000"/>
                </a:solidFill>
              </a:rPr>
              <a:t>психрометрический</a:t>
            </a:r>
            <a:r>
              <a:rPr lang="ru-RU" sz="2800" dirty="0"/>
              <a:t>.</a:t>
            </a:r>
          </a:p>
          <a:p>
            <a:pPr>
              <a:buNone/>
            </a:pPr>
            <a:r>
              <a:rPr lang="ru-RU" sz="2800" dirty="0"/>
              <a:t>Так как непосредственно измерить давление водяных паров в воздухе сложно, относительную влажность воздуха измеряют </a:t>
            </a:r>
            <a:r>
              <a:rPr lang="ru-RU" sz="2800" dirty="0">
                <a:solidFill>
                  <a:srgbClr val="FF0000"/>
                </a:solidFill>
              </a:rPr>
              <a:t>косвенным путем</a:t>
            </a:r>
            <a:r>
              <a:rPr lang="ru-RU" sz="28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mypresentation.ru/documents/6ea6570e24f98c924a19ef522683e4a9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992992/data/images/im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64488" cy="6670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</TotalTime>
  <Words>75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ВЛАЖНОСТЬ ВОЗДУХА</vt:lpstr>
      <vt:lpstr>Слайд 2</vt:lpstr>
      <vt:lpstr>Слайд 3</vt:lpstr>
      <vt:lpstr>ВЛАЖНОСТЬ ВОЗДУХА</vt:lpstr>
      <vt:lpstr>Слайд 5</vt:lpstr>
      <vt:lpstr>ТОЧКА РОСЫ</vt:lpstr>
      <vt:lpstr>ИЗМЕРЕНИЕ ВЛАЖНОСТИ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ИНТЕРЕСНО</vt:lpstr>
      <vt:lpstr>Слайд 16</vt:lpstr>
      <vt:lpstr>Слайд 17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</dc:title>
  <dc:creator>Admin</dc:creator>
  <cp:lastModifiedBy>Admin</cp:lastModifiedBy>
  <cp:revision>10</cp:revision>
  <dcterms:created xsi:type="dcterms:W3CDTF">2015-10-25T18:37:07Z</dcterms:created>
  <dcterms:modified xsi:type="dcterms:W3CDTF">2015-11-12T22:30:56Z</dcterms:modified>
</cp:coreProperties>
</file>