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9" r:id="rId4"/>
    <p:sldId id="266" r:id="rId5"/>
    <p:sldId id="267" r:id="rId6"/>
    <p:sldId id="268" r:id="rId7"/>
    <p:sldId id="258" r:id="rId8"/>
    <p:sldId id="270" r:id="rId9"/>
    <p:sldId id="261" r:id="rId10"/>
    <p:sldId id="271" r:id="rId11"/>
    <p:sldId id="259" r:id="rId12"/>
    <p:sldId id="262" r:id="rId13"/>
    <p:sldId id="272" r:id="rId14"/>
    <p:sldId id="273" r:id="rId15"/>
    <p:sldId id="263" r:id="rId16"/>
    <p:sldId id="264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CCFFFF"/>
    <a:srgbClr val="66FFFF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14290"/>
            <a:ext cx="61651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Влияние климата на облик Земли и жизнь людей</a:t>
            </a:r>
          </a:p>
        </p:txBody>
      </p:sp>
      <p:pic>
        <p:nvPicPr>
          <p:cNvPr id="5" name="Рисунок 4" descr="0_7a0e5_22df945f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5929354" cy="44470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59339" cy="435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Основные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 переходные климатические пояса.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1023965"/>
              </p:ext>
            </p:extLst>
          </p:nvPr>
        </p:nvGraphicFramePr>
        <p:xfrm>
          <a:off x="58119" y="503301"/>
          <a:ext cx="8786873" cy="5926223"/>
        </p:xfrm>
        <a:graphic>
          <a:graphicData uri="http://schemas.openxmlformats.org/drawingml/2006/table">
            <a:tbl>
              <a:tblPr/>
              <a:tblGrid>
                <a:gridCol w="2281633"/>
                <a:gridCol w="933077"/>
                <a:gridCol w="785818"/>
                <a:gridCol w="1214446"/>
                <a:gridCol w="1857388"/>
                <a:gridCol w="1714511"/>
              </a:tblGrid>
              <a:tr h="575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Климатический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пояс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ВМ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t°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С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осадки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сезонность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Экваториальный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 smtClean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Субэкваториальный 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dirty="0" smtClean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Тропический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Субтропический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dirty="0" smtClean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Умеренный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Субарктический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Субантарктический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Арктический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Антарктический 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28860" y="113084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ЭВМ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234471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ТВМ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1729" y="4011173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УВМ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1729" y="5872097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АВМ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150017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Н ↑↑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0439" y="112789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высокие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1097751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много весь год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0958" y="1127893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554" y="428625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Н ↑↑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54" y="238707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В </a:t>
            </a:r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↓↓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7179" y="5872097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В </a:t>
            </a:r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↓↓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5238" y="22485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высокие</a:t>
            </a:r>
          </a:p>
          <a:p>
            <a:pPr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з – </a:t>
            </a:r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прохл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.</a:t>
            </a:r>
            <a:endParaRPr lang="ru-RU" b="1" dirty="0">
              <a:solidFill>
                <a:schemeClr val="bg1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7641" y="2387077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мало весь год</a:t>
            </a:r>
            <a:endParaRPr lang="ru-RU" b="1" dirty="0">
              <a:solidFill>
                <a:schemeClr val="bg1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2396" y="241672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653" y="3918840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по сезонам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л – высокие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з - низкие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56" y="391884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много, но неравномерно</a:t>
            </a:r>
            <a:endParaRPr lang="ru-RU" b="1" dirty="0">
              <a:solidFill>
                <a:schemeClr val="bg1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8134" y="4057339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3372" y="607220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низкие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9256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мало весь год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3834" y="607220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8250" y="1522071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л – ЭВМ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з - ТВМ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5238" y="161340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высокие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з - тёплая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9256" y="1538575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л - много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з - мало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6612" y="1600889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77540" y="2991391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л – ТВМ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з - УВМ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43372" y="297072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л – жаркое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з – </a:t>
            </a:r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прохл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.</a:t>
            </a:r>
            <a:endParaRPr lang="ru-RU" b="1" dirty="0">
              <a:solidFill>
                <a:schemeClr val="bg1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43447" y="303561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л – мало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з – неравномерно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25788" y="2860319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2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л – сухой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з – влажный</a:t>
            </a:r>
            <a:endParaRPr lang="ru-RU" b="1" dirty="0">
              <a:solidFill>
                <a:schemeClr val="bg1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5984" y="4890598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л – УВМ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з - АВМ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3372" y="514351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низкие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9256" y="514351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л – неравномерно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з – мало</a:t>
            </a:r>
            <a:endParaRPr lang="ru-RU" b="1" dirty="0">
              <a:solidFill>
                <a:schemeClr val="bg1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43768" y="4866513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2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л – полгода день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-76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Times New Roman"/>
                <a:cs typeface="Times New Roman"/>
              </a:rPr>
              <a:t>з – полгода ночь</a:t>
            </a:r>
            <a:endParaRPr lang="ru-RU" b="1" dirty="0">
              <a:solidFill>
                <a:schemeClr val="bg1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://%D1%81%D1%85%D0%B5%D0%BC%D0%BE.%D1%80%D1%84/upload/sx/131/preview/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%D1%81%D1%85%D0%B5%D0%BC%D0%BE.%D1%80%D1%84/upload/sx/131/preview/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6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65546" y="-2232"/>
            <a:ext cx="6412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Типы климатов России и их характеристика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" y="476673"/>
          <a:ext cx="9143997" cy="5978846"/>
        </p:xfrm>
        <a:graphic>
          <a:graphicData uri="http://schemas.openxmlformats.org/drawingml/2006/table">
            <a:tbl>
              <a:tblPr/>
              <a:tblGrid>
                <a:gridCol w="1457918"/>
                <a:gridCol w="1287860"/>
                <a:gridCol w="2232737"/>
                <a:gridCol w="4165482"/>
              </a:tblGrid>
              <a:tr h="977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Климати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ческий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пояс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Тип климата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Территория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Характеристика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18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Арктический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Арктических пустынь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Острова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 и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его сибирские побережья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Холодные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арктические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ВМ, зимой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-50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С, летом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+4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С.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Облачная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погода, осадков до 300 мм/год, в основном в виде снега.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Субарктический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Субарктический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Районы за северным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полярным кругом, в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Вост.Сибири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60 широты.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Летом влажные ВМ умеренных широт, зимой – арктические ВМ, 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л-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+14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 до -40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С.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Характерны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циклоны, осадков до 600 мм/год, больше, чем испаряется.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Умеренный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Умеренно-континентальный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Европейская часть России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Большое влияние Атлантических ВМ и западного переноса, вторгаются Арктические ВМ, 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л-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+22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-18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С. Осадков до 800 мм/год (убывают с З на В).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188640"/>
          <a:ext cx="9143997" cy="6242685"/>
        </p:xfrm>
        <a:graphic>
          <a:graphicData uri="http://schemas.openxmlformats.org/drawingml/2006/table">
            <a:tbl>
              <a:tblPr/>
              <a:tblGrid>
                <a:gridCol w="1457918"/>
                <a:gridCol w="1287860"/>
                <a:gridCol w="2232737"/>
                <a:gridCol w="416548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Умеренный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Континентальный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Западная Сибирь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Характерна меридиональная циркуляция ВМ, ослабевает циклоническая деятельность. Осадки от 300 мм до 600 мм/год. Континентальность климата возрастает с С на Ю. </a:t>
                      </a:r>
                      <a:r>
                        <a:rPr lang="en-US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летом до +25</a:t>
                      </a:r>
                      <a:r>
                        <a:rPr lang="ru-RU" sz="2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зимой до – 25</a:t>
                      </a:r>
                      <a:r>
                        <a:rPr lang="ru-RU" sz="2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Умеренный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Резко-континентальный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Восточная Сибирь, горы юга Сибири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Весь год господствуют континентальный ВМ умеренных широт. Азиатский максимум давления. Осадки до 400 мм/год, t летом до +26</a:t>
                      </a:r>
                      <a:r>
                        <a:rPr lang="ru-RU" sz="2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зимой около – 40</a:t>
                      </a:r>
                      <a:r>
                        <a:rPr lang="ru-RU" sz="2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Умеренный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Муссон-ный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Дальний восток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Теплое влажное лето (+16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), морозная сухая зима (до -25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), большое кол-во осадков (800 мм летом), влияет муссон. Тихоокеанский циклон - летом, зимой – Азиатский максимум.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6333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3. Может ли человек влиять на климат?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  <a:latin typeface="Arial Narrow" pitchFamily="34" charset="0"/>
              </a:rPr>
              <a:t>Парниковый эффект</a:t>
            </a: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</a:rPr>
              <a:t>– постепенное потепление климата на планете в результате накопления в атмосфере углекислого газа и других веществ, которые препятствуют излучению тепла от земной поверхности в космос.</a:t>
            </a:r>
          </a:p>
          <a:p>
            <a:endParaRPr lang="ru-RU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</a:rPr>
              <a:t>В Арктике происходят самые мощные изменения за последние 200 тысяч лет. Площадь арктических льдов сокращается. На снимках, полученных из космоса экспертами NASA, прекрасно видно, как менялась площадь льда в Северном Ледовитом океане в течение последних 30 лет.</a:t>
            </a:r>
          </a:p>
        </p:txBody>
      </p:sp>
      <p:pic>
        <p:nvPicPr>
          <p:cNvPr id="8" name="Рисунок 7" descr="арктика тает на глазах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714480" y="3286124"/>
            <a:ext cx="5857916" cy="34708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55984" y="13142"/>
            <a:ext cx="3988016" cy="2071702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Таяние вечной мерзлоты, помимо подъёма уровня воды в Мировом океане, приведёт также к большому выбросу углерода в атмосферу. Бактерии, находящиеся в почве, после таяния льда начнут активно размножаться и вырабатывать метан, который является в 20 раз более опасным с точки зрения парникового эффекта, чем углекислый газ. По мнению учёных, больше всего от выброса газов в результате таяния льдов пострадают северные провинции Канады, Аляска и Россия. </a:t>
            </a:r>
          </a:p>
        </p:txBody>
      </p:sp>
      <p:pic>
        <p:nvPicPr>
          <p:cNvPr id="4" name="Рисунок 3" descr="1242497378_8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4941702" cy="55721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1. Основные и переходные климатические пояса.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850818"/>
          <a:ext cx="8786873" cy="4964445"/>
        </p:xfrm>
        <a:graphic>
          <a:graphicData uri="http://schemas.openxmlformats.org/drawingml/2006/table">
            <a:tbl>
              <a:tblPr/>
              <a:tblGrid>
                <a:gridCol w="2143140"/>
                <a:gridCol w="1071570"/>
                <a:gridCol w="642942"/>
                <a:gridCol w="1214446"/>
                <a:gridCol w="1700896"/>
                <a:gridCol w="2013879"/>
              </a:tblGrid>
              <a:tr h="575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Климатический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пояс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ВМ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t°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С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осадки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сезонность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Экваториальный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ЭВМ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↑↑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высокие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много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Субэкваториальный 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л – ЭВМ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 - ТВМ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endParaRPr lang="ru-RU" sz="16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высокие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 - тёплая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л – много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– мало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л – влажный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– сухой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Тропический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ТВМ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 ↓↓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высокие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 –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прохл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мало весь год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Субтропический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л - ТВМ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 - УВМ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endParaRPr lang="ru-RU" sz="16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л – жаркое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 –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прохл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л – мало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 – неравномерно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л – сухой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 – влажный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Умеренный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УВМ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↑↑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 сезонам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л – высокая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 – низкая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много, но неравномерно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Субарктический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Субантарктический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л – УВМ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 - АВМ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endParaRPr lang="ru-RU" sz="1600" b="1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низкие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л – неравномерно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 – мало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л – полгода день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 – полгода ночь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Арктический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Антарктический 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АВМ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↓↓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низкие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мало весь год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76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05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Климатообразующие факторы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5816" y="1052736"/>
            <a:ext cx="30963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492896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Географическая широта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83868" y="2492896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Подстилающая поверхность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2473660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Циркуляция ВМ</a:t>
            </a:r>
            <a:endParaRPr lang="ru-RU" sz="22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520" y="4077072"/>
            <a:ext cx="1584176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Солнечная радиация</a:t>
            </a:r>
            <a:endParaRPr lang="ru-RU" sz="22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591780" y="4072597"/>
            <a:ext cx="1584176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Рельеф</a:t>
            </a:r>
            <a:endParaRPr lang="ru-RU" sz="2200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572000" y="4043070"/>
            <a:ext cx="2160240" cy="11141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Характер подстилающей поверхности</a:t>
            </a:r>
            <a:endParaRPr lang="ru-RU" sz="22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948264" y="4043070"/>
            <a:ext cx="2016224" cy="17621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ВМ, </a:t>
            </a:r>
            <a:r>
              <a:rPr lang="ru-RU" sz="2200" dirty="0" err="1" smtClean="0"/>
              <a:t>атмосферн</a:t>
            </a:r>
            <a:r>
              <a:rPr lang="ru-RU" sz="2200" dirty="0" smtClean="0"/>
              <a:t>.</a:t>
            </a:r>
          </a:p>
          <a:p>
            <a:pPr algn="ctr"/>
            <a:r>
              <a:rPr lang="ru-RU" sz="2200" dirty="0" smtClean="0"/>
              <a:t>фронты, циклоны, ветры</a:t>
            </a:r>
            <a:endParaRPr lang="ru-RU" sz="22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051720" y="1844824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0" idx="3"/>
          </p:cNvCxnSpPr>
          <p:nvPr/>
        </p:nvCxnSpPr>
        <p:spPr>
          <a:xfrm>
            <a:off x="4860032" y="3147217"/>
            <a:ext cx="792088" cy="895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212232" y="3143272"/>
            <a:ext cx="845740" cy="933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899592" y="3140968"/>
            <a:ext cx="864096" cy="9316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697355" y="1844824"/>
            <a:ext cx="1250909" cy="6288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0"/>
          </p:cNvCxnSpPr>
          <p:nvPr/>
        </p:nvCxnSpPr>
        <p:spPr>
          <a:xfrm>
            <a:off x="4463988" y="1862339"/>
            <a:ext cx="0" cy="6305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668344" y="3114004"/>
            <a:ext cx="144016" cy="929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076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95" y="0"/>
            <a:ext cx="9151595" cy="68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Солнечная радиация </a:t>
            </a:r>
            <a:r>
              <a:rPr lang="ru-RU" dirty="0" smtClean="0">
                <a:solidFill>
                  <a:schemeClr val="bg1"/>
                </a:solidFill>
              </a:rPr>
              <a:t>– это 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злучение Солнцем тепла и света.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ккал/см</a:t>
            </a:r>
            <a:r>
              <a:rPr lang="ru-RU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2564904"/>
            <a:ext cx="84726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Суммарная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радиация – это вся солнечная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радиация, дошедшая до земли.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797152"/>
            <a:ext cx="6208366" cy="83099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4800" dirty="0" err="1" smtClean="0">
                <a:solidFill>
                  <a:schemeClr val="bg1"/>
                </a:solidFill>
              </a:rPr>
              <a:t>Р</a:t>
            </a:r>
            <a:r>
              <a:rPr lang="ru-RU" sz="4800" baseline="-25000" dirty="0" err="1" smtClean="0">
                <a:solidFill>
                  <a:schemeClr val="bg1"/>
                </a:solidFill>
              </a:rPr>
              <a:t>сумм</a:t>
            </a:r>
            <a:r>
              <a:rPr lang="ru-RU" sz="4800" dirty="0" err="1" smtClean="0">
                <a:solidFill>
                  <a:schemeClr val="bg1"/>
                </a:solidFill>
              </a:rPr>
              <a:t>=Р</a:t>
            </a:r>
            <a:r>
              <a:rPr lang="ru-RU" sz="4800" baseline="-25000" dirty="0" err="1" smtClean="0">
                <a:solidFill>
                  <a:schemeClr val="bg1"/>
                </a:solidFill>
              </a:rPr>
              <a:t>прямая</a:t>
            </a:r>
            <a:r>
              <a:rPr lang="ru-RU" sz="4800" dirty="0" smtClean="0">
                <a:solidFill>
                  <a:schemeClr val="bg1"/>
                </a:solidFill>
              </a:rPr>
              <a:t> + </a:t>
            </a:r>
            <a:r>
              <a:rPr lang="ru-RU" sz="4800" dirty="0" err="1" smtClean="0">
                <a:solidFill>
                  <a:schemeClr val="bg1"/>
                </a:solidFill>
              </a:rPr>
              <a:t>Р</a:t>
            </a:r>
            <a:r>
              <a:rPr lang="ru-RU" sz="4800" baseline="-25000" dirty="0" err="1" smtClean="0">
                <a:solidFill>
                  <a:schemeClr val="bg1"/>
                </a:solidFill>
              </a:rPr>
              <a:t>рассеянная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51720" y="1124744"/>
            <a:ext cx="48965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Суммарная  радиация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73016"/>
            <a:ext cx="29523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Географическая широта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5085184"/>
            <a:ext cx="35283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Характер подстилающей поверхности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3645024"/>
            <a:ext cx="29523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Состояние атмосферы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39752" y="2060848"/>
            <a:ext cx="936104" cy="151216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83968" y="2060848"/>
            <a:ext cx="72008" cy="30243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8064" y="2060848"/>
            <a:ext cx="1368152" cy="158417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Воздушные массы </a:t>
            </a:r>
            <a:r>
              <a:rPr lang="ru-RU" dirty="0" smtClean="0">
                <a:solidFill>
                  <a:schemeClr val="bg1"/>
                </a:solidFill>
              </a:rPr>
              <a:t>- крупные массы тропосферы, отличающиеся своими свойствами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 </a:t>
            </a:r>
            <a:r>
              <a:rPr lang="ru-RU" dirty="0" err="1" smtClean="0">
                <a:solidFill>
                  <a:schemeClr val="bg1"/>
                </a:solidFill>
              </a:rPr>
              <a:t>темп,влаж,прозрач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212976"/>
            <a:ext cx="4572000" cy="29091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bg1"/>
                </a:solidFill>
              </a:rPr>
              <a:t>Арктические (АВМ)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bg1"/>
                </a:solidFill>
              </a:rPr>
              <a:t>Умеренные (УВМ)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bg1"/>
                </a:solidFill>
              </a:rPr>
              <a:t>Тропические (ТВМ)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Основные </a:t>
            </a: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и переходные климатические пояса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268760"/>
            <a:ext cx="8572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  <a:latin typeface="Arial Narrow" pitchFamily="34" charset="0"/>
              </a:rPr>
              <a:t>Климатический пояс </a:t>
            </a: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– территория, на которой распространён определённый тип воздушных масс (ВМ).</a:t>
            </a:r>
          </a:p>
          <a:p>
            <a:endParaRPr lang="ru-RU" sz="28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В </a:t>
            </a:r>
            <a:r>
              <a:rPr lang="ru-RU" sz="2800" b="1" i="1" dirty="0" smtClean="0">
                <a:solidFill>
                  <a:schemeClr val="bg1"/>
                </a:solidFill>
                <a:latin typeface="Arial Narrow" pitchFamily="34" charset="0"/>
              </a:rPr>
              <a:t>основных климатических поясах </a:t>
            </a: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в течение всего года действуют их собственные воздушные массы.</a:t>
            </a:r>
          </a:p>
          <a:p>
            <a:endParaRPr lang="ru-RU" sz="28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В </a:t>
            </a:r>
            <a:r>
              <a:rPr lang="ru-RU" sz="2800" b="1" i="1" dirty="0" smtClean="0">
                <a:solidFill>
                  <a:schemeClr val="bg1"/>
                </a:solidFill>
                <a:latin typeface="Arial Narrow" pitchFamily="34" charset="0"/>
              </a:rPr>
              <a:t>переходных климатических поясах </a:t>
            </a: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полгода действуют ВМ одного соседнего климатического пояса, полгода другого.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1305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984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лето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00" y="609600"/>
            <a:ext cx="1083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FFFF"/>
                </a:solidFill>
              </a:rPr>
              <a:t>зима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533400" y="1371600"/>
            <a:ext cx="0" cy="4648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8839200" y="1219200"/>
            <a:ext cx="0" cy="4648200"/>
          </a:xfrm>
          <a:prstGeom prst="line">
            <a:avLst/>
          </a:prstGeom>
          <a:ln w="76200">
            <a:solidFill>
              <a:srgbClr val="FFFF0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62000" y="1219200"/>
            <a:ext cx="7772400" cy="533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762000" y="5867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762000" y="5105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62000" y="4343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762000" y="3657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762000" y="28956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762000" y="2057400"/>
            <a:ext cx="777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2667000" y="20574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6553200" y="20574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62000" y="5867400"/>
            <a:ext cx="7772400" cy="685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00"/>
                </a:solidFill>
              </a:rPr>
              <a:t>Экваториальный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762000" y="5105400"/>
            <a:ext cx="19050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762000" y="4343400"/>
            <a:ext cx="77724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00"/>
                </a:solidFill>
              </a:rPr>
              <a:t>Тропический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762000" y="3657600"/>
            <a:ext cx="1905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6553200" y="51054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2" name="Rectangle 20" descr="Широкий диагональный 2"/>
          <p:cNvSpPr>
            <a:spLocks noChangeArrowheads="1"/>
          </p:cNvSpPr>
          <p:nvPr/>
        </p:nvSpPr>
        <p:spPr bwMode="auto">
          <a:xfrm>
            <a:off x="2667000" y="5105400"/>
            <a:ext cx="3886200" cy="7620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362200" y="5257800"/>
            <a:ext cx="4375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Субэкваториальный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762000" y="2895600"/>
            <a:ext cx="77724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00"/>
                </a:solidFill>
              </a:rPr>
              <a:t>Умеренный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762000" y="2057400"/>
            <a:ext cx="1905000" cy="838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6553200" y="3657600"/>
            <a:ext cx="1981200" cy="685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Rectangle 25" descr="Широкий диагональный 2"/>
          <p:cNvSpPr>
            <a:spLocks noChangeArrowheads="1"/>
          </p:cNvSpPr>
          <p:nvPr/>
        </p:nvSpPr>
        <p:spPr bwMode="auto">
          <a:xfrm>
            <a:off x="2667000" y="3657600"/>
            <a:ext cx="3886200" cy="685800"/>
          </a:xfrm>
          <a:prstGeom prst="rect">
            <a:avLst/>
          </a:prstGeom>
          <a:pattFill prst="wdUpDiag">
            <a:fgClr>
              <a:srgbClr val="FFFF00"/>
            </a:fgClr>
            <a:bgClr>
              <a:srgbClr val="00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2438400" y="3657600"/>
            <a:ext cx="3796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Субэкваториальный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2667000" y="1219200"/>
            <a:ext cx="34353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rgbClr val="000000"/>
                </a:solidFill>
              </a:rPr>
              <a:t>Арктический</a:t>
            </a:r>
          </a:p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rgbClr val="000000"/>
                </a:solidFill>
              </a:rPr>
              <a:t>Антарктический</a:t>
            </a:r>
          </a:p>
        </p:txBody>
      </p:sp>
      <p:sp>
        <p:nvSpPr>
          <p:cNvPr id="13340" name="Rectangle 28" descr="Широкий диагональный 2"/>
          <p:cNvSpPr>
            <a:spLocks noChangeArrowheads="1"/>
          </p:cNvSpPr>
          <p:nvPr/>
        </p:nvSpPr>
        <p:spPr bwMode="auto">
          <a:xfrm>
            <a:off x="2667000" y="2057400"/>
            <a:ext cx="3886200" cy="838200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00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2438400" y="2057400"/>
            <a:ext cx="365677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0000CC"/>
                </a:solidFill>
              </a:rPr>
              <a:t>Субарктический</a:t>
            </a:r>
          </a:p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0000CC"/>
                </a:solidFill>
              </a:rPr>
              <a:t>Субантарктический</a:t>
            </a:r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762000" y="2057400"/>
            <a:ext cx="777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838200" y="2895600"/>
            <a:ext cx="769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762000" y="3657600"/>
            <a:ext cx="777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762000" y="4343400"/>
            <a:ext cx="777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762000" y="5105400"/>
            <a:ext cx="777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762000" y="5867400"/>
            <a:ext cx="777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V="1">
            <a:off x="1676400" y="2590800"/>
            <a:ext cx="0" cy="685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V="1">
            <a:off x="1676400" y="4114800"/>
            <a:ext cx="0" cy="685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V="1">
            <a:off x="1905000" y="5638800"/>
            <a:ext cx="0" cy="685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>
            <a:off x="7467600" y="1752600"/>
            <a:ext cx="0" cy="685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7543800" y="3124200"/>
            <a:ext cx="0" cy="685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7543800" y="4724400"/>
            <a:ext cx="0" cy="685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6477000" y="5867400"/>
            <a:ext cx="1104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ЭВМ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371600" y="5105400"/>
            <a:ext cx="1104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ЭВМ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6096000" y="4419600"/>
            <a:ext cx="1063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ТВМ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1447800" y="3657600"/>
            <a:ext cx="1063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ТВМ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6781800" y="5334000"/>
            <a:ext cx="1063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ТВМ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6324600" y="2971800"/>
            <a:ext cx="1068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УВМ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6781800" y="3810000"/>
            <a:ext cx="1068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УВМ</a:t>
            </a: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1447800" y="2057400"/>
            <a:ext cx="1068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УВМ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6248400" y="1295400"/>
            <a:ext cx="1109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АВМ</a:t>
            </a:r>
          </a:p>
        </p:txBody>
      </p:sp>
      <p:sp>
        <p:nvSpPr>
          <p:cNvPr id="13363" name="Text Box 51"/>
          <p:cNvSpPr txBox="1">
            <a:spLocks noChangeArrowheads="1"/>
          </p:cNvSpPr>
          <p:nvPr/>
        </p:nvSpPr>
        <p:spPr bwMode="auto">
          <a:xfrm>
            <a:off x="6705600" y="2362200"/>
            <a:ext cx="1109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АВМ</a:t>
            </a:r>
          </a:p>
        </p:txBody>
      </p:sp>
      <p:pic>
        <p:nvPicPr>
          <p:cNvPr id="13364" name="Picture 52" descr="SUNFAC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1143000" cy="1143000"/>
          </a:xfrm>
          <a:prstGeom prst="rect">
            <a:avLst/>
          </a:prstGeom>
          <a:noFill/>
        </p:spPr>
      </p:pic>
      <p:sp>
        <p:nvSpPr>
          <p:cNvPr id="13367" name="Text Box 55"/>
          <p:cNvSpPr txBox="1">
            <a:spLocks noChangeArrowheads="1"/>
          </p:cNvSpPr>
          <p:nvPr/>
        </p:nvSpPr>
        <p:spPr bwMode="auto">
          <a:xfrm rot="16200000">
            <a:off x="-1979826" y="3464075"/>
            <a:ext cx="441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Перемещение воздушных масс</a:t>
            </a:r>
          </a:p>
        </p:txBody>
      </p:sp>
      <p:sp>
        <p:nvSpPr>
          <p:cNvPr id="13372" name="Text Box 60"/>
          <p:cNvSpPr txBox="1">
            <a:spLocks noChangeArrowheads="1"/>
          </p:cNvSpPr>
          <p:nvPr/>
        </p:nvSpPr>
        <p:spPr bwMode="auto">
          <a:xfrm>
            <a:off x="7696200" y="5867400"/>
            <a:ext cx="7200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НД</a:t>
            </a:r>
          </a:p>
        </p:txBody>
      </p:sp>
      <p:sp>
        <p:nvSpPr>
          <p:cNvPr id="13373" name="Text Box 61"/>
          <p:cNvSpPr txBox="1">
            <a:spLocks noChangeArrowheads="1"/>
          </p:cNvSpPr>
          <p:nvPr/>
        </p:nvSpPr>
        <p:spPr bwMode="auto">
          <a:xfrm>
            <a:off x="7772400" y="4419600"/>
            <a:ext cx="6912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ВД</a:t>
            </a:r>
          </a:p>
        </p:txBody>
      </p:sp>
      <p:sp>
        <p:nvSpPr>
          <p:cNvPr id="13374" name="Text Box 62"/>
          <p:cNvSpPr txBox="1">
            <a:spLocks noChangeArrowheads="1"/>
          </p:cNvSpPr>
          <p:nvPr/>
        </p:nvSpPr>
        <p:spPr bwMode="auto">
          <a:xfrm>
            <a:off x="7772400" y="2971800"/>
            <a:ext cx="7200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НД</a:t>
            </a:r>
          </a:p>
        </p:txBody>
      </p: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7772400" y="1295400"/>
            <a:ext cx="6912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ВД</a:t>
            </a:r>
          </a:p>
        </p:txBody>
      </p:sp>
      <p:pic>
        <p:nvPicPr>
          <p:cNvPr id="13376" name="Picture 64" descr="SUNFAC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19600"/>
            <a:ext cx="685800" cy="685800"/>
          </a:xfrm>
          <a:prstGeom prst="rect">
            <a:avLst/>
          </a:prstGeom>
          <a:noFill/>
        </p:spPr>
      </p:pic>
      <p:pic>
        <p:nvPicPr>
          <p:cNvPr id="13377" name="Picture 65" descr="SUNFAC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343400"/>
            <a:ext cx="685800" cy="685800"/>
          </a:xfrm>
          <a:prstGeom prst="rect">
            <a:avLst/>
          </a:prstGeom>
          <a:noFill/>
        </p:spPr>
      </p:pic>
      <p:sp>
        <p:nvSpPr>
          <p:cNvPr id="13378" name="Text Box 66"/>
          <p:cNvSpPr txBox="1">
            <a:spLocks noChangeArrowheads="1"/>
          </p:cNvSpPr>
          <p:nvPr/>
        </p:nvSpPr>
        <p:spPr bwMode="auto">
          <a:xfrm>
            <a:off x="2362200" y="4419600"/>
            <a:ext cx="6912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ВД</a:t>
            </a:r>
          </a:p>
        </p:txBody>
      </p:sp>
      <p:sp>
        <p:nvSpPr>
          <p:cNvPr id="13379" name="Text Box 67"/>
          <p:cNvSpPr txBox="1">
            <a:spLocks noChangeArrowheads="1"/>
          </p:cNvSpPr>
          <p:nvPr/>
        </p:nvSpPr>
        <p:spPr bwMode="auto">
          <a:xfrm>
            <a:off x="2286000" y="2971800"/>
            <a:ext cx="7200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НД</a:t>
            </a:r>
          </a:p>
        </p:txBody>
      </p:sp>
      <p:pic>
        <p:nvPicPr>
          <p:cNvPr id="70" name="Рисунок 69" descr="023831157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6512" y="0"/>
            <a:ext cx="1324341" cy="12620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5325 L -0.75851 -0.086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00017 0.0912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3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-0.1835 -0.1087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3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18519E-6 L 3.61111E-6 0.12223 " pathEditMode="relative" ptsTypes="AA">
                                      <p:cBhvr>
                                        <p:cTn id="76" dur="10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18519E-6 L -0.15833 -0.1111 " pathEditMode="relative" ptsTypes="AA">
                                      <p:cBhvr>
                                        <p:cTn id="92" dur="1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3.61111E-6 0.15556 " pathEditMode="relative" ptsTypes="AA">
                                      <p:cBhvr>
                                        <p:cTn id="108" dur="1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 animBg="1"/>
      <p:bldP spid="13355" grpId="0"/>
      <p:bldP spid="13357" grpId="0"/>
      <p:bldP spid="13358" grpId="0"/>
      <p:bldP spid="13360" grpId="0"/>
      <p:bldP spid="13361" grpId="0"/>
      <p:bldP spid="13363" grpId="0"/>
      <p:bldP spid="13372" grpId="0"/>
      <p:bldP spid="13373" grpId="0"/>
      <p:bldP spid="13374" grpId="0"/>
      <p:bldP spid="13375" grpId="0"/>
      <p:bldP spid="13378" grpId="0"/>
      <p:bldP spid="1337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865</Words>
  <Application>Microsoft Office PowerPoint</Application>
  <PresentationFormat>Экран (4:3)</PresentationFormat>
  <Paragraphs>228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Климатообразующие факторы</vt:lpstr>
      <vt:lpstr>Слайд 3</vt:lpstr>
      <vt:lpstr>Солнечная радиация – это излучение Солнцем тепла и света. ккал/см2  </vt:lpstr>
      <vt:lpstr>Слайд 5</vt:lpstr>
      <vt:lpstr>Воздушные массы - крупные массы тропосферы, отличающиеся своими свойствами  ( темп,влаж,прозрач).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2.Влияние климата на облик Земли и жизнь людей</dc:title>
  <dc:subject>природа земли и человек</dc:subject>
  <dc:creator>Раменская Т.И.</dc:creator>
  <cp:keywords>география 7 класс</cp:keywords>
  <cp:lastModifiedBy>Птичка</cp:lastModifiedBy>
  <cp:revision>26</cp:revision>
  <dcterms:created xsi:type="dcterms:W3CDTF">2012-10-10T16:54:50Z</dcterms:created>
  <dcterms:modified xsi:type="dcterms:W3CDTF">2015-11-06T11:53:39Z</dcterms:modified>
  <cp:category>презентация к уроку</cp:category>
</cp:coreProperties>
</file>