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EF8D9-57E9-45A3-84E9-F5B9B9B2063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5785C-DDFE-47A8-BD2F-353265072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8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5785C-DDFE-47A8-BD2F-353265072D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1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216871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29376"/>
            <a:ext cx="161925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7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6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6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7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8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8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45B845-C3A4-440A-8EBB-F9F26B10C45E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361FB16-2BED-47F8-9DF5-1BDF60E9B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Градусная сетка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в 6 классе.</a:t>
            </a:r>
          </a:p>
          <a:p>
            <a:r>
              <a:rPr lang="ru-RU" dirty="0" smtClean="0"/>
              <a:t>Учитель первой категории </a:t>
            </a:r>
          </a:p>
          <a:p>
            <a:r>
              <a:rPr lang="ru-RU" dirty="0" smtClean="0"/>
              <a:t>Школа №65 г. Рязани </a:t>
            </a:r>
          </a:p>
          <a:p>
            <a:r>
              <a:rPr lang="ru-RU" dirty="0" err="1" smtClean="0"/>
              <a:t>Любимцева</a:t>
            </a:r>
            <a:r>
              <a:rPr lang="ru-RU" dirty="0" smtClean="0"/>
              <a:t>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24250" y="1143001"/>
            <a:ext cx="5214938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95688" y="1143001"/>
            <a:ext cx="5143500" cy="385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38564" y="1143000"/>
            <a:ext cx="4929187" cy="314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67188" y="1143000"/>
            <a:ext cx="3929062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67313" y="1428751"/>
            <a:ext cx="1928812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38814" y="1785938"/>
            <a:ext cx="71437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5881688" y="1857376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1200"/>
              <a:t>90 °</a:t>
            </a:r>
          </a:p>
          <a:p>
            <a:r>
              <a:rPr lang="ru-RU" altLang="ru-RU" sz="1200"/>
              <a:t>с.п.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5453064" y="1285876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/>
              <a:t>40 °</a:t>
            </a:r>
          </a:p>
          <a:p>
            <a:endParaRPr lang="ru-RU" altLang="ru-RU"/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4381500" y="1428751"/>
            <a:ext cx="598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/>
              <a:t>20 °</a:t>
            </a:r>
          </a:p>
          <a:p>
            <a:endParaRPr lang="ru-RU" altLang="ru-RU"/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3595688" y="2143125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/>
              <a:t>0°</a:t>
            </a:r>
          </a:p>
        </p:txBody>
      </p: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3309938" y="2643189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/>
              <a:t>20°</a:t>
            </a:r>
          </a:p>
        </p:txBody>
      </p:sp>
      <p:cxnSp>
        <p:nvCxnSpPr>
          <p:cNvPr id="22" name="Прямая со стрелкой 21"/>
          <p:cNvCxnSpPr>
            <a:stCxn id="19" idx="4"/>
          </p:cNvCxnSpPr>
          <p:nvPr/>
        </p:nvCxnSpPr>
        <p:spPr>
          <a:xfrm rot="5400000" flipH="1" flipV="1">
            <a:off x="6560345" y="4393407"/>
            <a:ext cx="214312" cy="1000125"/>
          </a:xfrm>
          <a:prstGeom prst="straightConnector1">
            <a:avLst/>
          </a:prstGeom>
          <a:ln w="412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22"/>
          <p:cNvSpPr txBox="1">
            <a:spLocks noChangeArrowheads="1"/>
          </p:cNvSpPr>
          <p:nvPr/>
        </p:nvSpPr>
        <p:spPr bwMode="auto">
          <a:xfrm rot="397920">
            <a:off x="5541964" y="4833938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1100" b="1">
                <a:solidFill>
                  <a:srgbClr val="0070C0"/>
                </a:solidFill>
              </a:rPr>
              <a:t>ЗАПАД</a:t>
            </a:r>
          </a:p>
        </p:txBody>
      </p:sp>
      <p:sp>
        <p:nvSpPr>
          <p:cNvPr id="20495" name="TextBox 23"/>
          <p:cNvSpPr txBox="1">
            <a:spLocks noChangeArrowheads="1"/>
          </p:cNvSpPr>
          <p:nvPr/>
        </p:nvSpPr>
        <p:spPr bwMode="auto">
          <a:xfrm rot="-1174618">
            <a:off x="7239001" y="4413250"/>
            <a:ext cx="1357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1100" b="1">
                <a:solidFill>
                  <a:srgbClr val="0070C0"/>
                </a:solidFill>
              </a:rPr>
              <a:t>ВОСТОК</a:t>
            </a:r>
          </a:p>
        </p:txBody>
      </p:sp>
      <p:sp>
        <p:nvSpPr>
          <p:cNvPr id="20496" name="TextBox 24"/>
          <p:cNvSpPr txBox="1">
            <a:spLocks noChangeArrowheads="1"/>
          </p:cNvSpPr>
          <p:nvPr/>
        </p:nvSpPr>
        <p:spPr bwMode="auto">
          <a:xfrm>
            <a:off x="0" y="0"/>
            <a:ext cx="12192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 К СЕВЕРУ И К ЮГУ ОТ ЭКВАТОРА НАЗЫВАЮТ В ГРАДУСНОЙ МЕРЕ ОТ 0 °</a:t>
            </a:r>
          </a:p>
          <a:p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90 °</a:t>
            </a:r>
          </a:p>
          <a:p>
            <a:endParaRPr lang="ru-RU" altLang="ru-RU" dirty="0"/>
          </a:p>
        </p:txBody>
      </p:sp>
      <p:sp>
        <p:nvSpPr>
          <p:cNvPr id="20497" name="TextBox 25"/>
          <p:cNvSpPr txBox="1">
            <a:spLocks noChangeArrowheads="1"/>
          </p:cNvSpPr>
          <p:nvPr/>
        </p:nvSpPr>
        <p:spPr bwMode="auto">
          <a:xfrm rot="255743">
            <a:off x="5319230" y="3938023"/>
            <a:ext cx="1421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FF00"/>
                </a:solidFill>
              </a:rPr>
              <a:t>ЭКВАТОР</a:t>
            </a:r>
          </a:p>
        </p:txBody>
      </p:sp>
      <p:sp>
        <p:nvSpPr>
          <p:cNvPr id="20498" name="TextBox 20"/>
          <p:cNvSpPr txBox="1">
            <a:spLocks noChangeArrowheads="1"/>
          </p:cNvSpPr>
          <p:nvPr/>
        </p:nvSpPr>
        <p:spPr bwMode="auto">
          <a:xfrm>
            <a:off x="71438" y="5640043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параллелей ведут от нулевой параллели - экватора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67812" y="2786064"/>
            <a:ext cx="3024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 параллелям определяют </a:t>
            </a:r>
          </a:p>
          <a:p>
            <a:r>
              <a:rPr lang="ru-RU" sz="2800" dirty="0" smtClean="0"/>
              <a:t>географическую широту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5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496" grpId="0"/>
      <p:bldP spid="20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00CC"/>
                </a:solidFill>
              </a:rPr>
              <a:t>ГЕОГРАФИЧЕСКАЯ ШИРОТА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539875"/>
            <a:ext cx="2530475" cy="407828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7030A0"/>
                </a:solidFill>
              </a:rPr>
              <a:t>Географическая   </a:t>
            </a:r>
            <a:r>
              <a:rPr lang="ru-RU" altLang="ru-RU" sz="2400" dirty="0" smtClean="0">
                <a:solidFill>
                  <a:srgbClr val="7030A0"/>
                </a:solidFill>
              </a:rPr>
              <a:t>широта -   </a:t>
            </a:r>
            <a:r>
              <a:rPr lang="ru-RU" altLang="ru-RU" sz="2400" dirty="0" smtClean="0"/>
              <a:t>это </a:t>
            </a:r>
            <a:r>
              <a:rPr lang="ru-RU" altLang="ru-RU" sz="2400" dirty="0"/>
              <a:t>расстояние от экватора до заданного объекта, выраженное в градусах от 0º до 90º.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719513" y="2592388"/>
            <a:ext cx="1223962" cy="1122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19513" y="3714751"/>
            <a:ext cx="1223962" cy="93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943476" y="1628775"/>
            <a:ext cx="24479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северная широта</a:t>
            </a:r>
          </a:p>
          <a:p>
            <a:pPr algn="ctr">
              <a:defRPr/>
            </a:pPr>
            <a:r>
              <a:rPr lang="ru-RU" sz="2000" dirty="0" err="1"/>
              <a:t>с.ш</a:t>
            </a:r>
            <a:r>
              <a:rPr lang="ru-RU" sz="2000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0464" y="4508500"/>
            <a:ext cx="2447925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южная широта</a:t>
            </a:r>
          </a:p>
          <a:p>
            <a:pPr algn="ctr">
              <a:defRPr/>
            </a:pPr>
            <a:r>
              <a:rPr lang="ru-RU" dirty="0" err="1"/>
              <a:t>ю.ш</a:t>
            </a:r>
            <a:r>
              <a:rPr lang="ru-RU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8701" y="3492500"/>
            <a:ext cx="2709863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FF"/>
                </a:solidFill>
              </a:rPr>
              <a:t>экватор</a:t>
            </a:r>
          </a:p>
        </p:txBody>
      </p:sp>
      <p:pic>
        <p:nvPicPr>
          <p:cNvPr id="5129" name="Picture 4" descr="D:\Мои документы\Pictures\Мои рисунки\география1\широт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1997075"/>
            <a:ext cx="31670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Алгоритм определения географической широты</a:t>
            </a:r>
            <a:endParaRPr lang="ru-RU" dirty="0">
              <a:solidFill>
                <a:srgbClr val="C00000"/>
              </a:solidFill>
            </a:endParaRPr>
          </a:p>
          <a:p>
            <a:pPr marL="72000">
              <a:spcBef>
                <a:spcPts val="0"/>
              </a:spcBef>
              <a:defRPr/>
            </a:pPr>
            <a:r>
              <a:rPr lang="ru-RU" dirty="0"/>
              <a:t>Найти географический объект на карте.</a:t>
            </a:r>
          </a:p>
          <a:p>
            <a:pPr marL="72000">
              <a:spcBef>
                <a:spcPts val="0"/>
              </a:spcBef>
              <a:defRPr/>
            </a:pPr>
            <a:r>
              <a:rPr lang="ru-RU" dirty="0"/>
              <a:t>Определить в каком направлении от экватора находится этот объект.</a:t>
            </a:r>
          </a:p>
          <a:p>
            <a:pPr marL="72000">
              <a:spcBef>
                <a:spcPts val="0"/>
              </a:spcBef>
              <a:defRPr/>
            </a:pPr>
            <a:r>
              <a:rPr lang="ru-RU" dirty="0"/>
              <a:t>Определить широту параллели, на которой находится этот объект.</a:t>
            </a:r>
          </a:p>
          <a:p>
            <a:pPr marL="72000">
              <a:spcBef>
                <a:spcPts val="0"/>
              </a:spcBef>
              <a:defRPr/>
            </a:pPr>
            <a:r>
              <a:rPr lang="ru-RU" dirty="0"/>
              <a:t>Записать полученный результат: …º (северной), (южной) широты.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8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Определите широту объектов: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600201"/>
            <a:ext cx="4324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0100" y="2279988"/>
            <a:ext cx="5543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/>
              <a:t>Каир</a:t>
            </a:r>
          </a:p>
          <a:p>
            <a:pPr>
              <a:defRPr/>
            </a:pPr>
            <a:r>
              <a:rPr lang="ru-RU" sz="3200" dirty="0" smtClean="0"/>
              <a:t>Москва</a:t>
            </a:r>
            <a:endParaRPr lang="ru-RU" sz="3200" dirty="0"/>
          </a:p>
          <a:p>
            <a:pPr>
              <a:defRPr/>
            </a:pPr>
            <a:r>
              <a:rPr lang="ru-RU" sz="3200" dirty="0"/>
              <a:t>Вашингтон</a:t>
            </a:r>
          </a:p>
          <a:p>
            <a:pPr>
              <a:defRPr/>
            </a:pPr>
            <a:r>
              <a:rPr lang="ru-RU" sz="3200" dirty="0"/>
              <a:t>Кейптаун</a:t>
            </a:r>
          </a:p>
          <a:p>
            <a:pPr>
              <a:defRPr/>
            </a:pPr>
            <a:r>
              <a:rPr lang="ru-RU" sz="3200" dirty="0"/>
              <a:t>Вулкан Килиманджаро</a:t>
            </a:r>
          </a:p>
          <a:p>
            <a:pPr>
              <a:defRPr/>
            </a:pPr>
            <a:r>
              <a:rPr lang="ru-RU" sz="3200" dirty="0" smtClean="0"/>
              <a:t>Канберра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10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6534150" cy="3542506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Monotype Corsiva" pitchFamily="66" charset="0"/>
              </a:rPr>
              <a:t>Что такое «МЕРИДИАН» </a:t>
            </a:r>
            <a:r>
              <a:rPr lang="ru-RU" sz="96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Monotype Corsiva" pitchFamily="66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3810000"/>
            <a:ext cx="2268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48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МЕРИДИАН </a:t>
            </a:r>
            <a:r>
              <a:rPr lang="ru-RU" alt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– это воображаемая кратчайшая </a:t>
            </a:r>
            <a:endParaRPr lang="ru-RU" altLang="ru-RU" sz="4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линия, проведенная </a:t>
            </a:r>
            <a:r>
              <a:rPr lang="ru-RU" alt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 поверхности </a:t>
            </a:r>
            <a:endParaRPr lang="ru-RU" altLang="ru-RU" sz="4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Земли </a:t>
            </a:r>
            <a:r>
              <a:rPr lang="ru-RU" alt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между Северным и Южным полюсами</a:t>
            </a:r>
          </a:p>
        </p:txBody>
      </p:sp>
      <p:pic>
        <p:nvPicPr>
          <p:cNvPr id="4" name="Picture 7" descr="D:\Мои документы\Pictures\Мои рисунки\география1\Greenwich_meridian_200405121238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506016"/>
            <a:ext cx="30575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1463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 меридианам определяют географическую долготу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468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511676" y="692150"/>
            <a:ext cx="2879725" cy="360045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>
                <a:solidFill>
                  <a:srgbClr val="7030A0"/>
                </a:solidFill>
              </a:rPr>
              <a:t>Географическая долгота </a:t>
            </a:r>
            <a:r>
              <a:rPr lang="ru-RU" altLang="ru-RU" sz="2400"/>
              <a:t>– это расстояние от нулевого меридиана до заданного объекта выраженное в градусах от 0° до 180°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29600" cy="56038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00CC"/>
                </a:solidFill>
              </a:rPr>
              <a:t>ГЕОГРАФИЧЕСКАЯ ДОЛГОТА</a:t>
            </a:r>
          </a:p>
        </p:txBody>
      </p:sp>
      <p:cxnSp>
        <p:nvCxnSpPr>
          <p:cNvPr id="6" name="Прямая со стрелкой 5"/>
          <p:cNvCxnSpPr>
            <a:stCxn id="9218" idx="3"/>
            <a:endCxn id="11" idx="1"/>
          </p:cNvCxnSpPr>
          <p:nvPr/>
        </p:nvCxnSpPr>
        <p:spPr>
          <a:xfrm flipV="1">
            <a:off x="7391400" y="2109789"/>
            <a:ext cx="649288" cy="382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9218" idx="1"/>
            <a:endCxn id="13" idx="3"/>
          </p:cNvCxnSpPr>
          <p:nvPr/>
        </p:nvCxnSpPr>
        <p:spPr>
          <a:xfrm flipH="1" flipV="1">
            <a:off x="3935413" y="2133601"/>
            <a:ext cx="576262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040689" y="1606551"/>
            <a:ext cx="2376487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восточная долгота</a:t>
            </a:r>
          </a:p>
          <a:p>
            <a:pPr algn="ctr">
              <a:defRPr/>
            </a:pPr>
            <a:r>
              <a:rPr lang="ru-RU" dirty="0" err="1"/>
              <a:t>в.д</a:t>
            </a:r>
            <a:r>
              <a:rPr lang="ru-RU" dirty="0"/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3389" y="1628776"/>
            <a:ext cx="22320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западная долгота</a:t>
            </a:r>
          </a:p>
          <a:p>
            <a:pPr algn="ctr">
              <a:defRPr/>
            </a:pPr>
            <a:r>
              <a:rPr lang="ru-RU" dirty="0" err="1"/>
              <a:t>з.д</a:t>
            </a:r>
            <a:r>
              <a:rPr lang="ru-RU" dirty="0"/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4826001" y="5010151"/>
            <a:ext cx="2089150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FF"/>
                </a:solidFill>
              </a:rPr>
              <a:t>0 меридиан</a:t>
            </a:r>
          </a:p>
        </p:txBody>
      </p:sp>
      <p:pic>
        <p:nvPicPr>
          <p:cNvPr id="9225" name="Picture 2" descr="D:\Мои документы\Pictures\Мои рисунки\география1\мериди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9" y="3213101"/>
            <a:ext cx="32210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716338"/>
            <a:ext cx="33464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19288" y="115889"/>
            <a:ext cx="8229600" cy="5603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" y="115890"/>
            <a:ext cx="10417176" cy="6553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Алгоритм определения географической долготы</a:t>
            </a:r>
          </a:p>
          <a:p>
            <a:pPr marL="0" indent="0">
              <a:buNone/>
              <a:defRPr/>
            </a:pPr>
            <a:endParaRPr lang="ru-RU" sz="4000" dirty="0">
              <a:solidFill>
                <a:srgbClr val="C00000"/>
              </a:solidFill>
            </a:endParaRPr>
          </a:p>
          <a:p>
            <a:pPr marL="72000">
              <a:spcBef>
                <a:spcPts val="0"/>
              </a:spcBef>
              <a:defRPr/>
            </a:pPr>
            <a:r>
              <a:rPr lang="ru-RU" sz="2400" dirty="0"/>
              <a:t>Найти географический объект на карте.</a:t>
            </a:r>
          </a:p>
          <a:p>
            <a:pPr marL="72000">
              <a:spcBef>
                <a:spcPts val="0"/>
              </a:spcBef>
              <a:defRPr/>
            </a:pPr>
            <a:r>
              <a:rPr lang="ru-RU" sz="2400" dirty="0"/>
              <a:t>Определить в каком направлении от нулевого меридиана находится этот объект.</a:t>
            </a:r>
          </a:p>
          <a:p>
            <a:pPr marL="72000">
              <a:spcBef>
                <a:spcPts val="0"/>
              </a:spcBef>
              <a:defRPr/>
            </a:pPr>
            <a:r>
              <a:rPr lang="ru-RU" sz="2400" dirty="0"/>
              <a:t>Определить долготу меридиана, на которой находится этот объект.</a:t>
            </a:r>
          </a:p>
          <a:p>
            <a:pPr marL="72000">
              <a:spcBef>
                <a:spcPts val="0"/>
              </a:spcBef>
              <a:defRPr/>
            </a:pPr>
            <a:r>
              <a:rPr lang="ru-RU" sz="2400" dirty="0"/>
              <a:t>Записать полученный результат: …º (западной), (восточной) долготы.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3" y="3900488"/>
            <a:ext cx="33464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950" y="265223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 smtClean="0"/>
              <a:t>Санкт-Петербург</a:t>
            </a:r>
            <a:endParaRPr lang="ru-RU" sz="4400" dirty="0"/>
          </a:p>
          <a:p>
            <a:pPr>
              <a:defRPr/>
            </a:pPr>
            <a:r>
              <a:rPr lang="ru-RU" sz="4400" dirty="0"/>
              <a:t>Москва</a:t>
            </a:r>
          </a:p>
          <a:p>
            <a:pPr>
              <a:defRPr/>
            </a:pPr>
            <a:r>
              <a:rPr lang="ru-RU" sz="4400" dirty="0"/>
              <a:t>Владивосток</a:t>
            </a:r>
          </a:p>
          <a:p>
            <a:pPr>
              <a:defRPr/>
            </a:pPr>
            <a:r>
              <a:rPr lang="ru-RU" sz="4400" dirty="0"/>
              <a:t>Мыс Игольный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650" y="819150"/>
            <a:ext cx="11401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долготу объектов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964263"/>
            <a:ext cx="47244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Admin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689" y="71439"/>
            <a:ext cx="6643687" cy="6688137"/>
          </a:xfrm>
          <a:noFill/>
        </p:spPr>
      </p:pic>
      <p:sp>
        <p:nvSpPr>
          <p:cNvPr id="7" name="Прямоугольник 6"/>
          <p:cNvSpPr/>
          <p:nvPr/>
        </p:nvSpPr>
        <p:spPr>
          <a:xfrm rot="16200000">
            <a:off x="-550069" y="2931320"/>
            <a:ext cx="6500813" cy="923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Градусная сетка</a:t>
            </a:r>
          </a:p>
        </p:txBody>
      </p:sp>
    </p:spTree>
    <p:extLst>
      <p:ext uri="{BB962C8B-B14F-4D97-AF65-F5344CB8AC3E}">
        <p14:creationId xmlns:p14="http://schemas.microsoft.com/office/powerpoint/2010/main" val="26689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468438"/>
            <a:ext cx="484981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19289" y="115889"/>
            <a:ext cx="8569325" cy="5603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>
                <a:solidFill>
                  <a:srgbClr val="9900CC"/>
                </a:solidFill>
              </a:rPr>
              <a:t>ГЕОГРАФИЧЕСКИЕ КООРДИНАТЫ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4526" y="676276"/>
            <a:ext cx="83534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ГЕОГРАФИЧЕСКИЕ КООРДИНАТЫ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широта и долгота, определяют положение точки на земной поверхности.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481138"/>
            <a:ext cx="44640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288" y="5516563"/>
            <a:ext cx="37449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Варианты записи координат:</a:t>
            </a:r>
          </a:p>
          <a:p>
            <a:pPr>
              <a:defRPr/>
            </a:pP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с.ш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в.д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         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с.ш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з.д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ю.ш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в.д</a:t>
            </a:r>
            <a:r>
              <a:rPr lang="ru-RU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         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ю.ш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з.д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5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Какую форму имеет земля?</a:t>
            </a:r>
          </a:p>
          <a:p>
            <a:endParaRPr lang="ru-RU" dirty="0" smtClean="0"/>
          </a:p>
          <a:p>
            <a:r>
              <a:rPr lang="ru-RU" dirty="0" smtClean="0"/>
              <a:t>Как перенести изображения </a:t>
            </a:r>
          </a:p>
          <a:p>
            <a:pPr marL="0" indent="0">
              <a:buNone/>
            </a:pPr>
            <a:r>
              <a:rPr lang="ru-RU" dirty="0" smtClean="0"/>
              <a:t>с глобуса на плоскость?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22" y="2593298"/>
            <a:ext cx="3852473" cy="38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5563" y="785814"/>
            <a:ext cx="7010400" cy="1500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</a:t>
            </a:r>
            <a:br>
              <a:rPr lang="ru-RU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глобуса – к карте</a:t>
            </a:r>
          </a:p>
        </p:txBody>
      </p:sp>
      <p:pic>
        <p:nvPicPr>
          <p:cNvPr id="25603" name="Picture 4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2836005"/>
            <a:ext cx="5754624" cy="2054352"/>
          </a:xfrm>
          <a:noFill/>
          <a:ln w="222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043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313" y="368300"/>
            <a:ext cx="8001000" cy="1506538"/>
          </a:xfrm>
          <a:solidFill>
            <a:srgbClr val="FFFFCC"/>
          </a:solidFill>
          <a:ln>
            <a:solidFill>
              <a:srgbClr val="0000FF"/>
            </a:solidFill>
          </a:ln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При развертывании в плоскость поверхности земного шара образуются разрывы. Чтобы заполнить их, производят растяжения в местах разрывов. При этом возникают искажения углов, длин, линий, площадей.</a:t>
            </a:r>
          </a:p>
        </p:txBody>
      </p:sp>
      <p:pic>
        <p:nvPicPr>
          <p:cNvPr id="26627" name="Picture 3" descr="C:\Documents and Settings\Admin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3" y="1874838"/>
            <a:ext cx="8572500" cy="4875212"/>
          </a:xfr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17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00064"/>
            <a:ext cx="8001000" cy="1506537"/>
          </a:xfrm>
          <a:solidFill>
            <a:srgbClr val="FBDBD1"/>
          </a:solidFill>
          <a:ln>
            <a:solidFill>
              <a:srgbClr val="0000FF"/>
            </a:solidFill>
          </a:ln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 карте полушарий измерять расстояние с помощью масштаба можно только в частях, близких к экватору и среднему меридиану, где нет больших искажений длин, так как искажения увеличиваются от экватора к полюсам.</a:t>
            </a:r>
          </a:p>
        </p:txBody>
      </p:sp>
      <p:pic>
        <p:nvPicPr>
          <p:cNvPr id="27651" name="Picture 3" descr="C:\Documents and Settings\Admin\Рабочий стол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550" y="2214563"/>
            <a:ext cx="8936038" cy="4214812"/>
          </a:xfr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3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81750" cy="381000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7200" b="1" u="sng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такое «ПОЛЮС</a:t>
            </a:r>
            <a:r>
              <a:rPr lang="ru-RU" sz="7200" b="1" u="sng" dirty="0">
                <a:solidFill>
                  <a:schemeClr val="accent1">
                    <a:tint val="83000"/>
                    <a:satMod val="1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72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Monotype Corsiva" pitchFamily="66" charset="0"/>
              </a:rPr>
              <a:t>-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1100" y="4210734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Точки выхода воображаемой земной оси на поверхность называются 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ГЕОГРАФИЧЕСКИМИ ПОЛЮСАМИ</a:t>
            </a:r>
          </a:p>
        </p:txBody>
      </p:sp>
    </p:spTree>
    <p:extLst>
      <p:ext uri="{BB962C8B-B14F-4D97-AF65-F5344CB8AC3E}">
        <p14:creationId xmlns:p14="http://schemas.microsoft.com/office/powerpoint/2010/main" val="24441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Monotype Corsiva" pitchFamily="66" charset="0"/>
                <a:cs typeface="Miriam" panose="020B0502050101010101" pitchFamily="34" charset="-79"/>
              </a:rPr>
              <a:t>Что такое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Monotype Corsiva" pitchFamily="66" charset="0"/>
                <a:cs typeface="Miriam" panose="020B0502050101010101" pitchFamily="34" charset="-79"/>
              </a:rPr>
              <a:t>«ЭКВАТОР»?</a:t>
            </a:r>
            <a:endParaRPr lang="ru-RU" sz="5400" dirty="0">
              <a:cs typeface="Miriam" panose="020B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7850" y="2114550"/>
            <a:ext cx="57340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ЭКВАТОР </a:t>
            </a:r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воображаемая линия на поверхности Земли, проведенная на одинаковом расстоянии от полюсов</a:t>
            </a:r>
          </a:p>
        </p:txBody>
      </p:sp>
    </p:spTree>
    <p:extLst>
      <p:ext uri="{BB962C8B-B14F-4D97-AF65-F5344CB8AC3E}">
        <p14:creationId xmlns:p14="http://schemas.microsoft.com/office/powerpoint/2010/main" val="24721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24250" y="1143001"/>
            <a:ext cx="5214938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95688" y="1143001"/>
            <a:ext cx="5143500" cy="385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38564" y="1143000"/>
            <a:ext cx="4929187" cy="314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95750" y="1156711"/>
            <a:ext cx="3929062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2064" y="1537552"/>
            <a:ext cx="1928812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38814" y="1785938"/>
            <a:ext cx="71437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3595688" y="2143125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/>
              <a:t>0°</a:t>
            </a:r>
          </a:p>
        </p:txBody>
      </p:sp>
      <p:cxnSp>
        <p:nvCxnSpPr>
          <p:cNvPr id="22" name="Прямая со стрелкой 21"/>
          <p:cNvCxnSpPr>
            <a:stCxn id="19" idx="4"/>
          </p:cNvCxnSpPr>
          <p:nvPr/>
        </p:nvCxnSpPr>
        <p:spPr>
          <a:xfrm rot="5400000" flipH="1" flipV="1">
            <a:off x="6560345" y="4393407"/>
            <a:ext cx="214312" cy="1000125"/>
          </a:xfrm>
          <a:prstGeom prst="straightConnector1">
            <a:avLst/>
          </a:prstGeom>
          <a:ln w="412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22"/>
          <p:cNvSpPr txBox="1">
            <a:spLocks noChangeArrowheads="1"/>
          </p:cNvSpPr>
          <p:nvPr/>
        </p:nvSpPr>
        <p:spPr bwMode="auto">
          <a:xfrm rot="397920">
            <a:off x="5541964" y="4833938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1100" b="1">
                <a:solidFill>
                  <a:srgbClr val="0070C0"/>
                </a:solidFill>
              </a:rPr>
              <a:t>ЗАПАД</a:t>
            </a:r>
          </a:p>
        </p:txBody>
      </p:sp>
      <p:sp>
        <p:nvSpPr>
          <p:cNvPr id="20495" name="TextBox 23"/>
          <p:cNvSpPr txBox="1">
            <a:spLocks noChangeArrowheads="1"/>
          </p:cNvSpPr>
          <p:nvPr/>
        </p:nvSpPr>
        <p:spPr bwMode="auto">
          <a:xfrm rot="-1174618">
            <a:off x="7239001" y="4413250"/>
            <a:ext cx="1357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1100" b="1">
                <a:solidFill>
                  <a:srgbClr val="0070C0"/>
                </a:solidFill>
              </a:rPr>
              <a:t>ВОСТОК</a:t>
            </a:r>
          </a:p>
        </p:txBody>
      </p:sp>
      <p:sp>
        <p:nvSpPr>
          <p:cNvPr id="20497" name="TextBox 25"/>
          <p:cNvSpPr txBox="1">
            <a:spLocks noChangeArrowheads="1"/>
          </p:cNvSpPr>
          <p:nvPr/>
        </p:nvSpPr>
        <p:spPr bwMode="auto">
          <a:xfrm rot="255743">
            <a:off x="4607124" y="3947592"/>
            <a:ext cx="2263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FF0000"/>
                </a:solidFill>
              </a:rPr>
              <a:t>ЭКВАТОР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153150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Параллельно экватору  проходят линии параллели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9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828800" y="1046163"/>
            <a:ext cx="8229600" cy="58118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5400" b="1" u="sng" dirty="0">
                <a:latin typeface="Monotype Corsiva" panose="03010101010201010101" pitchFamily="66" charset="0"/>
              </a:rPr>
              <a:t>ПАРАЛЛЕЛЬ</a:t>
            </a:r>
            <a:r>
              <a:rPr lang="ru-RU" altLang="ru-RU" sz="5400" dirty="0">
                <a:latin typeface="Monotype Corsiva" panose="03010101010201010101" pitchFamily="66" charset="0"/>
              </a:rPr>
              <a:t>  - это воображаемая линия на поверхности Земли, проведенная на одинаковом расстоянии от экватора</a:t>
            </a:r>
          </a:p>
        </p:txBody>
      </p:sp>
    </p:spTree>
    <p:extLst>
      <p:ext uri="{BB962C8B-B14F-4D97-AF65-F5344CB8AC3E}">
        <p14:creationId xmlns:p14="http://schemas.microsoft.com/office/powerpoint/2010/main" val="21380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2C4939B6-A076-425B-85E6-D035539603EF}" vid="{8C87A7A3-3A8B-48B3-9983-C2DF8EA6502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64</TotalTime>
  <Words>444</Words>
  <Application>Microsoft Office PowerPoint</Application>
  <PresentationFormat>Широкоэкранный</PresentationFormat>
  <Paragraphs>86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Microsoft Himalaya</vt:lpstr>
      <vt:lpstr>Miriam</vt:lpstr>
      <vt:lpstr>Monotype Corsiva</vt:lpstr>
      <vt:lpstr>Times New Roman</vt:lpstr>
      <vt:lpstr>Wingdings</vt:lpstr>
      <vt:lpstr>Wingdings 2</vt:lpstr>
      <vt:lpstr>Тема2</vt:lpstr>
      <vt:lpstr>Градусная сетка </vt:lpstr>
      <vt:lpstr>Презентация PowerPoint</vt:lpstr>
      <vt:lpstr>Переход  от глобуса – к карте</vt:lpstr>
      <vt:lpstr>При развертывании в плоскость поверхности земного шара образуются разрывы. Чтобы заполнить их, производят растяжения в местах разрывов. При этом возникают искажения углов, длин, линий, площадей.</vt:lpstr>
      <vt:lpstr>По карте полушарий измерять расстояние с помощью масштаба можно только в частях, близких к экватору и среднему меридиану, где нет больших искажений длин, так как искажения увеличиваются от экватора к полюсам.</vt:lpstr>
      <vt:lpstr>Что такое «ПОЛЮС» - ?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ГЕОГРАФИЧЕСКАЯ ШИРОТА</vt:lpstr>
      <vt:lpstr>Презентация PowerPoint</vt:lpstr>
      <vt:lpstr>Определите широту объектов: </vt:lpstr>
      <vt:lpstr>Что такое «МЕРИДИАН» ?</vt:lpstr>
      <vt:lpstr>ГЕОГРАФИЧЕСКАЯ ДОЛГОТА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Градусная сетка </dc:title>
  <dc:creator>Светлана</dc:creator>
  <cp:lastModifiedBy>Светлана</cp:lastModifiedBy>
  <cp:revision>8</cp:revision>
  <dcterms:created xsi:type="dcterms:W3CDTF">2015-11-07T04:34:29Z</dcterms:created>
  <dcterms:modified xsi:type="dcterms:W3CDTF">2015-11-07T05:40:43Z</dcterms:modified>
</cp:coreProperties>
</file>