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7" r:id="rId9"/>
    <p:sldId id="263" r:id="rId10"/>
    <p:sldId id="265" r:id="rId11"/>
    <p:sldId id="268" r:id="rId12"/>
    <p:sldId id="269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2D1157-F911-4CA8-A332-91D4E9AC377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1088;&#1077;&#1079;&#1077;&#1088;&#1074;\&#1084;&#1086;&#1103;%20&#1087;&#1072;&#1087;&#1086;&#1095;&#1082;&#1072;\&#1055;&#1083;&#1072;&#1085;&#1080;&#1088;&#1086;&#1074;&#1072;&#1085;&#1080;&#1077;\&#1055;&#1086;&#1091;&#1088;&#1086;&#1095;&#1082;&#1072;%206%20&#1082;&#1083;\3.%20&#1043;&#1088;&#1072;&#1076;&#1091;&#1089;&#1085;&#1072;&#1103;%20&#1089;&#1077;&#1090;&#1100;.&#1050;&#1086;&#1086;&#1088;&#1076;&#1080;&#1085;&#1072;&#1090;&#1099;\&#1059;&#1088;&#1086;&#1082;%203%20&#1050;&#1086;&#1086;&#1088;&#1076;&#1080;&#1085;&#1072;&#1090;&#1099;\&#1054;&#1087;&#1088;&#1077;&#1076;&#1077;&#1083;&#1077;&#1085;&#1080;&#1077;%20&#1082;&#1086;&#1086;&#1088;&#1076;&#1080;&#1085;&#1072;&#1090;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8;&#1077;&#1079;&#1077;&#1088;&#1074;\&#1084;&#1086;&#1103;%20&#1087;&#1072;&#1087;&#1086;&#1095;&#1082;&#1072;\&#1055;&#1083;&#1072;&#1085;&#1080;&#1088;&#1086;&#1074;&#1072;&#1085;&#1080;&#1077;\&#1055;&#1086;&#1091;&#1088;&#1086;&#1095;&#1082;&#1072;%206%20&#1082;&#1083;\3.%20&#1043;&#1088;&#1072;&#1076;&#1091;&#1089;&#1085;&#1072;&#1103;%20&#1089;&#1077;&#1090;&#1100;.&#1050;&#1086;&#1086;&#1088;&#1076;&#1080;&#1085;&#1072;&#1090;&#1099;\&#1059;&#1088;&#1086;&#1082;%203%20&#1050;&#1086;&#1086;&#1088;&#1076;&#1080;&#1085;&#1072;&#1090;&#1099;\&#1054;&#1087;&#1088;&#1077;&#1076;&#1077;&#1083;&#1077;&#1085;&#1080;&#1077;%20&#1082;&#1086;&#1086;&#1088;&#1076;&#1080;&#1085;&#1072;&#1090;.avi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40719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  <a:latin typeface="Cambria" pitchFamily="18" charset="0"/>
              </a:rPr>
              <a:t>Тема:</a:t>
            </a:r>
            <a:br>
              <a:rPr lang="ru-RU" sz="60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«Градусная сетка. Параллели  и  </a:t>
            </a:r>
            <a:b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                     меридианы»</a:t>
            </a:r>
            <a:r>
              <a:rPr lang="ru-RU" sz="6000" dirty="0" smtClean="0">
                <a:solidFill>
                  <a:schemeClr val="tx1"/>
                </a:solidFill>
                <a:latin typeface="Cambria" pitchFamily="18" charset="0"/>
              </a:rPr>
              <a:t>   </a:t>
            </a:r>
            <a:r>
              <a:rPr lang="ru-RU" sz="6000" dirty="0" smtClean="0">
                <a:solidFill>
                  <a:srgbClr val="0000FF"/>
                </a:solidFill>
              </a:rPr>
              <a:t/>
            </a:r>
            <a:br>
              <a:rPr lang="ru-RU" sz="6000" dirty="0" smtClean="0">
                <a:solidFill>
                  <a:srgbClr val="0000FF"/>
                </a:solidFill>
              </a:rPr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Admin\Рабочий стол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71438"/>
            <a:ext cx="6643687" cy="6688137"/>
          </a:xfrm>
          <a:noFill/>
        </p:spPr>
      </p:pic>
      <p:sp>
        <p:nvSpPr>
          <p:cNvPr id="7" name="Прямоугольник 6"/>
          <p:cNvSpPr/>
          <p:nvPr/>
        </p:nvSpPr>
        <p:spPr>
          <a:xfrm rot="16200000">
            <a:off x="-2074069" y="2931319"/>
            <a:ext cx="6500813" cy="9239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Градусная сетка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340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35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338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258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339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63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3335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Cambria" pitchFamily="18" charset="0"/>
              </a:rPr>
              <a:t>Домашнее задание.</a:t>
            </a:r>
            <a:endParaRPr lang="ru-RU" sz="4000" dirty="0" smtClean="0">
              <a:latin typeface="Cambria" pitchFamily="18" charset="0"/>
            </a:endParaRPr>
          </a:p>
          <a:p>
            <a:r>
              <a:rPr lang="ru-RU" sz="4000" dirty="0" smtClean="0">
                <a:latin typeface="Cambria" pitchFamily="18" charset="0"/>
              </a:rPr>
              <a:t>§11,  задания  № 3, 4, 5, 6</a:t>
            </a:r>
            <a:endParaRPr lang="ru-RU" sz="4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Определение координат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57166"/>
            <a:ext cx="7924800" cy="5943600"/>
          </a:xfrm>
          <a:solidFill>
            <a:schemeClr val="accent4">
              <a:lumMod val="60000"/>
              <a:lumOff val="40000"/>
            </a:schemeClr>
          </a:solidFill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2971792" cy="53578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Параллелями</a:t>
            </a:r>
            <a:r>
              <a:rPr lang="ru-RU" sz="3600" dirty="0" smtClean="0">
                <a:latin typeface="Cambria" pitchFamily="18" charset="0"/>
              </a:rPr>
              <a:t>  называют линии, условно проведенные по</a:t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поверхности Земли параллельно  </a:t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экватору.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пределение координат.avi" hidden="1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2829719"/>
            <a:ext cx="2438400" cy="1828800"/>
          </a:xfrm>
          <a:solidFill>
            <a:schemeClr val="accent4">
              <a:lumMod val="60000"/>
              <a:lumOff val="40000"/>
            </a:schemeClr>
          </a:solidFill>
          <a:ln/>
        </p:spPr>
      </p:pic>
      <p:pic>
        <p:nvPicPr>
          <p:cNvPr id="7" name="Picture 3" descr="C:\Documents and Settings\Admin\Рабочий стол\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714744" y="500042"/>
            <a:ext cx="5214974" cy="5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8572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Cambria" pitchFamily="18" charset="0"/>
              </a:rPr>
              <a:t/>
            </a:r>
            <a:br>
              <a:rPr lang="ru-RU" sz="3100" dirty="0" smtClean="0">
                <a:latin typeface="Cambria" pitchFamily="18" charset="0"/>
              </a:rPr>
            </a:br>
            <a:r>
              <a:rPr lang="ru-RU" sz="3100" dirty="0" smtClean="0">
                <a:latin typeface="Cambria" pitchFamily="18" charset="0"/>
              </a:rPr>
              <a:t/>
            </a:r>
            <a:br>
              <a:rPr lang="ru-RU" sz="3100" dirty="0" smtClean="0">
                <a:latin typeface="Cambria" pitchFamily="18" charset="0"/>
              </a:rPr>
            </a:br>
            <a:r>
              <a:rPr lang="ru-RU" sz="3100" dirty="0" smtClean="0">
                <a:latin typeface="Cambria" pitchFamily="18" charset="0"/>
              </a:rPr>
              <a:t/>
            </a:r>
            <a:br>
              <a:rPr lang="ru-RU" sz="3100" dirty="0" smtClean="0">
                <a:latin typeface="Cambria" pitchFamily="18" charset="0"/>
              </a:rPr>
            </a:br>
            <a:r>
              <a:rPr lang="ru-RU" sz="3100" dirty="0" smtClean="0">
                <a:latin typeface="Cambria" pitchFamily="18" charset="0"/>
              </a:rPr>
              <a:t>На карте  обозначения параллелей подписаны                  </a:t>
            </a:r>
            <a:br>
              <a:rPr lang="ru-RU" sz="3100" dirty="0" smtClean="0">
                <a:latin typeface="Cambria" pitchFamily="18" charset="0"/>
              </a:rPr>
            </a:br>
            <a:r>
              <a:rPr lang="ru-RU" sz="3100" dirty="0" smtClean="0">
                <a:latin typeface="Cambria" pitchFamily="18" charset="0"/>
              </a:rPr>
              <a:t>                                                                </a:t>
            </a:r>
            <a:r>
              <a:rPr lang="ru-RU" sz="3100" i="1" dirty="0" smtClean="0">
                <a:latin typeface="Cambria" pitchFamily="18" charset="0"/>
              </a:rPr>
              <a:t>по окружности</a:t>
            </a:r>
            <a:r>
              <a:rPr lang="ru-RU" sz="3100" dirty="0" smtClean="0">
                <a:latin typeface="Cambria" pitchFamily="18" charset="0"/>
              </a:rPr>
              <a:t>. </a:t>
            </a:r>
            <a:br>
              <a:rPr lang="ru-RU" sz="3100" dirty="0" smtClean="0">
                <a:latin typeface="Cambr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школа\Desktop\1308476685_a08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229600" cy="4200444"/>
          </a:xfrm>
          <a:prstGeom prst="rect">
            <a:avLst/>
          </a:prstGeom>
          <a:noFill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012160" y="1988840"/>
            <a:ext cx="2500330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   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в градусах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928926" y="6357958"/>
            <a:ext cx="6015022" cy="5000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                        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Экватор имеет обозначение 0</a:t>
            </a:r>
            <a:r>
              <a:rPr kumimoji="0" lang="ru-RU" sz="11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0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539552" y="1196752"/>
            <a:ext cx="8301038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В каких единицах указаны обозначения?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Cambria" pitchFamily="18" charset="0"/>
              </a:rPr>
              <a:t>Все ли параллели имеют одинаковую длину?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79512" y="1844824"/>
            <a:ext cx="3024336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Чем дальше от экватора к полюсам, тем меньше длина каждой последующей параллели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 descr="C:\Documents and Settings\Admin\Рабочий стол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484784"/>
            <a:ext cx="4500594" cy="49219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14744" y="285728"/>
            <a:ext cx="4643470" cy="5206903"/>
          </a:xfrm>
          <a:noFill/>
          <a:ln w="19050">
            <a:solidFill>
              <a:srgbClr val="0070C0"/>
            </a:solidFill>
          </a:ln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14282" y="5429264"/>
            <a:ext cx="8658228" cy="14287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Cambria" pitchFamily="18" charset="0"/>
              </a:rPr>
              <a:t/>
            </a:r>
            <a:br>
              <a:rPr lang="ru-RU" sz="3100" dirty="0" smtClean="0">
                <a:latin typeface="Cambria" pitchFamily="18" charset="0"/>
              </a:rPr>
            </a:br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Меридианом </a:t>
            </a:r>
            <a:r>
              <a:rPr lang="ru-RU" sz="3100" dirty="0" smtClean="0">
                <a:latin typeface="Cambria" pitchFamily="18" charset="0"/>
              </a:rPr>
              <a:t>называют кратчайшую линию, условно проведенную на поверхности от одного полюса к другому.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285720" y="285728"/>
            <a:ext cx="2643206" cy="1368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Какую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форму имеют меридианы?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57158" y="2000240"/>
            <a:ext cx="2614602" cy="2868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Где на карте полушарий подписаны обозначения меридианов?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гринви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285728"/>
            <a:ext cx="6572263" cy="49291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3286116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Cambria" pitchFamily="18" charset="0"/>
              </a:rPr>
              <a:t>Начальный меридиан тот, который проходит через обсерваторию Гринвич недалеко от Лондона, поэтому он получил название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Гринвичский, </a:t>
            </a:r>
            <a:r>
              <a:rPr lang="ru-RU" sz="3100" dirty="0" smtClean="0">
                <a:latin typeface="Cambria" pitchFamily="18" charset="0"/>
              </a:rPr>
              <a:t>или начальный, или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нулевой </a:t>
            </a:r>
            <a:r>
              <a:rPr lang="ru-RU" sz="3100" dirty="0" smtClean="0">
                <a:latin typeface="Cambria" pitchFamily="18" charset="0"/>
              </a:rPr>
              <a:t>(имеет обозначение 0</a:t>
            </a:r>
            <a:r>
              <a:rPr lang="ru-RU" sz="3100" baseline="30000" dirty="0" smtClean="0">
                <a:latin typeface="Cambria" pitchFamily="18" charset="0"/>
              </a:rPr>
              <a:t>0</a:t>
            </a:r>
            <a:r>
              <a:rPr lang="ru-RU" sz="3100" dirty="0" smtClean="0">
                <a:latin typeface="Cambria" pitchFamily="18" charset="0"/>
              </a:rPr>
              <a:t>). 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500063"/>
            <a:ext cx="8015288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дуги в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625" y="1928813"/>
            <a:ext cx="4040188" cy="63976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1°меридиана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14875" y="1928813"/>
            <a:ext cx="4041775" cy="63976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1°параллели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 descr="D:\КАРТИНКИ\Коллекция картинок1\j0400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928938"/>
            <a:ext cx="4572000" cy="3714750"/>
          </a:xfrm>
          <a:prstGeom prst="rect">
            <a:avLst/>
          </a:prstGeom>
          <a:noFill/>
          <a:ln w="22225">
            <a:solidFill>
              <a:srgbClr val="194D19"/>
            </a:solidFill>
            <a:miter lim="800000"/>
            <a:headEnd/>
            <a:tailEnd/>
          </a:ln>
        </p:spPr>
      </p:pic>
      <p:sp>
        <p:nvSpPr>
          <p:cNvPr id="17" name="Содержимое 7"/>
          <p:cNvSpPr>
            <a:spLocks noGrp="1"/>
          </p:cNvSpPr>
          <p:nvPr>
            <p:ph sz="half" idx="2"/>
          </p:nvPr>
        </p:nvSpPr>
        <p:spPr>
          <a:xfrm>
            <a:off x="428625" y="2786063"/>
            <a:ext cx="4040188" cy="3879850"/>
          </a:xfr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20 000км </a:t>
            </a:r>
          </a:p>
          <a:p>
            <a:pPr algn="ctr">
              <a:buFontTx/>
              <a:buNone/>
              <a:defRPr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180°</a:t>
            </a:r>
          </a:p>
          <a:p>
            <a:pPr algn="ctr">
              <a:buFontTx/>
              <a:buNone/>
              <a:defRPr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=111,3 км </a:t>
            </a:r>
            <a:endParaRPr lang="ru-RU" dirty="0"/>
          </a:p>
        </p:txBody>
      </p:sp>
      <p:pic>
        <p:nvPicPr>
          <p:cNvPr id="14343" name="Содержимое 11" descr="331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000375"/>
            <a:ext cx="4508500" cy="33575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642918"/>
            <a:ext cx="8329642" cy="5364373"/>
          </a:xfrm>
        </p:spPr>
        <p:txBody>
          <a:bodyPr/>
          <a:lstStyle/>
          <a:p>
            <a:r>
              <a:rPr lang="ru-RU" sz="3600" dirty="0" smtClean="0">
                <a:latin typeface="Cambria" pitchFamily="18" charset="0"/>
              </a:rPr>
              <a:t>На глобусах и картах меридианы  и параллели проводят через одинаковое число градусов, например через 10</a:t>
            </a:r>
            <a:r>
              <a:rPr lang="ru-RU" sz="3600" baseline="30000" dirty="0" smtClean="0">
                <a:latin typeface="Cambria" pitchFamily="18" charset="0"/>
              </a:rPr>
              <a:t>0</a:t>
            </a:r>
            <a:r>
              <a:rPr lang="ru-RU" sz="3600" dirty="0" smtClean="0">
                <a:latin typeface="Cambria" pitchFamily="18" charset="0"/>
              </a:rPr>
              <a:t> или 15</a:t>
            </a:r>
            <a:r>
              <a:rPr lang="ru-RU" sz="3600" baseline="30000" dirty="0" smtClean="0">
                <a:latin typeface="Cambria" pitchFamily="18" charset="0"/>
              </a:rPr>
              <a:t>0</a:t>
            </a:r>
            <a:r>
              <a:rPr lang="ru-RU" sz="3600" dirty="0" smtClean="0">
                <a:latin typeface="Cambria" pitchFamily="18" charset="0"/>
              </a:rPr>
              <a:t>. Линии меридианов и параллелей на глобусе и географических картах, разделенные на градусы, называют </a:t>
            </a:r>
            <a:r>
              <a:rPr lang="ru-RU" sz="3600" b="1" i="1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градусной сеткой.</a:t>
            </a: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212</TotalTime>
  <Words>146</Words>
  <Application>Microsoft Office PowerPoint</Application>
  <PresentationFormat>Экран (4:3)</PresentationFormat>
  <Paragraphs>22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       Тема:  «Градусная сетка. Параллели  и                         меридианы»    </vt:lpstr>
      <vt:lpstr>Слайд 2</vt:lpstr>
      <vt:lpstr>Параллелями  называют линии, условно проведенные по поверхности Земли параллельно   экватору. </vt:lpstr>
      <vt:lpstr>   На карте  обозначения параллелей подписаны                                                                                   по окружности.   </vt:lpstr>
      <vt:lpstr>  Все ли параллели имеют одинаковую длину?   </vt:lpstr>
      <vt:lpstr> Меридианом называют кратчайшую линию, условно проведенную на поверхности от одного полюса к другому. </vt:lpstr>
      <vt:lpstr>Начальный меридиан тот, который проходит через обсерваторию Гринвич недалеко от Лондона, поэтому он получил название Гринвичский, или начальный, или нулевой (имеет обозначение 00).  </vt:lpstr>
      <vt:lpstr>Величина 1° дуги в КМ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«Градусная сетка. Географические координаты».</dc:title>
  <dc:creator>школа</dc:creator>
  <cp:lastModifiedBy>Птичка</cp:lastModifiedBy>
  <cp:revision>20</cp:revision>
  <dcterms:created xsi:type="dcterms:W3CDTF">2013-10-19T09:49:58Z</dcterms:created>
  <dcterms:modified xsi:type="dcterms:W3CDTF">2015-11-06T13:54:33Z</dcterms:modified>
</cp:coreProperties>
</file>