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78" r:id="rId3"/>
    <p:sldId id="259" r:id="rId4"/>
    <p:sldId id="260" r:id="rId5"/>
    <p:sldId id="262" r:id="rId6"/>
    <p:sldId id="264" r:id="rId7"/>
    <p:sldId id="266" r:id="rId8"/>
    <p:sldId id="268" r:id="rId9"/>
    <p:sldId id="270" r:id="rId10"/>
    <p:sldId id="272" r:id="rId11"/>
    <p:sldId id="274" r:id="rId12"/>
    <p:sldId id="279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B5B06F-7829-4328-98F1-E7B27066212D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6A7D5C-5DEA-4965-B774-18FA03C7963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900igr.net/" TargetMode="External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85786" y="2643182"/>
            <a:ext cx="8143932" cy="100013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Человечество- единый </a:t>
            </a:r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биологический вид.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Расовый 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состав. </a:t>
            </a:r>
          </a:p>
        </p:txBody>
      </p:sp>
      <p:pic>
        <p:nvPicPr>
          <p:cNvPr id="5" name="Рисунок 4" descr="caf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1" y="0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nt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0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fra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4303059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swe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1" y="4303059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peo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3" y="0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peo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71802" y="4286256"/>
            <a:ext cx="2868705" cy="2151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кругленный прямоугольник 11">
            <a:hlinkClick r:id="rId8" tooltip=" Каталог презентаций "/>
          </p:cNvPr>
          <p:cNvSpPr/>
          <p:nvPr/>
        </p:nvSpPr>
        <p:spPr>
          <a:xfrm>
            <a:off x="3898900" y="6477000"/>
            <a:ext cx="458786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rtlCol="0" anchor="ctr"/>
          <a:lstStyle/>
          <a:p>
            <a:pPr algn="ctr"/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42918"/>
            <a:ext cx="9161950" cy="5786478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Равенство рас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785794"/>
            <a:ext cx="5715008" cy="5786454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Вклад Миклухо-Маклая в антропологию и этнографию был огромным.</a:t>
            </a:r>
          </a:p>
          <a:p>
            <a:r>
              <a:rPr lang="ru-RU" sz="2400" dirty="0" smtClean="0"/>
              <a:t> В своих путешествиях он собрал множество данных о народах Индонезии и Малайи, Филиппин, Австралии, Меланезии, Микронезии и западной Полинезии. </a:t>
            </a:r>
          </a:p>
          <a:p>
            <a:r>
              <a:rPr lang="ru-RU" sz="2400" dirty="0" smtClean="0"/>
              <a:t>Как антрополог Миклухо-Маклай проявил себя борцом против всех "теорий", постулирующих расовое неравенство, против концепций "низших" и "высших" рас.</a:t>
            </a:r>
          </a:p>
          <a:p>
            <a:r>
              <a:rPr lang="ru-RU" sz="2400" dirty="0" smtClean="0"/>
              <a:t> Он первым описал папуасов как определенный антропологический тип. </a:t>
            </a:r>
          </a:p>
          <a:p>
            <a:r>
              <a:rPr lang="ru-RU" sz="2400" dirty="0" smtClean="0"/>
              <a:t>Ученый показал, что папуасы такие же полноценные и полноправные представители человеческого рода, как англичане или немцы.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3457575" cy="4762500"/>
          </a:xfrm>
          <a:prstGeom prst="ellipse">
            <a:avLst/>
          </a:prstGeom>
          <a:ln w="190500" cap="rnd">
            <a:solidFill>
              <a:schemeClr val="bg2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slop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5643579"/>
            <a:ext cx="3017877" cy="1214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Николай Николаевич </a:t>
            </a:r>
          </a:p>
          <a:p>
            <a:pPr algn="ctr"/>
            <a:r>
              <a:rPr lang="ru-RU" sz="2400" dirty="0" smtClean="0"/>
              <a:t>Миклухо-Маклай</a:t>
            </a:r>
          </a:p>
          <a:p>
            <a:pPr algn="ctr"/>
            <a:r>
              <a:rPr lang="ru-RU" sz="2400" dirty="0" smtClean="0"/>
              <a:t>(1846-1888)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 rot="21417053">
            <a:off x="457200" y="1125538"/>
            <a:ext cx="4319588" cy="787400"/>
          </a:xfrm>
        </p:spPr>
        <p:txBody>
          <a:bodyPr/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ОТГАДАЙ   РАСУ!</a:t>
            </a:r>
          </a:p>
        </p:txBody>
      </p:sp>
      <p:pic>
        <p:nvPicPr>
          <p:cNvPr id="13316" name="Picture 4" descr="I:\открытый урок Рабикова\article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7397477" y="309085"/>
            <a:ext cx="1519884" cy="2848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17" name="Picture 5" descr="I:\открытый урок Рабикова\50-cent-picture-5.jpg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5410321" y="3457346"/>
            <a:ext cx="1762522" cy="22971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18" name="Picture 6" descr="I:\открытый урок Рабикова\jackie-chan.jpg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6524488" y="5077870"/>
            <a:ext cx="2333537" cy="15571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20" name="Picture 8" descr="C:\Users\DNS\Documents\МОЯ РАБОТА\Geografia\уроки географии в 7классе\Class7\Англичане.jpg"/>
          <p:cNvPicPr>
            <a:picLocks noChangeAspect="1" noChangeArrowheads="1"/>
          </p:cNvPicPr>
          <p:nvPr/>
        </p:nvPicPr>
        <p:blipFill rotWithShape="1">
          <a:blip r:embed="rId5" cstate="email">
            <a:extLst/>
          </a:blip>
          <a:srcRect/>
          <a:stretch/>
        </p:blipFill>
        <p:spPr bwMode="auto">
          <a:xfrm>
            <a:off x="285720" y="4214818"/>
            <a:ext cx="1648691" cy="23239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21" name="Picture 9" descr="C:\Users\DNS\Documents\МОЯ РАБОТА\Geografia\уроки географии в 7классе\Class7\Европеоидная раса. Англия.jpg"/>
          <p:cNvPicPr>
            <a:picLocks noChangeAspect="1" noChangeArrowheads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>
            <a:off x="3295248" y="4873991"/>
            <a:ext cx="2347979" cy="1760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22" name="Picture 10" descr="C:\Users\DNS\Documents\МОЯ РАБОТА\Geografia\уроки географии в 7классе\Class7\Монголоидная раса. Гонконг.jpg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4932040" y="1572149"/>
            <a:ext cx="2297224" cy="1722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19" name="Picture 7" descr="I:\открытый урок Рабикова\черн.jpg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2051720" y="3276308"/>
            <a:ext cx="1800200" cy="2467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Р</a:t>
            </a:r>
            <a:r>
              <a:rPr lang="ru-RU" dirty="0" smtClean="0">
                <a:solidFill>
                  <a:schemeClr val="accent2"/>
                </a:solidFill>
              </a:rPr>
              <a:t>ефлексия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Сегодня я </a:t>
            </a:r>
            <a:r>
              <a:rPr lang="ru-RU" dirty="0" smtClean="0"/>
              <a:t>узнала…</a:t>
            </a:r>
            <a:endParaRPr lang="ru-RU" dirty="0" smtClean="0"/>
          </a:p>
          <a:p>
            <a:r>
              <a:rPr lang="ru-RU" dirty="0" smtClean="0"/>
              <a:t>Было интересно…</a:t>
            </a:r>
          </a:p>
          <a:p>
            <a:r>
              <a:rPr lang="ru-RU" dirty="0" smtClean="0"/>
              <a:t>Я </a:t>
            </a:r>
            <a:r>
              <a:rPr lang="ru-RU" dirty="0" smtClean="0"/>
              <a:t>поняла, </a:t>
            </a:r>
            <a:r>
              <a:rPr lang="ru-RU" dirty="0" smtClean="0"/>
              <a:t>что…</a:t>
            </a:r>
          </a:p>
          <a:p>
            <a:r>
              <a:rPr lang="ru-RU" dirty="0" smtClean="0"/>
              <a:t>Я </a:t>
            </a:r>
            <a:r>
              <a:rPr lang="ru-RU" dirty="0" smtClean="0"/>
              <a:t>научилась</a:t>
            </a:r>
            <a:endParaRPr lang="ru-RU" dirty="0" smtClean="0"/>
          </a:p>
          <a:p>
            <a:r>
              <a:rPr lang="ru-RU" dirty="0" smtClean="0"/>
              <a:t>У меня получилось…</a:t>
            </a:r>
          </a:p>
          <a:p>
            <a:r>
              <a:rPr lang="ru-RU" dirty="0" smtClean="0"/>
              <a:t>Мне захотелось…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Домашнее задание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</a:t>
            </a:r>
            <a:r>
              <a:rPr lang="ru-RU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51, выучить </a:t>
            </a:r>
            <a:r>
              <a:rPr lang="ru-RU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новые понятия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Сформировать представление о расах, их внешних признаках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Человечество – единый биологический вид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3244334"/>
            <a:ext cx="2449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Европеоидная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581362" y="3244334"/>
            <a:ext cx="2539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Монголоидная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29388" y="3244334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Негроидная</a:t>
            </a:r>
            <a:endParaRPr lang="ru-RU" sz="28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 rot="5400000">
            <a:off x="4286248" y="3000372"/>
            <a:ext cx="714380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9" idx="0"/>
          </p:cNvCxnSpPr>
          <p:nvPr/>
        </p:nvCxnSpPr>
        <p:spPr>
          <a:xfrm>
            <a:off x="5572132" y="2643182"/>
            <a:ext cx="1889751" cy="60115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7" idx="0"/>
          </p:cNvCxnSpPr>
          <p:nvPr/>
        </p:nvCxnSpPr>
        <p:spPr>
          <a:xfrm rot="10800000" flipV="1">
            <a:off x="2010642" y="2643182"/>
            <a:ext cx="1704103" cy="60115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3071802" y="1785926"/>
            <a:ext cx="3143272" cy="8572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Расы</a:t>
            </a:r>
          </a:p>
          <a:p>
            <a:pPr algn="ctr"/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Рисунок 15" descr="pop2.gif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3857628"/>
            <a:ext cx="3048000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pop1.gif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2928926" y="3857628"/>
            <a:ext cx="3143272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pop3.gif"/>
          <p:cNvPicPr>
            <a:picLocks noChangeAspect="1"/>
          </p:cNvPicPr>
          <p:nvPr/>
        </p:nvPicPr>
        <p:blipFill>
          <a:blip r:embed="rId4" cstate="print">
            <a:lum bright="20000"/>
          </a:blip>
          <a:stretch>
            <a:fillRect/>
          </a:stretch>
        </p:blipFill>
        <p:spPr>
          <a:xfrm>
            <a:off x="6072198" y="3857628"/>
            <a:ext cx="3071802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8663" y="357166"/>
          <a:ext cx="7500990" cy="57746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0330"/>
                <a:gridCol w="2500330"/>
                <a:gridCol w="2500330"/>
              </a:tblGrid>
              <a:tr h="1659883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Раса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Расовые признаки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Территория распространения расы</a:t>
                      </a:r>
                      <a:endParaRPr lang="ru-RU" sz="2800" dirty="0"/>
                    </a:p>
                  </a:txBody>
                  <a:tcPr/>
                </a:tc>
              </a:tr>
              <a:tr h="1438565">
                <a:tc>
                  <a:txBody>
                    <a:bodyPr/>
                    <a:lstStyle/>
                    <a:p>
                      <a:r>
                        <a:rPr lang="ru-RU" dirty="0" smtClean="0"/>
                        <a:t>Европеоидная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Светлая кожа и глаза, узкий нос, волнистые и светлые волосы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Европа, Северная Африка,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Юго</a:t>
                      </a:r>
                      <a:r>
                        <a:rPr lang="ru-RU" baseline="0" dirty="0" smtClean="0"/>
                        <a:t>- Западная Азия, Индия, Северная и Южная Америка.</a:t>
                      </a:r>
                      <a:endParaRPr lang="ru-RU" dirty="0"/>
                    </a:p>
                  </a:txBody>
                  <a:tcPr/>
                </a:tc>
              </a:tr>
              <a:tr h="1106589">
                <a:tc>
                  <a:txBody>
                    <a:bodyPr/>
                    <a:lstStyle/>
                    <a:p>
                      <a:r>
                        <a:rPr lang="ru-RU" dirty="0" smtClean="0"/>
                        <a:t>Негроидная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Темная кожа и глаза, жесткие курчавые</a:t>
                      </a:r>
                      <a:r>
                        <a:rPr lang="ru-RU" baseline="0" dirty="0" smtClean="0"/>
                        <a:t> волосы, толстые губы, широкий нос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Африка, Северная и Южная Америка</a:t>
                      </a:r>
                      <a:endParaRPr lang="ru-RU" dirty="0"/>
                    </a:p>
                  </a:txBody>
                  <a:tcPr/>
                </a:tc>
              </a:tr>
              <a:tr h="1438565">
                <a:tc>
                  <a:txBody>
                    <a:bodyPr/>
                    <a:lstStyle/>
                    <a:p>
                      <a:r>
                        <a:rPr lang="ru-RU" dirty="0" smtClean="0"/>
                        <a:t>Монголоидная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Узкий разрез глаз, желтоватый цвет кожи, черные прямые волосы, выступающие скулы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Центральная и Восточная  Азия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европеоиды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Содержимое 3" descr="ger4.gi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1071539" y="1357298"/>
            <a:ext cx="6762798" cy="5072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fra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357298"/>
            <a:ext cx="6762797" cy="5072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gre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1357298"/>
            <a:ext cx="6667547" cy="5000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she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1357298"/>
            <a:ext cx="6762797" cy="5072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85728"/>
            <a:ext cx="9001156" cy="600076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Монголоиды</a:t>
            </a:r>
            <a:endParaRPr lang="ru-RU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Содержимое 3" descr="peo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2986881"/>
            <a:ext cx="30480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peo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142984"/>
            <a:ext cx="7143800" cy="535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asi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142984"/>
            <a:ext cx="7143800" cy="535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nt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5" y="1142984"/>
            <a:ext cx="7239051" cy="5429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195" y="500042"/>
            <a:ext cx="9114805" cy="571504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Негроиды</a:t>
            </a:r>
            <a:endParaRPr lang="ru-RU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Содержимое 3" descr="caf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2986881"/>
            <a:ext cx="30480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af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357298"/>
            <a:ext cx="6858048" cy="5143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Зулусы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1142976" y="1357298"/>
            <a:ext cx="7108931" cy="5143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235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Человечество- единый  биологический вид. Расовый состав. </vt:lpstr>
      <vt:lpstr>Цель урока</vt:lpstr>
      <vt:lpstr>Человечество – единый биологический вид</vt:lpstr>
      <vt:lpstr>Слайд 4</vt:lpstr>
      <vt:lpstr>европеоиды</vt:lpstr>
      <vt:lpstr>Слайд 6</vt:lpstr>
      <vt:lpstr>Монголоиды</vt:lpstr>
      <vt:lpstr>Слайд 8</vt:lpstr>
      <vt:lpstr>Негроиды</vt:lpstr>
      <vt:lpstr>Слайд 10</vt:lpstr>
      <vt:lpstr>Равенство рас</vt:lpstr>
      <vt:lpstr>ОТГАДАЙ   РАСУ!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Численность населения Земли. Расовый состав. Народы планеты</dc:title>
  <dc:creator>User</dc:creator>
  <cp:lastModifiedBy>User</cp:lastModifiedBy>
  <cp:revision>14</cp:revision>
  <dcterms:created xsi:type="dcterms:W3CDTF">2015-04-20T17:09:25Z</dcterms:created>
  <dcterms:modified xsi:type="dcterms:W3CDTF">2015-04-21T16:03:11Z</dcterms:modified>
</cp:coreProperties>
</file>