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9900"/>
    <a:srgbClr val="003300"/>
    <a:srgbClr val="FFFFFF"/>
    <a:srgbClr val="FFFF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387" autoAdjust="0"/>
  </p:normalViewPr>
  <p:slideViewPr>
    <p:cSldViewPr>
      <p:cViewPr>
        <p:scale>
          <a:sx n="66" d="100"/>
          <a:sy n="6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19C27-16A5-402C-807A-18EAEA7F2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6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0B02-2F9E-45D0-81B0-6781D5EA1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0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9038-2DC9-4AC2-8579-FDF1C2344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C509-362E-4BC6-9497-2448374A5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10B49-602D-4E40-AD90-F4558E622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0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8600-D075-4476-A407-87EB8D94A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D298E-4DCD-4AAE-803A-2CC7C604D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5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6C9B-45A9-4E51-AF84-40D2B1082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17AD-7A5C-4E3B-94C6-06D1DF938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1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32B5-A535-4058-B8DD-64329FD6D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2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15F93-03AE-46D9-AD13-8707FD8C5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7790C0-F300-4FE4-9D0F-80224A2E2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Рисунок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324975" cy="6994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1258888" y="4941888"/>
            <a:ext cx="6697662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Южная Америка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ети капитана Гран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179388" y="188913"/>
          <a:ext cx="8785225" cy="6461664"/>
        </p:xfrm>
        <a:graphic>
          <a:graphicData uri="http://schemas.openxmlformats.org/drawingml/2006/table">
            <a:tbl>
              <a:tblPr/>
              <a:tblGrid>
                <a:gridCol w="674687"/>
                <a:gridCol w="677863"/>
                <a:gridCol w="674687"/>
                <a:gridCol w="676275"/>
                <a:gridCol w="676275"/>
                <a:gridCol w="652463"/>
                <a:gridCol w="698500"/>
                <a:gridCol w="674687"/>
                <a:gridCol w="676275"/>
                <a:gridCol w="676275"/>
                <a:gridCol w="841375"/>
                <a:gridCol w="511175"/>
                <a:gridCol w="674688"/>
              </a:tblGrid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14" name="Rectangle 290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Горы Анды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40763" cy="5761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FFFF"/>
                </a:solidFill>
                <a:latin typeface="Times New Roman"/>
                <a:cs typeface="Times New Roman"/>
              </a:rPr>
              <a:t>Строение поверхности,</a:t>
            </a:r>
          </a:p>
          <a:p>
            <a:pPr algn="ctr"/>
            <a:r>
              <a:rPr lang="ru-RU" sz="3600" kern="10" dirty="0">
                <a:solidFill>
                  <a:srgbClr val="FFFFFF"/>
                </a:solidFill>
                <a:latin typeface="Times New Roman"/>
                <a:cs typeface="Times New Roman"/>
              </a:rPr>
              <a:t>закономерности размещения </a:t>
            </a:r>
          </a:p>
          <a:p>
            <a:pPr algn="ctr"/>
            <a:r>
              <a:rPr lang="ru-RU" sz="3600" kern="10" dirty="0">
                <a:solidFill>
                  <a:srgbClr val="FFFFFF"/>
                </a:solidFill>
                <a:latin typeface="Times New Roman"/>
                <a:cs typeface="Times New Roman"/>
              </a:rPr>
              <a:t>крупных форм рельефа</a:t>
            </a:r>
          </a:p>
          <a:p>
            <a:pPr algn="ctr"/>
            <a:r>
              <a:rPr lang="ru-RU" sz="3600" kern="10" dirty="0">
                <a:solidFill>
                  <a:srgbClr val="FFFFFF"/>
                </a:solidFill>
                <a:latin typeface="Times New Roman"/>
                <a:cs typeface="Times New Roman"/>
              </a:rPr>
              <a:t> в Южной Америке.</a:t>
            </a:r>
          </a:p>
          <a:p>
            <a:pPr algn="ctr"/>
            <a:r>
              <a:rPr lang="ru-RU" sz="3600" kern="10" dirty="0">
                <a:solidFill>
                  <a:srgbClr val="FFFFFF"/>
                </a:solidFill>
                <a:latin typeface="Times New Roman"/>
                <a:cs typeface="Times New Roman"/>
              </a:rPr>
              <a:t>Полезные ископаемые.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u="sng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Цели урока: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Изучить особенности рельефа и полезных ископаемых Южной Америки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Выявить зависимость между рельефом и тектоническим строением материка, а также между рельефом и полезными ископаемыми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Горы Анды2"/>
          <p:cNvPicPr>
            <a:picLocks noChangeAspect="1" noChangeArrowheads="1"/>
          </p:cNvPicPr>
          <p:nvPr/>
        </p:nvPicPr>
        <p:blipFill>
          <a:blip r:embed="rId2">
            <a:lum bright="-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042988" y="1989138"/>
            <a:ext cx="23034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55650" y="4076700"/>
            <a:ext cx="273685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859338" y="4076700"/>
            <a:ext cx="396081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508625" y="1989138"/>
            <a:ext cx="23034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58888" y="21336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РАВНИНЫ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724525" y="21336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ГОРЫ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900113" y="4221163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ПЛАТФОРМЫ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932363" y="4221163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СКЛАДЧАТЫЕ ОБЛАСТИ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2051050" y="2708275"/>
            <a:ext cx="361950" cy="1368425"/>
          </a:xfrm>
          <a:prstGeom prst="upDownArrow">
            <a:avLst>
              <a:gd name="adj1" fmla="val 50000"/>
              <a:gd name="adj2" fmla="val 75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6515100" y="2708275"/>
            <a:ext cx="361950" cy="1368425"/>
          </a:xfrm>
          <a:prstGeom prst="upDownArrow">
            <a:avLst>
              <a:gd name="adj1" fmla="val 50000"/>
              <a:gd name="adj2" fmla="val 75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 rot="2161642">
            <a:off x="5349875" y="1382713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 rot="8491599">
            <a:off x="1908175" y="1341438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35150" y="333375"/>
            <a:ext cx="511333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051050" y="404813"/>
            <a:ext cx="484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0000FF"/>
                </a:solidFill>
              </a:rPr>
              <a:t>ФОРМЫ РЕЛЬЕФА</a:t>
            </a:r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 rot="-8480304">
            <a:off x="1763713" y="51577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 rot="-2308401">
            <a:off x="5364163" y="51577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50825" y="5734050"/>
            <a:ext cx="84248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0825" y="5805488"/>
            <a:ext cx="8640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0000FF"/>
                </a:solidFill>
              </a:rPr>
              <a:t>ВИДЫ ТЕКТОНИЧЕСКИХ СТРУКТУР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0" grpId="0" animBg="1"/>
      <p:bldP spid="27661" grpId="0" animBg="1"/>
      <p:bldP spid="27662" grpId="0" animBg="1"/>
      <p:bldP spid="27655" grpId="0"/>
      <p:bldP spid="27663" grpId="0"/>
      <p:bldP spid="27664" grpId="0"/>
      <p:bldP spid="27665" grpId="0"/>
      <p:bldP spid="27671" grpId="0" animBg="1"/>
      <p:bldP spid="27673" grpId="0" animBg="1"/>
      <p:bldP spid="27675" grpId="0" animBg="1"/>
      <p:bldP spid="27676" grpId="0" animBg="1"/>
      <p:bldP spid="27656" grpId="0" animBg="1"/>
      <p:bldP spid="27653" grpId="0"/>
      <p:bldP spid="27677" grpId="0" animBg="1"/>
      <p:bldP spid="27678" grpId="0" animBg="1"/>
      <p:bldP spid="27658" grpId="0" animBg="1"/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8"/>
          <p:cNvSpPr>
            <a:spLocks noChangeArrowheads="1"/>
          </p:cNvSpPr>
          <p:nvPr/>
        </p:nvSpPr>
        <p:spPr bwMode="auto">
          <a:xfrm>
            <a:off x="4067175" y="90805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5364" name="WordArt 12"/>
          <p:cNvSpPr>
            <a:spLocks noChangeArrowheads="1" noChangeShapeType="1" noTextEdit="1"/>
          </p:cNvSpPr>
          <p:nvPr/>
        </p:nvSpPr>
        <p:spPr bwMode="auto">
          <a:xfrm>
            <a:off x="755650" y="836613"/>
            <a:ext cx="2879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ПРИЧИНА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55650" y="227647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В основании лежит</a:t>
            </a:r>
          </a:p>
          <a:p>
            <a:pPr algn="ctr"/>
            <a:r>
              <a:rPr lang="ru-RU"/>
              <a:t> ЮА платформа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84213" y="3500438"/>
            <a:ext cx="2879725" cy="503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Области складчатости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755650" y="458152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Области новой</a:t>
            </a:r>
          </a:p>
          <a:p>
            <a:pPr algn="ctr"/>
            <a:r>
              <a:rPr lang="ru-RU"/>
              <a:t> складчатости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755650" y="566102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Области новой</a:t>
            </a:r>
          </a:p>
          <a:p>
            <a:pPr algn="ctr"/>
            <a:r>
              <a:rPr lang="ru-RU"/>
              <a:t> складчатости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5651500" y="2349500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Преобладают равнины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724525" y="3429000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Горы на западе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724525" y="458152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Горы молодые, высокие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724525" y="566102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Землетрясения и </a:t>
            </a:r>
          </a:p>
          <a:p>
            <a:pPr algn="ctr"/>
            <a:r>
              <a:rPr lang="ru-RU"/>
              <a:t>извержения вулканов</a:t>
            </a: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3708400" y="2565400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3779838" y="3644900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3779838" y="4797425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3779838" y="5876925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7" name="WordArt 36"/>
          <p:cNvSpPr>
            <a:spLocks noChangeArrowheads="1" noChangeShapeType="1" noTextEdit="1"/>
          </p:cNvSpPr>
          <p:nvPr/>
        </p:nvSpPr>
        <p:spPr bwMode="auto">
          <a:xfrm>
            <a:off x="5508625" y="836613"/>
            <a:ext cx="302418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СЛЕДСТВИЕ</a:t>
            </a:r>
          </a:p>
        </p:txBody>
      </p:sp>
      <p:sp>
        <p:nvSpPr>
          <p:cNvPr id="15378" name="Text Box 37"/>
          <p:cNvSpPr txBox="1">
            <a:spLocks noChangeArrowheads="1"/>
          </p:cNvSpPr>
          <p:nvPr/>
        </p:nvSpPr>
        <p:spPr bwMode="auto">
          <a:xfrm>
            <a:off x="323850" y="1773238"/>
            <a:ext cx="21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704" grpId="0" animBg="1"/>
      <p:bldP spid="28705" grpId="0" animBg="1"/>
      <p:bldP spid="28706" grpId="0" animBg="1"/>
      <p:bldP spid="28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Дельта реки Орино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80400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РАВНИНЫ ЮЖНОЙ АМЕРИКИ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156325" y="4076700"/>
            <a:ext cx="27352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НИЗМЕННОСТИ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(0 – 200м)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700338" y="3284538"/>
            <a:ext cx="33115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ВОЗВЫШЕННОСТИ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(200 – 500м)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0" y="1916113"/>
            <a:ext cx="2735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ПЛОСКОГОРЬЯ (500 – 1000м)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9" descr="Ла Пла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520950" cy="16637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708400" y="5805488"/>
            <a:ext cx="2520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Ла-Платская</a:t>
            </a:r>
            <a:r>
              <a:rPr lang="ru-RU">
                <a:solidFill>
                  <a:srgbClr val="003300"/>
                </a:solidFill>
              </a:rPr>
              <a:t> </a:t>
            </a:r>
            <a:r>
              <a:rPr 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низменность</a:t>
            </a:r>
          </a:p>
        </p:txBody>
      </p:sp>
      <p:pic>
        <p:nvPicPr>
          <p:cNvPr id="17413" name="Picture 11" descr="Орино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2303462" cy="14636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484438" y="188913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Оринокская низменность</a:t>
            </a:r>
          </a:p>
        </p:txBody>
      </p:sp>
      <p:pic>
        <p:nvPicPr>
          <p:cNvPr id="17415" name="Picture 13" descr="Ориноко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2089150" cy="15668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4" descr="amazonka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1905000" cy="12382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50825" y="2997200"/>
            <a:ext cx="405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Амазонская низменность</a:t>
            </a:r>
          </a:p>
        </p:txBody>
      </p:sp>
      <p:pic>
        <p:nvPicPr>
          <p:cNvPr id="17418" name="Picture 16" descr="Амазонк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2433637" cy="18319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7" descr="Амазонская низменност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1609725" cy="18002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20" descr="На берегу реки Оринок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125538"/>
            <a:ext cx="2016125" cy="14605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Line 25"/>
          <p:cNvSpPr>
            <a:spLocks noChangeShapeType="1"/>
          </p:cNvSpPr>
          <p:nvPr/>
        </p:nvSpPr>
        <p:spPr bwMode="auto">
          <a:xfrm flipH="1">
            <a:off x="2555875" y="692150"/>
            <a:ext cx="1944688" cy="5048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Line 26"/>
          <p:cNvSpPr>
            <a:spLocks noChangeShapeType="1"/>
          </p:cNvSpPr>
          <p:nvPr/>
        </p:nvSpPr>
        <p:spPr bwMode="auto">
          <a:xfrm>
            <a:off x="4932363" y="692150"/>
            <a:ext cx="0" cy="5048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Line 27"/>
          <p:cNvSpPr>
            <a:spLocks noChangeShapeType="1"/>
          </p:cNvSpPr>
          <p:nvPr/>
        </p:nvSpPr>
        <p:spPr bwMode="auto">
          <a:xfrm>
            <a:off x="5435600" y="692150"/>
            <a:ext cx="1296988" cy="2159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4" name="Line 28"/>
          <p:cNvSpPr>
            <a:spLocks noChangeShapeType="1"/>
          </p:cNvSpPr>
          <p:nvPr/>
        </p:nvSpPr>
        <p:spPr bwMode="auto">
          <a:xfrm flipH="1">
            <a:off x="755650" y="3500438"/>
            <a:ext cx="1152525" cy="8636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5" name="Line 29"/>
          <p:cNvSpPr>
            <a:spLocks noChangeShapeType="1"/>
          </p:cNvSpPr>
          <p:nvPr/>
        </p:nvSpPr>
        <p:spPr bwMode="auto">
          <a:xfrm flipH="1">
            <a:off x="2916238" y="3500438"/>
            <a:ext cx="0" cy="36036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3779838" y="3500438"/>
            <a:ext cx="1152525" cy="2889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Гвианское плоскогорье"/>
          <p:cNvPicPr>
            <a:picLocks noChangeAspect="1" noChangeArrowheads="1"/>
          </p:cNvPicPr>
          <p:nvPr/>
        </p:nvPicPr>
        <p:blipFill>
          <a:blip r:embed="rId2">
            <a:lum bright="-4000" contras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92725" y="188913"/>
            <a:ext cx="2736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</a:rPr>
              <a:t>Гвианское плоскогорье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5292725" y="3716338"/>
            <a:ext cx="2735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</a:rPr>
              <a:t>Бразильское плоскогорье</a:t>
            </a:r>
          </a:p>
        </p:txBody>
      </p:sp>
      <p:pic>
        <p:nvPicPr>
          <p:cNvPr id="18437" name="Picture 18" descr="brazilbig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625975"/>
            <a:ext cx="2452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2484438" y="692150"/>
            <a:ext cx="2808287" cy="287338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H="1" flipV="1">
            <a:off x="2843213" y="2565400"/>
            <a:ext cx="2449512" cy="143986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41" name="Picture 17" descr="Боливия Гор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652963"/>
            <a:ext cx="29527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8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4176712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ГОРЫ АНДЫ</a:t>
            </a:r>
          </a:p>
        </p:txBody>
      </p:sp>
      <p:sp>
        <p:nvSpPr>
          <p:cNvPr id="19460" name="Line 9"/>
          <p:cNvSpPr>
            <a:spLocks noChangeShapeType="1"/>
          </p:cNvSpPr>
          <p:nvPr/>
        </p:nvSpPr>
        <p:spPr bwMode="auto">
          <a:xfrm flipV="1">
            <a:off x="1692275" y="1196975"/>
            <a:ext cx="2663825" cy="5762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1" name="Picture 10" descr="Горы Анд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3399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19"/>
          <p:cNvSpPr>
            <a:spLocks noChangeShapeType="1"/>
          </p:cNvSpPr>
          <p:nvPr/>
        </p:nvSpPr>
        <p:spPr bwMode="auto">
          <a:xfrm flipH="1" flipV="1">
            <a:off x="5219700" y="4508500"/>
            <a:ext cx="2519363" cy="15843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3" name="Line 21"/>
          <p:cNvSpPr>
            <a:spLocks noChangeShapeType="1"/>
          </p:cNvSpPr>
          <p:nvPr/>
        </p:nvSpPr>
        <p:spPr bwMode="auto">
          <a:xfrm flipH="1">
            <a:off x="4572000" y="1268413"/>
            <a:ext cx="3706813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22"/>
          <p:cNvSpPr>
            <a:spLocks noChangeShapeType="1"/>
          </p:cNvSpPr>
          <p:nvPr/>
        </p:nvSpPr>
        <p:spPr bwMode="auto">
          <a:xfrm flipV="1">
            <a:off x="4427538" y="2349500"/>
            <a:ext cx="936625" cy="8636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Line 23"/>
          <p:cNvSpPr>
            <a:spLocks noChangeShapeType="1"/>
          </p:cNvSpPr>
          <p:nvPr/>
        </p:nvSpPr>
        <p:spPr bwMode="auto">
          <a:xfrm>
            <a:off x="3563938" y="5300663"/>
            <a:ext cx="1439862" cy="1444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6" name="Picture 14" descr="Анды мал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271963"/>
            <a:ext cx="32400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Высокогорье Ан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7306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3" descr="Анды ма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2735262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1" descr="Горы Анды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4188"/>
            <a:ext cx="36718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5003800" y="2603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Вулкан Котопахи</a:t>
            </a:r>
          </a:p>
        </p:txBody>
      </p:sp>
      <p:pic>
        <p:nvPicPr>
          <p:cNvPr id="20483" name="Picture 9" descr="vulkanКотопах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19446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Вулкан Котопах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765175"/>
            <a:ext cx="18621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5435600" y="213360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Вулкан Чимборасо</a:t>
            </a:r>
          </a:p>
        </p:txBody>
      </p:sp>
      <p:pic>
        <p:nvPicPr>
          <p:cNvPr id="20486" name="Picture 14" descr="chimboras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24479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435600" y="429260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Гора Аконкагуа</a:t>
            </a:r>
          </a:p>
        </p:txBody>
      </p:sp>
      <p:pic>
        <p:nvPicPr>
          <p:cNvPr id="35858" name="Picture 18" descr="aconcagua-and-peniten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1800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Object 21"/>
          <p:cNvGraphicFramePr>
            <a:graphicFrameLocks noChangeAspect="1"/>
          </p:cNvGraphicFramePr>
          <p:nvPr/>
        </p:nvGraphicFramePr>
        <p:xfrm>
          <a:off x="179388" y="188913"/>
          <a:ext cx="4211637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Точечный рисунок" r:id="rId7" imgW="3076190" imgH="5219048" progId="Paint.Picture">
                  <p:embed/>
                </p:oleObj>
              </mc:Choice>
              <mc:Fallback>
                <p:oleObj name="Точечный рисунок" r:id="rId7" imgW="3076190" imgH="5219048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4211637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Line 13"/>
          <p:cNvSpPr>
            <a:spLocks noChangeShapeType="1"/>
          </p:cNvSpPr>
          <p:nvPr/>
        </p:nvSpPr>
        <p:spPr bwMode="auto">
          <a:xfrm flipH="1" flipV="1">
            <a:off x="468313" y="1844675"/>
            <a:ext cx="511175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Text Box 22"/>
          <p:cNvSpPr txBox="1">
            <a:spLocks noChangeArrowheads="1"/>
          </p:cNvSpPr>
          <p:nvPr/>
        </p:nvSpPr>
        <p:spPr bwMode="auto">
          <a:xfrm>
            <a:off x="323850" y="1773238"/>
            <a:ext cx="21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*</a:t>
            </a:r>
          </a:p>
        </p:txBody>
      </p: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323850" y="1557338"/>
            <a:ext cx="21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*</a:t>
            </a: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1403350" y="4292600"/>
            <a:ext cx="71438" cy="69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Line 8"/>
          <p:cNvSpPr>
            <a:spLocks noChangeShapeType="1"/>
          </p:cNvSpPr>
          <p:nvPr/>
        </p:nvSpPr>
        <p:spPr bwMode="auto">
          <a:xfrm flipH="1">
            <a:off x="539750" y="1412875"/>
            <a:ext cx="40322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1403350" y="4292600"/>
            <a:ext cx="4464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/>
      <p:bldP spid="35856" grpId="0" animBg="1"/>
      <p:bldP spid="358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roek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Что такое географическое положение материка?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Почему важно знать географическое положение материка?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По какому плану определяется географическое положение материка?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На какие группы делятся материки в зависимости от их географического положения?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К какой из этих групп относится Южная Америка?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Какие ещё материки относятся к этой группе?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</a:rPr>
              <a:t>По каким признакам материки объединяются в эту группу?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Рисунок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403350" y="333375"/>
            <a:ext cx="6408738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86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57610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ГОРНЫЕ ПОРОДЫ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23850" y="3357563"/>
            <a:ext cx="3024188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МАГМАТИЧЕСКИЕ</a:t>
            </a:r>
          </a:p>
          <a:p>
            <a:pPr algn="ctr"/>
            <a:r>
              <a:rPr lang="ru-RU"/>
              <a:t>(Руды)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059113" y="5013325"/>
            <a:ext cx="3024187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ОСАДОЧНЫЕ</a:t>
            </a:r>
          </a:p>
          <a:p>
            <a:pPr algn="ctr"/>
            <a:r>
              <a:rPr lang="ru-RU"/>
              <a:t>(Нефть, газ, уголь)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867400" y="3284538"/>
            <a:ext cx="3024188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МЕТАМОРФИЧЕСКИЕ</a:t>
            </a:r>
          </a:p>
          <a:p>
            <a:pPr algn="ctr"/>
            <a:r>
              <a:rPr lang="ru-RU"/>
              <a:t>(Мрамор, гнейс, кварцит)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2124075" y="1989138"/>
            <a:ext cx="504825" cy="1152525"/>
          </a:xfrm>
          <a:prstGeom prst="downArrow">
            <a:avLst>
              <a:gd name="adj1" fmla="val 50000"/>
              <a:gd name="adj2" fmla="val 57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4211638" y="1989138"/>
            <a:ext cx="504825" cy="2879725"/>
          </a:xfrm>
          <a:prstGeom prst="downArrow">
            <a:avLst>
              <a:gd name="adj1" fmla="val 50000"/>
              <a:gd name="adj2" fmla="val 1426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6588125" y="1916113"/>
            <a:ext cx="504825" cy="1152525"/>
          </a:xfrm>
          <a:prstGeom prst="downArrow">
            <a:avLst>
              <a:gd name="adj1" fmla="val 50000"/>
              <a:gd name="adj2" fmla="val 57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69" grpId="0" animBg="1"/>
      <p:bldP spid="36871" grpId="0" animBg="1"/>
      <p:bldP spid="36872" grpId="0" animBg="1"/>
      <p:bldP spid="36873" grpId="0" animBg="1"/>
      <p:bldP spid="36880" grpId="0" animBg="1"/>
      <p:bldP spid="36881" grpId="0" animBg="1"/>
      <p:bldP spid="368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924300" y="26035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84213" y="119697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В основании лежит</a:t>
            </a:r>
          </a:p>
          <a:p>
            <a:pPr algn="ctr"/>
            <a:r>
              <a:rPr lang="ru-RU"/>
              <a:t> ЮА платформа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684213" y="1989138"/>
            <a:ext cx="2879725" cy="503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Области складчатости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684213" y="292417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Области новой</a:t>
            </a:r>
          </a:p>
          <a:p>
            <a:pPr algn="ctr"/>
            <a:r>
              <a:rPr lang="ru-RU"/>
              <a:t> складчатости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684213" y="3860800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Области новой</a:t>
            </a:r>
          </a:p>
          <a:p>
            <a:pPr algn="ctr"/>
            <a:r>
              <a:rPr lang="ru-RU"/>
              <a:t> складчатости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5435600" y="1268413"/>
            <a:ext cx="2879725" cy="503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Преобладают равнины</a:t>
            </a: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5435600" y="1989138"/>
            <a:ext cx="2879725" cy="503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Горы на западе</a:t>
            </a: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5435600" y="2924175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Горы молодые, высокие</a:t>
            </a: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5435600" y="3789363"/>
            <a:ext cx="2879725" cy="503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Землетрясения и </a:t>
            </a:r>
          </a:p>
          <a:p>
            <a:pPr algn="ctr"/>
            <a:r>
              <a:rPr lang="ru-RU"/>
              <a:t>извержения вулканов</a:t>
            </a: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3563938" y="1484313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3563938" y="2205038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3563938" y="3141663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684213" y="4724400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Осадочный чехол</a:t>
            </a:r>
          </a:p>
          <a:p>
            <a:pPr algn="ctr"/>
            <a:r>
              <a:rPr lang="ru-RU"/>
              <a:t> платформ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684213" y="5589588"/>
            <a:ext cx="2879725" cy="863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Складчатые области и </a:t>
            </a:r>
          </a:p>
          <a:p>
            <a:pPr algn="ctr"/>
            <a:r>
              <a:rPr lang="ru-RU"/>
              <a:t>выходы кристаллического</a:t>
            </a:r>
          </a:p>
          <a:p>
            <a:pPr algn="ctr"/>
            <a:r>
              <a:rPr lang="ru-RU"/>
              <a:t> фундамента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5435600" y="5805488"/>
            <a:ext cx="2879725" cy="503237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Руды</a:t>
            </a: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5435600" y="4724400"/>
            <a:ext cx="2879725" cy="503238"/>
          </a:xfrm>
          <a:prstGeom prst="rect">
            <a:avLst/>
          </a:prstGeom>
          <a:solidFill>
            <a:srgbClr val="FFFFCC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Осадочные </a:t>
            </a:r>
          </a:p>
          <a:p>
            <a:pPr algn="ctr"/>
            <a:r>
              <a:rPr lang="ru-RU"/>
              <a:t>(уголь, нефть, газ)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563938" y="5013325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3563938" y="6021388"/>
            <a:ext cx="18002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>
            <a:off x="323850" y="1773238"/>
            <a:ext cx="217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*</a:t>
            </a:r>
          </a:p>
        </p:txBody>
      </p:sp>
      <p:sp>
        <p:nvSpPr>
          <p:cNvPr id="22551" name="WordArt 29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2879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ПРИЧИНА</a:t>
            </a:r>
          </a:p>
        </p:txBody>
      </p:sp>
      <p:sp>
        <p:nvSpPr>
          <p:cNvPr id="22552" name="WordArt 31"/>
          <p:cNvSpPr>
            <a:spLocks noChangeArrowheads="1" noChangeShapeType="1" noTextEdit="1"/>
          </p:cNvSpPr>
          <p:nvPr/>
        </p:nvSpPr>
        <p:spPr bwMode="auto">
          <a:xfrm>
            <a:off x="5435600" y="260350"/>
            <a:ext cx="3024188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СЛЕДСТВИЕ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smtClean="0">
                <a:solidFill>
                  <a:srgbClr val="FF6600"/>
                </a:solidFill>
              </a:rPr>
              <a:t>Какие формы рельефа преобладают на материке Южная Америка?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smtClean="0">
                <a:solidFill>
                  <a:srgbClr val="FF6600"/>
                </a:solidFill>
              </a:rPr>
              <a:t>Почему горы находятся в западной части материка?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smtClean="0">
                <a:solidFill>
                  <a:srgbClr val="FF6600"/>
                </a:solidFill>
              </a:rPr>
              <a:t>Покажите на карте крупные формы рельефа.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smtClean="0">
                <a:solidFill>
                  <a:srgbClr val="FF6600"/>
                </a:solidFill>
              </a:rPr>
              <a:t>Назовите самую высокую точку Южной Америки.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3400" b="1" smtClean="0">
                <a:solidFill>
                  <a:srgbClr val="FF6600"/>
                </a:solidFill>
              </a:rPr>
              <a:t>В чём проявляется зависимость рельефа Южной Америки от строения земной коры.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Горы Анды2"/>
          <p:cNvPicPr>
            <a:picLocks noChangeAspect="1" noChangeArrowheads="1"/>
          </p:cNvPicPr>
          <p:nvPr/>
        </p:nvPicPr>
        <p:blipFill>
          <a:blip r:embed="rId2">
            <a:lum bright="-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42988" y="1989138"/>
            <a:ext cx="23034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55650" y="4076700"/>
            <a:ext cx="273685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859338" y="4076700"/>
            <a:ext cx="396081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508625" y="1989138"/>
            <a:ext cx="23034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58888" y="21336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РАВНИНЫ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24525" y="21336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ГОРЫ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00113" y="4221163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ПЛАТФОРМЫ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932363" y="4221163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СКЛАДЧАТЫЕ ОБЛАСТИ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2051050" y="2708275"/>
            <a:ext cx="361950" cy="1368425"/>
          </a:xfrm>
          <a:prstGeom prst="upDownArrow">
            <a:avLst>
              <a:gd name="adj1" fmla="val 50000"/>
              <a:gd name="adj2" fmla="val 75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515100" y="2708275"/>
            <a:ext cx="361950" cy="1368425"/>
          </a:xfrm>
          <a:prstGeom prst="upDownArrow">
            <a:avLst>
              <a:gd name="adj1" fmla="val 50000"/>
              <a:gd name="adj2" fmla="val 756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 rot="2161642">
            <a:off x="5349875" y="1382713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8491599">
            <a:off x="1908175" y="1341438"/>
            <a:ext cx="1655763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835150" y="333375"/>
            <a:ext cx="511333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051050" y="404813"/>
            <a:ext cx="484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0000FF"/>
                </a:solidFill>
              </a:rPr>
              <a:t>ФОРМЫ РЕЛЬЕФА</a:t>
            </a: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 rot="-8480304">
            <a:off x="1763713" y="51577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 rot="-2308401">
            <a:off x="5364163" y="5157788"/>
            <a:ext cx="1655762" cy="215900"/>
          </a:xfrm>
          <a:prstGeom prst="rightArrow">
            <a:avLst>
              <a:gd name="adj1" fmla="val 50000"/>
              <a:gd name="adj2" fmla="val 1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250825" y="5734050"/>
            <a:ext cx="84248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50825" y="5805488"/>
            <a:ext cx="8640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0000FF"/>
                </a:solidFill>
              </a:rPr>
              <a:t>ВИДЫ ТЕКТОНИЧЕСКИХ СТРУКТУР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исунок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324975" cy="6994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1416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Подготовить рассказ о крупных формах рельефа Южной Америки (стр. 193-196)</a:t>
            </a:r>
          </a:p>
          <a:p>
            <a:pPr eaLnBrk="1" hangingPunct="1">
              <a:defRPr/>
            </a:pP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Сравнить рельеф и полезные ископаемые Южной Америки и Африки, сделать вывод по результатам сравнения</a:t>
            </a:r>
          </a:p>
        </p:txBody>
      </p:sp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611188" y="4941888"/>
            <a:ext cx="82073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Южная Америка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76513"/>
            <a:ext cx="5076825" cy="42814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 Положение материка относительно экватора, тропиков (полярных кругов) и нулевого меридиана</a:t>
            </a:r>
          </a:p>
          <a:p>
            <a:pPr marL="381000" indent="-3810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Крайние точки материка, их координаты и протяжённость материка в градусах и километрах</a:t>
            </a:r>
          </a:p>
          <a:p>
            <a:pPr marL="381000" indent="-3810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 каких климатических поясах расположен материк</a:t>
            </a:r>
          </a:p>
          <a:p>
            <a:pPr marL="381000" indent="-3810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ru-RU" sz="24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576513"/>
            <a:ext cx="4140200" cy="4281487"/>
          </a:xfrm>
        </p:spPr>
        <p:txBody>
          <a:bodyPr/>
          <a:lstStyle/>
          <a:p>
            <a:pPr marL="533400" indent="-533400" eaLnBrk="1" hangingPunct="1">
              <a:buClr>
                <a:schemeClr val="tx1"/>
              </a:buClr>
              <a:buFontTx/>
              <a:buNone/>
              <a:defRPr/>
            </a:pPr>
            <a:r>
              <a:rPr lang="ru-RU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</a:t>
            </a:r>
            <a:r>
              <a:rPr lang="ru-RU" sz="2200" smtClean="0"/>
              <a:t>    </a:t>
            </a:r>
            <a:r>
              <a:rPr lang="ru-RU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океаны и моря омывают материк</a:t>
            </a:r>
          </a:p>
          <a:p>
            <a:pPr marL="533400" indent="-533400" eaLnBrk="1" hangingPunct="1">
              <a:buClr>
                <a:schemeClr val="tx1"/>
              </a:buClr>
              <a:buFontTx/>
              <a:buNone/>
              <a:defRPr/>
            </a:pPr>
            <a:r>
              <a:rPr lang="ru-RU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   Как расположен материк относительно других материков</a:t>
            </a:r>
          </a:p>
          <a:p>
            <a:pPr marL="533400" indent="-533400" eaLnBrk="1" hangingPunct="1">
              <a:buClr>
                <a:schemeClr val="tx1"/>
              </a:buClr>
              <a:buFontTx/>
              <a:buNone/>
              <a:defRPr/>
            </a:pPr>
            <a:r>
              <a:rPr lang="ru-RU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   Изрезанность береговой линии</a:t>
            </a:r>
          </a:p>
          <a:p>
            <a:pPr marL="533400" indent="-533400" eaLnBrk="1" hangingPunct="1">
              <a:buClr>
                <a:schemeClr val="tx1"/>
              </a:buClr>
              <a:defRPr/>
            </a:pPr>
            <a:endParaRPr lang="ru-RU" sz="24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defRPr/>
            </a:pPr>
            <a:endParaRPr lang="ru-RU" sz="24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280400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ПЛАН</a:t>
            </a:r>
          </a:p>
          <a:p>
            <a:pPr algn="ctr"/>
            <a:r>
              <a:rPr lang="ru-RU" sz="3600" kern="10"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ГЕОГРАФИЧЕСКОГО ПОЛОЖЕНИЯ</a:t>
            </a:r>
          </a:p>
          <a:p>
            <a:pPr algn="ctr"/>
            <a:r>
              <a:rPr lang="ru-RU" sz="3600" kern="10">
                <a:solidFill>
                  <a:srgbClr val="00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Дети капитана Гран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185" name="Group 2873"/>
          <p:cNvGraphicFramePr>
            <a:graphicFrameLocks noGrp="1"/>
          </p:cNvGraphicFramePr>
          <p:nvPr/>
        </p:nvGraphicFramePr>
        <p:xfrm>
          <a:off x="179388" y="188913"/>
          <a:ext cx="8785225" cy="6461664"/>
        </p:xfrm>
        <a:graphic>
          <a:graphicData uri="http://schemas.openxmlformats.org/drawingml/2006/table">
            <a:tbl>
              <a:tblPr/>
              <a:tblGrid>
                <a:gridCol w="674687"/>
                <a:gridCol w="677863"/>
                <a:gridCol w="674687"/>
                <a:gridCol w="676275"/>
                <a:gridCol w="676275"/>
                <a:gridCol w="652463"/>
                <a:gridCol w="698500"/>
                <a:gridCol w="674687"/>
                <a:gridCol w="676275"/>
                <a:gridCol w="676275"/>
                <a:gridCol w="841375"/>
                <a:gridCol w="511175"/>
                <a:gridCol w="674688"/>
              </a:tblGrid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0" name="Rectangle 2633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ти капитана Гран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179388" y="188913"/>
          <a:ext cx="8785225" cy="6461664"/>
        </p:xfrm>
        <a:graphic>
          <a:graphicData uri="http://schemas.openxmlformats.org/drawingml/2006/table">
            <a:tbl>
              <a:tblPr/>
              <a:tblGrid>
                <a:gridCol w="674687"/>
                <a:gridCol w="677863"/>
                <a:gridCol w="674687"/>
                <a:gridCol w="676275"/>
                <a:gridCol w="676275"/>
                <a:gridCol w="652463"/>
                <a:gridCol w="698500"/>
                <a:gridCol w="674687"/>
                <a:gridCol w="676275"/>
                <a:gridCol w="676275"/>
                <a:gridCol w="841375"/>
                <a:gridCol w="511175"/>
                <a:gridCol w="674688"/>
              </a:tblGrid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94" name="Rectangle 290"/>
          <p:cNvSpPr>
            <a:spLocks noChangeArrowheads="1"/>
          </p:cNvSpPr>
          <p:nvPr/>
        </p:nvSpPr>
        <p:spPr bwMode="auto">
          <a:xfrm>
            <a:off x="179388" y="6270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и капитана Гран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179388" y="188913"/>
          <a:ext cx="8785225" cy="6461664"/>
        </p:xfrm>
        <a:graphic>
          <a:graphicData uri="http://schemas.openxmlformats.org/drawingml/2006/table">
            <a:tbl>
              <a:tblPr/>
              <a:tblGrid>
                <a:gridCol w="674687"/>
                <a:gridCol w="677863"/>
                <a:gridCol w="674687"/>
                <a:gridCol w="676275"/>
                <a:gridCol w="676275"/>
                <a:gridCol w="652463"/>
                <a:gridCol w="698500"/>
                <a:gridCol w="674687"/>
                <a:gridCol w="676275"/>
                <a:gridCol w="676275"/>
                <a:gridCol w="841375"/>
                <a:gridCol w="511175"/>
                <a:gridCol w="674688"/>
              </a:tblGrid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18" name="Rectangle 290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ети капитана Гран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179388" y="188913"/>
          <a:ext cx="8785225" cy="6461664"/>
        </p:xfrm>
        <a:graphic>
          <a:graphicData uri="http://schemas.openxmlformats.org/drawingml/2006/table">
            <a:tbl>
              <a:tblPr/>
              <a:tblGrid>
                <a:gridCol w="674687"/>
                <a:gridCol w="677863"/>
                <a:gridCol w="674687"/>
                <a:gridCol w="676275"/>
                <a:gridCol w="676275"/>
                <a:gridCol w="652463"/>
                <a:gridCol w="698500"/>
                <a:gridCol w="674687"/>
                <a:gridCol w="676275"/>
                <a:gridCol w="676275"/>
                <a:gridCol w="841375"/>
                <a:gridCol w="511175"/>
                <a:gridCol w="674688"/>
              </a:tblGrid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42" name="Rectangle 290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ти капитана Гран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179388" y="188913"/>
          <a:ext cx="8785225" cy="6461664"/>
        </p:xfrm>
        <a:graphic>
          <a:graphicData uri="http://schemas.openxmlformats.org/drawingml/2006/table">
            <a:tbl>
              <a:tblPr/>
              <a:tblGrid>
                <a:gridCol w="674687"/>
                <a:gridCol w="677863"/>
                <a:gridCol w="674687"/>
                <a:gridCol w="676275"/>
                <a:gridCol w="676275"/>
                <a:gridCol w="652463"/>
                <a:gridCol w="698500"/>
                <a:gridCol w="674687"/>
                <a:gridCol w="676275"/>
                <a:gridCol w="676275"/>
                <a:gridCol w="841375"/>
                <a:gridCol w="511175"/>
                <a:gridCol w="674688"/>
              </a:tblGrid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66" name="Rectangle 290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ти капитана Гран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179388" y="188913"/>
          <a:ext cx="8785225" cy="6461664"/>
        </p:xfrm>
        <a:graphic>
          <a:graphicData uri="http://schemas.openxmlformats.org/drawingml/2006/table">
            <a:tbl>
              <a:tblPr/>
              <a:tblGrid>
                <a:gridCol w="674687"/>
                <a:gridCol w="677863"/>
                <a:gridCol w="674687"/>
                <a:gridCol w="676275"/>
                <a:gridCol w="676275"/>
                <a:gridCol w="652463"/>
                <a:gridCol w="698500"/>
                <a:gridCol w="674687"/>
                <a:gridCol w="676275"/>
                <a:gridCol w="676275"/>
                <a:gridCol w="841375"/>
                <a:gridCol w="511175"/>
                <a:gridCol w="674688"/>
              </a:tblGrid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16" marB="45716" horzOverflow="overflow">
                    <a:lnL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0" name="Rectangle 290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664</Words>
  <Application>Microsoft Office PowerPoint</Application>
  <PresentationFormat>Экран (4:3)</PresentationFormat>
  <Paragraphs>363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Елена</cp:lastModifiedBy>
  <cp:revision>153</cp:revision>
  <dcterms:created xsi:type="dcterms:W3CDTF">2006-01-12T09:22:38Z</dcterms:created>
  <dcterms:modified xsi:type="dcterms:W3CDTF">2015-11-09T17:16:25Z</dcterms:modified>
</cp:coreProperties>
</file>