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75"/>
  </p:notesMasterIdLst>
  <p:handoutMasterIdLst>
    <p:handoutMasterId r:id="rId76"/>
  </p:handoutMasterIdLst>
  <p:sldIdLst>
    <p:sldId id="364" r:id="rId2"/>
    <p:sldId id="257" r:id="rId3"/>
    <p:sldId id="264" r:id="rId4"/>
    <p:sldId id="266" r:id="rId5"/>
    <p:sldId id="270" r:id="rId6"/>
    <p:sldId id="271" r:id="rId7"/>
    <p:sldId id="274" r:id="rId8"/>
    <p:sldId id="275" r:id="rId9"/>
    <p:sldId id="278" r:id="rId10"/>
    <p:sldId id="279" r:id="rId11"/>
    <p:sldId id="281" r:id="rId12"/>
    <p:sldId id="284" r:id="rId13"/>
    <p:sldId id="285" r:id="rId14"/>
    <p:sldId id="288" r:id="rId15"/>
    <p:sldId id="290" r:id="rId16"/>
    <p:sldId id="307" r:id="rId17"/>
    <p:sldId id="308" r:id="rId18"/>
    <p:sldId id="309" r:id="rId19"/>
    <p:sldId id="310" r:id="rId20"/>
    <p:sldId id="263" r:id="rId21"/>
    <p:sldId id="265" r:id="rId22"/>
    <p:sldId id="267" r:id="rId23"/>
    <p:sldId id="268" r:id="rId24"/>
    <p:sldId id="272" r:id="rId25"/>
    <p:sldId id="273" r:id="rId26"/>
    <p:sldId id="276" r:id="rId27"/>
    <p:sldId id="277" r:id="rId28"/>
    <p:sldId id="280" r:id="rId29"/>
    <p:sldId id="282" r:id="rId30"/>
    <p:sldId id="283" r:id="rId31"/>
    <p:sldId id="286" r:id="rId32"/>
    <p:sldId id="287" r:id="rId33"/>
    <p:sldId id="289" r:id="rId34"/>
    <p:sldId id="291" r:id="rId35"/>
    <p:sldId id="292" r:id="rId36"/>
    <p:sldId id="293" r:id="rId37"/>
    <p:sldId id="294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00FF"/>
    <a:srgbClr val="181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0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AC4FD3-B90D-4927-B441-425B085AEF29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C3C6A-1AF3-4748-9D7F-837A86BE8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43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F4D4FB-00F7-4B31-94F0-F76AC5676915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242268-E753-4E7D-B3F2-F1A4B502C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17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792746-E4E0-4226-A8C8-436136612A3D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0B2047-73EF-4336-9CDC-104E5D1BB8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F1BA-AF7E-4B28-A38D-18A46FC1CEDD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FF51-EE36-4111-B28D-05FD757B082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C32C-DAF0-480D-8DFD-6F4291A5D7C9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EDD7E-28A3-4369-9015-0A6DF16578D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A164-9AF0-4926-85C6-E7763C785632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94A6-9326-49A2-AB80-B4CC7E969A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1F958-3DA0-473A-BB6C-91E9BCD38D89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70BAC-6E35-466F-9044-EFBE4361D6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B135-6F2B-407D-8A53-C6F323BCAE7F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7EB3-59C9-4181-A2AA-1B651FBEDB7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DC08E-7277-4477-B40B-397DAA617536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CD773-9031-4C34-B36A-CD22A05C54A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64A3-D21B-472E-A0A5-311AAC5DADE1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6C6A-8DC9-4A9C-B87A-33C7F8FA703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B2DED-5F56-465C-BC02-F53E4FBA81EC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FA11-C5B5-4B21-832E-0AC2030030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D647F-EEF2-4336-89DC-EAF0D981011A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5A27-71AD-442B-B539-5D6AC08BD5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24A9-7EC4-4554-AB7C-3C35B7736A3C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F2376-E37C-45E6-B118-0E3C2735AC7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fld id="{846F60CB-80D4-4640-AAAA-213BA7268D0F}" type="datetime1">
              <a:rPr lang="ru-RU"/>
              <a:pPr>
                <a:defRPr/>
              </a:pPr>
              <a:t>25.10.2015</a:t>
            </a:fld>
            <a:endParaRPr lang="ru-RU" alt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F0F09C86-0028-486C-A179-24075216A2F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9.xml"/><Relationship Id="rId7" Type="http://schemas.openxmlformats.org/officeDocument/2006/relationships/image" Target="../media/image9.png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Валерьевна\Desktop\Новая папка (2)\Nabor_fonov_№5\5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48"/>
            <a:ext cx="9248797" cy="68608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9539" y="2354254"/>
            <a:ext cx="8929718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5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Подготовка к ЕГЭ</a:t>
            </a:r>
          </a:p>
          <a:p>
            <a:pPr algn="ctr"/>
            <a:r>
              <a:rPr lang="ru-RU" sz="525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 информатике</a:t>
            </a:r>
            <a:endParaRPr lang="ru-RU" sz="525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14290"/>
            <a:ext cx="864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МУНИЦИПАЛЬНОЕ БЮДЖЕТНОЕ ОБРАЗОВАТЕЛЬНОЕ УЧРЕЖДЕНИЕ КРАСНОПОЛЯНСКАЯ СРЕДНЯЯ ОБЩЕОБРАЗОВАТЕЛЬНАЯ ШКОЛА №32</a:t>
            </a:r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A9</a:t>
            </a:r>
            <a:endParaRPr lang="ru-RU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</a:t>
            </a:r>
            <a:r>
              <a:rPr lang="ru-RU" sz="2100" dirty="0" smtClean="0"/>
              <a:t>Символом F обозначено одно из указанных ниже логических выражений от трех аргументов: X, Y, Z.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Дан фрагмент таблицы истинности выражения F: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Какое выражение соответствует F?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1) ¬X /\ ¬Y /\ ¬Z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2) X /\ Y /\ Z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3) X \/ Y \/ Z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4) ¬X \/ ¬Y \/ ¬Z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dirty="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dirty="0" smtClean="0"/>
              <a:t>	</a:t>
            </a:r>
            <a:r>
              <a:rPr lang="ru-RU" sz="2100" b="1" dirty="0" smtClean="0">
                <a:hlinkClick r:id="rId2" action="ppaction://hlinksldjump"/>
              </a:rPr>
              <a:t>Решение</a:t>
            </a:r>
            <a:r>
              <a:rPr lang="ru-RU" sz="2100" b="1" dirty="0" smtClean="0"/>
              <a:t>                               </a:t>
            </a:r>
            <a:r>
              <a:rPr lang="ru-RU" sz="2300" b="1" dirty="0" smtClean="0">
                <a:hlinkClick r:id="rId3" action="ppaction://hlinksldjump"/>
              </a:rPr>
              <a:t>Задание на закрепление</a:t>
            </a:r>
            <a:endParaRPr lang="ru-RU" sz="23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/>
          </a:p>
        </p:txBody>
      </p:sp>
      <p:graphicFrame>
        <p:nvGraphicFramePr>
          <p:cNvPr id="11298" name="Group 34"/>
          <p:cNvGraphicFramePr>
            <a:graphicFrameLocks noGrp="1"/>
          </p:cNvGraphicFramePr>
          <p:nvPr/>
        </p:nvGraphicFramePr>
        <p:xfrm>
          <a:off x="4071938" y="2286000"/>
          <a:ext cx="1714500" cy="1498600"/>
        </p:xfrm>
        <a:graphic>
          <a:graphicData uri="http://schemas.openxmlformats.org/drawingml/2006/table">
            <a:tbl>
              <a:tblPr/>
              <a:tblGrid>
                <a:gridCol w="428625"/>
                <a:gridCol w="428625"/>
                <a:gridCol w="428625"/>
                <a:gridCol w="428625"/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rPr>
              <a:t>.</a:t>
            </a: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2320" name="TextBox 7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2321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A10</a:t>
            </a:r>
            <a:endParaRPr lang="ru-RU" smtClean="0"/>
          </a:p>
        </p:txBody>
      </p:sp>
      <p:sp>
        <p:nvSpPr>
          <p:cNvPr id="13315" name="Подзаголовок 2"/>
          <p:cNvSpPr>
            <a:spLocks noGrp="1"/>
          </p:cNvSpPr>
          <p:nvPr>
            <p:ph idx="4294967295"/>
          </p:nvPr>
        </p:nvSpPr>
        <p:spPr>
          <a:xfrm>
            <a:off x="233189" y="4725144"/>
            <a:ext cx="8443913" cy="1500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/>
              <a:t>	</a:t>
            </a:r>
            <a:r>
              <a:rPr lang="ru-RU" sz="2000" dirty="0" smtClean="0"/>
              <a:t>Путешественник находится в аэропорту DLU в полночь (0:00). Определите самое раннее время, когда он может оказаться в аэропорту QLO.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	1) 15:40	2) 16:35		3) 17:15		4) 17:25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 	</a:t>
            </a:r>
            <a:r>
              <a:rPr lang="ru-RU" sz="2000" b="1" dirty="0" smtClean="0">
                <a:hlinkClick r:id="rId2" action="ppaction://hlinksldjump"/>
              </a:rPr>
              <a:t>Решение</a:t>
            </a:r>
            <a:r>
              <a:rPr lang="ru-RU" sz="2000" b="1" dirty="0" smtClean="0"/>
              <a:t>                                   </a:t>
            </a:r>
            <a:r>
              <a:rPr lang="ru-RU" sz="2300" b="1" dirty="0" smtClean="0">
                <a:hlinkClick r:id="rId3" action="ppaction://hlinksldjump"/>
              </a:rPr>
              <a:t>Задание на закрепление</a:t>
            </a:r>
            <a:endParaRPr lang="ru-RU" sz="23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dirty="0" smtClean="0"/>
          </a:p>
        </p:txBody>
      </p:sp>
      <p:graphicFrame>
        <p:nvGraphicFramePr>
          <p:cNvPr id="12363" name="Group 75"/>
          <p:cNvGraphicFramePr>
            <a:graphicFrameLocks noGrp="1"/>
          </p:cNvGraphicFramePr>
          <p:nvPr/>
        </p:nvGraphicFramePr>
        <p:xfrm>
          <a:off x="1500188" y="2000250"/>
          <a:ext cx="6096000" cy="279083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Аэропорт вылета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Аэропорт прилета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вылета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прилета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QLO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06:20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08:35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DLU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10:25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12:35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DLU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11:45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13:30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QLO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12:15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14:25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QLO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DLU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12:45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16:35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QLO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13:15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15:40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DLU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QLO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13:40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17:25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DLU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15:30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17:15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QLO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17:35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19:30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DLU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19:40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21:55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38" y="1000125"/>
            <a:ext cx="8001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latin typeface="+mn-lt"/>
                <a:cs typeface="Arial" charset="0"/>
              </a:rPr>
              <a:t>Между четырьмя крупными аэропортами, обозначенными кодами DLU, IGT, OPK и QLO, ежедневно выполняются авиарейсы. Приведён фрагмент расписания перелётов между этими аэропортами: 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3380" name="TextBox 9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3381" name="Заголовок 1"/>
          <p:cNvSpPr>
            <a:spLocks/>
          </p:cNvSpPr>
          <p:nvPr/>
        </p:nvSpPr>
        <p:spPr bwMode="auto">
          <a:xfrm>
            <a:off x="755650" y="333375"/>
            <a:ext cx="1655763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A11</a:t>
            </a:r>
            <a:endParaRPr lang="ru-RU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100" smtClean="0"/>
              <a:t>Для кодирования букв А, Б, В, Г решили использовать двухразрядные последовательные двоичные числа (от 00 до 11, соответственно). Если таким способом закодировать последовательность символов БАВГ и записать результат шестнадцатеричным кодом, то получится 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1) 4B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2) 411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3) BACD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4) 1023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4342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A12</a:t>
            </a:r>
            <a:endParaRPr lang="ru-RU" smtClean="0"/>
          </a:p>
        </p:txBody>
      </p:sp>
      <p:sp>
        <p:nvSpPr>
          <p:cNvPr id="15363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</a:t>
            </a:r>
            <a:r>
              <a:rPr lang="ru-RU" sz="2100" smtClean="0"/>
              <a:t>Цепочка из трех бусин, помеченных латинскими буквами, формируется по следующему правилу.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В конце цепочки стоит одна из бусин A, B, C.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На первом месте – одна из бусин B, D, C, которой нет на третьем месте.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В середине – одна из бусин А, C, E, B, не стоящая на первом месте.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Какая из перечисленных цепочек создана по этому правилу?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1) CBB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2) EAC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3) BCD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4) BCB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3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5366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A13</a:t>
            </a:r>
            <a:endParaRPr lang="ru-RU" smtClean="0"/>
          </a:p>
        </p:txBody>
      </p:sp>
      <p:sp>
        <p:nvSpPr>
          <p:cNvPr id="16387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	</a:t>
            </a:r>
            <a:r>
              <a:rPr lang="ru-RU" sz="1900" dirty="0" smtClean="0"/>
              <a:t>Для групповых операций с файлами используются </a:t>
            </a:r>
            <a:r>
              <a:rPr lang="ru-RU" sz="1900" b="1" dirty="0" smtClean="0"/>
              <a:t>маски имен файлов</a:t>
            </a:r>
            <a:r>
              <a:rPr lang="ru-RU" sz="1900" dirty="0" smtClean="0"/>
              <a:t>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Символ «?» (вопросительный знак) означает ровно один произвольный символ.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Символ «*» (звездочка) означает любую последовательность символов произвольной длины, в том числе «*» может задавать и пустую последовательность.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Определите, какое из указанных имен файлов удовлетворяет маске:  </a:t>
            </a:r>
            <a:r>
              <a:rPr lang="ru-RU" sz="1900" b="1" dirty="0" smtClean="0"/>
              <a:t>?</a:t>
            </a:r>
            <a:r>
              <a:rPr lang="ru-RU" sz="1900" b="1" dirty="0" err="1" smtClean="0"/>
              <a:t>hel</a:t>
            </a:r>
            <a:r>
              <a:rPr lang="ru-RU" sz="1900" b="1" dirty="0" smtClean="0"/>
              <a:t>*</a:t>
            </a:r>
            <a:r>
              <a:rPr lang="ru-RU" sz="1900" b="1" dirty="0" err="1" smtClean="0"/>
              <a:t>lo.c</a:t>
            </a:r>
            <a:r>
              <a:rPr lang="ru-RU" sz="1900" b="1" dirty="0" smtClean="0"/>
              <a:t>?*</a:t>
            </a:r>
            <a:r>
              <a:rPr lang="ru-RU" sz="1900" dirty="0" smtClean="0"/>
              <a:t>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9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1) </a:t>
            </a:r>
            <a:r>
              <a:rPr lang="ru-RU" sz="1900" dirty="0" err="1" smtClean="0"/>
              <a:t>hello.c</a:t>
            </a:r>
            <a:r>
              <a:rPr lang="ru-RU" sz="1900" dirty="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2) hello.cpp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3) hhelolo.cpp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4) </a:t>
            </a:r>
            <a:r>
              <a:rPr lang="ru-RU" sz="1900" dirty="0" err="1" smtClean="0"/>
              <a:t>hhelolo.c</a:t>
            </a:r>
            <a:r>
              <a:rPr lang="ru-RU" sz="1900" dirty="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dirty="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dirty="0" smtClean="0"/>
              <a:t>	</a:t>
            </a:r>
            <a:r>
              <a:rPr lang="ru-RU" sz="1900" b="1" dirty="0" smtClean="0">
                <a:hlinkClick r:id="rId2" action="ppaction://hlinksldjump"/>
              </a:rPr>
              <a:t>Решение</a:t>
            </a:r>
            <a:r>
              <a:rPr lang="ru-RU" sz="1900" b="1" dirty="0" smtClean="0"/>
              <a:t>                                     </a:t>
            </a:r>
            <a:r>
              <a:rPr lang="ru-RU" sz="2300" b="1" dirty="0" smtClean="0">
                <a:hlinkClick r:id="rId3" action="ppaction://hlinksldjump"/>
              </a:rPr>
              <a:t>Задание на закрепление</a:t>
            </a:r>
            <a:endParaRPr lang="ru-RU" sz="23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9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A14</a:t>
            </a:r>
            <a:endParaRPr lang="ru-RU" smtClean="0"/>
          </a:p>
        </p:txBody>
      </p:sp>
      <p:sp>
        <p:nvSpPr>
          <p:cNvPr id="17411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071563"/>
            <a:ext cx="8229600" cy="557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100" smtClean="0"/>
              <a:t>Результаты тестирования представлены в таблице: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100" smtClean="0"/>
              <a:t>	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100" smtClean="0"/>
              <a:t>	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100" smtClean="0"/>
              <a:t>	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100" smtClean="0"/>
              <a:t>	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100" smtClean="0"/>
              <a:t>Сколько записей в ней удовлетворяют условию «Пол = ’ж’ ИЛИ Химия &gt; Биология»?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1) 5		2) 2		3) 3		4) 4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 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1500188"/>
          <a:ext cx="8429625" cy="3003551"/>
        </p:xfrm>
        <a:graphic>
          <a:graphicData uri="http://schemas.openxmlformats.org/drawingml/2006/table">
            <a:tbl>
              <a:tblPr/>
              <a:tblGrid>
                <a:gridCol w="1308100"/>
                <a:gridCol w="649288"/>
                <a:gridCol w="1428750"/>
                <a:gridCol w="1204912"/>
                <a:gridCol w="1128713"/>
                <a:gridCol w="1504950"/>
                <a:gridCol w="1204912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Аганян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Воронин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Григорчук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Роднина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Сергеенко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Черепанова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7479" name="TextBox 7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7480" name="Заголовок 1"/>
          <p:cNvSpPr>
            <a:spLocks/>
          </p:cNvSpPr>
          <p:nvPr/>
        </p:nvSpPr>
        <p:spPr bwMode="auto">
          <a:xfrm>
            <a:off x="468313" y="333375"/>
            <a:ext cx="1655762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A15</a:t>
            </a:r>
            <a:endParaRPr lang="ru-RU" smtClean="0"/>
          </a:p>
        </p:txBody>
      </p:sp>
      <p:sp>
        <p:nvSpPr>
          <p:cNvPr id="18435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100" smtClean="0"/>
              <a:t>Для кодирования цвета фона страницы Интернет используется атрибут bgcolor = "ХХХХХХ", где в кавычках задаются шестнадцатеричные значения интенсивности цветовых компонент в 24-битной RGB-модели. Какой цвет будет у страницы, заданной тэгом &lt;body bgcolor  =  "FFFFFF"&gt;?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1) белый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2) зеленый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3) красный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4) синий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8438" name="Заголовок 1"/>
          <p:cNvSpPr>
            <a:spLocks/>
          </p:cNvSpPr>
          <p:nvPr/>
        </p:nvSpPr>
        <p:spPr bwMode="auto">
          <a:xfrm>
            <a:off x="611188" y="4048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A16</a:t>
            </a:r>
            <a:endParaRPr lang="ru-RU" smtClean="0"/>
          </a:p>
        </p:txBody>
      </p:sp>
      <p:sp>
        <p:nvSpPr>
          <p:cNvPr id="19459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100" smtClean="0"/>
              <a:t>В электронной таблице значение формулы =СУММ(B1:B2) равно 5. Чему равно значение ячейки B3, если значение формулы =СРЗНАЧ(B1:B3) равно 3?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1) 8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2) 2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3) 3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4) 4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9462" name="Заголовок 1"/>
          <p:cNvSpPr>
            <a:spLocks/>
          </p:cNvSpPr>
          <p:nvPr/>
        </p:nvSpPr>
        <p:spPr bwMode="auto">
          <a:xfrm>
            <a:off x="611188" y="333375"/>
            <a:ext cx="1655762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A17</a:t>
            </a:r>
            <a:endParaRPr lang="ru-RU" smtClean="0"/>
          </a:p>
        </p:txBody>
      </p:sp>
      <p:sp>
        <p:nvSpPr>
          <p:cNvPr id="20483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6215063"/>
            <a:ext cx="8393112" cy="428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dirty="0" smtClean="0">
                <a:hlinkClick r:id="rId2" action="ppaction://hlinksldjump"/>
              </a:rPr>
              <a:t>Решение</a:t>
            </a:r>
            <a:r>
              <a:rPr lang="ru-RU" sz="2100" b="1" dirty="0" smtClean="0"/>
              <a:t>                                              </a:t>
            </a:r>
            <a:r>
              <a:rPr lang="ru-RU" sz="2300" b="1" dirty="0" smtClean="0">
                <a:hlinkClick r:id="rId3" action="ppaction://hlinksldjump"/>
              </a:rPr>
              <a:t>Задание на закрепление</a:t>
            </a:r>
            <a:endParaRPr lang="ru-RU" sz="23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dirty="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1000125"/>
            <a:ext cx="7500938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20487" name="Заголовок 1"/>
          <p:cNvSpPr>
            <a:spLocks/>
          </p:cNvSpPr>
          <p:nvPr/>
        </p:nvSpPr>
        <p:spPr bwMode="auto">
          <a:xfrm>
            <a:off x="395288" y="260350"/>
            <a:ext cx="1655762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A18</a:t>
            </a:r>
            <a:endParaRPr lang="ru-RU" smtClean="0"/>
          </a:p>
        </p:txBody>
      </p:sp>
      <p:sp>
        <p:nvSpPr>
          <p:cNvPr id="21507" name="Подзаголовок 2"/>
          <p:cNvSpPr>
            <a:spLocks noGrp="1"/>
          </p:cNvSpPr>
          <p:nvPr>
            <p:ph idx="4294967295"/>
          </p:nvPr>
        </p:nvSpPr>
        <p:spPr>
          <a:xfrm>
            <a:off x="571500" y="6215063"/>
            <a:ext cx="8248650" cy="428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" y="928688"/>
            <a:ext cx="7643812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A1</a:t>
            </a:r>
            <a:endParaRPr lang="ru-RU" smtClean="0"/>
          </a:p>
        </p:txBody>
      </p:sp>
      <p:sp>
        <p:nvSpPr>
          <p:cNvPr id="4099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dirty="0" smtClean="0"/>
              <a:t>	</a:t>
            </a:r>
            <a:r>
              <a:rPr lang="ru-RU" sz="2600" dirty="0" smtClean="0"/>
              <a:t>Автоматическое устройство осуществило перекодировку информационного сообщения на русском языке, первоначально записанного в 16-битном коде </a:t>
            </a:r>
            <a:r>
              <a:rPr lang="ru-RU" sz="2600" dirty="0" err="1" smtClean="0"/>
              <a:t>Unicode</a:t>
            </a:r>
            <a:r>
              <a:rPr lang="ru-RU" sz="2600" dirty="0" smtClean="0"/>
              <a:t>, в 8-битную кодировку КОИ-8. При этом информационное сообщение уменьшилось на 480 бит. Какова длина сообщения в символах?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600" dirty="0" smtClean="0"/>
              <a:t>	1) 30	2) 60		3) 120	4) 480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600" b="1" dirty="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600" b="1" dirty="0" smtClean="0"/>
              <a:t>	</a:t>
            </a:r>
            <a:r>
              <a:rPr lang="ru-RU" sz="2600" b="1" dirty="0" smtClean="0">
                <a:hlinkClick r:id="rId2" action="ppaction://hlinksldjump"/>
              </a:rPr>
              <a:t>Решение</a:t>
            </a:r>
            <a:r>
              <a:rPr lang="ru-RU" sz="2600" b="1" dirty="0" smtClean="0"/>
              <a:t>                 </a:t>
            </a:r>
            <a:r>
              <a:rPr lang="ru-RU" sz="2600" b="1" dirty="0" smtClean="0">
                <a:hlinkClick r:id="rId3" action="ppaction://hlinksldjump"/>
              </a:rPr>
              <a:t>Задание на закрепление</a:t>
            </a:r>
            <a:endParaRPr lang="ru-RU" sz="2600" dirty="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dirty="0" smtClean="0"/>
          </a:p>
          <a:p>
            <a:pPr eaLnBrk="1" hangingPunct="1">
              <a:buFont typeface="Wingdings" pitchFamily="2" charset="2"/>
              <a:buNone/>
            </a:pPr>
            <a:endParaRPr lang="ru-RU" sz="19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4102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</a:t>
            </a:r>
            <a:r>
              <a:rPr lang="ru-RU" sz="2100" b="1" smtClean="0"/>
              <a:t>Решение: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Пусть в первоначальном сообщении х символов. Тогда его объем равен: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16 бит * х = 16х бит.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В перекодированном сообщении количество символов не изменилось, то есть оно также равно х, а вот объем его равен: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8 бит * х = 8х бит.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И этот объем меньше первоначального на 480 бит. Составляем уравнение и решаем его: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16х = 8х+480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8х = 480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х = 60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 	</a:t>
            </a:r>
            <a:r>
              <a:rPr lang="ru-RU" sz="2100" b="1" smtClean="0"/>
              <a:t>Правильный ответ – 2.			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>
                <a:latin typeface="+mj-lt"/>
                <a:ea typeface="+mj-ea"/>
                <a:cs typeface="+mj-cs"/>
              </a:rPr>
              <a:t>A1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</a:t>
            </a:r>
            <a:r>
              <a:rPr lang="ru-RU" sz="1900" smtClean="0"/>
              <a:t>Для решения необходимо воспользоваться формулой нахождения количества информации </a:t>
            </a:r>
            <a:r>
              <a:rPr lang="ru-RU" sz="1900" b="1" smtClean="0"/>
              <a:t>Хартли</a:t>
            </a:r>
            <a:r>
              <a:rPr lang="ru-RU" sz="1900" smtClean="0"/>
              <a:t>, так как события «прохождение» или «не прохождение» для участников велокросса равновероятностные: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 	</a:t>
            </a:r>
            <a:r>
              <a:rPr lang="ru-RU" sz="1900" b="1" smtClean="0"/>
              <a:t>I = log</a:t>
            </a:r>
            <a:r>
              <a:rPr lang="ru-RU" sz="1900" b="1" baseline="-25000" smtClean="0"/>
              <a:t>2</a:t>
            </a:r>
            <a:r>
              <a:rPr lang="ru-RU" sz="1900" b="1" smtClean="0"/>
              <a:t> K</a:t>
            </a:r>
            <a:r>
              <a:rPr lang="ru-RU" sz="1900" smtClean="0"/>
              <a:t>, </a:t>
            </a:r>
            <a:r>
              <a:rPr lang="ru-RU" sz="1900" b="1" smtClean="0"/>
              <a:t>К</a:t>
            </a:r>
            <a:r>
              <a:rPr lang="ru-RU" sz="1900" smtClean="0"/>
              <a:t> - количество равновероятных событий;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1900" b="1" smtClean="0"/>
              <a:t>I</a:t>
            </a:r>
            <a:r>
              <a:rPr lang="ru-RU" sz="1900" smtClean="0"/>
              <a:t> - количество бит в сообщении, такое, что любое из К событий произошло. Тогда K = 2</a:t>
            </a:r>
            <a:r>
              <a:rPr lang="ru-RU" sz="1900" baseline="30000" smtClean="0"/>
              <a:t>I</a:t>
            </a:r>
            <a:r>
              <a:rPr lang="ru-RU" sz="1900" smtClean="0"/>
              <a:t>. В нашем случае К – это количество участников, а </a:t>
            </a:r>
            <a:r>
              <a:rPr lang="en-US" sz="1900" smtClean="0"/>
              <a:t>I</a:t>
            </a:r>
            <a:r>
              <a:rPr lang="ru-RU" sz="1900" smtClean="0"/>
              <a:t> -  это минимальное количество бит, необходимых для того чтобы любое из К событий произошло.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en-US" sz="1900" smtClean="0"/>
              <a:t>K</a:t>
            </a:r>
            <a:r>
              <a:rPr lang="ru-RU" sz="1900" smtClean="0"/>
              <a:t> = 119	119 = 2</a:t>
            </a:r>
            <a:r>
              <a:rPr lang="en-US" sz="1900" baseline="30000" smtClean="0"/>
              <a:t>I</a:t>
            </a:r>
            <a:r>
              <a:rPr lang="ru-RU" sz="1900" smtClean="0"/>
              <a:t>	Если </a:t>
            </a:r>
            <a:r>
              <a:rPr lang="en-US" sz="1900" smtClean="0"/>
              <a:t>I</a:t>
            </a:r>
            <a:r>
              <a:rPr lang="ru-RU" sz="1900" smtClean="0"/>
              <a:t> = 7 → 2</a:t>
            </a:r>
            <a:r>
              <a:rPr lang="ru-RU" sz="1900" baseline="30000" smtClean="0"/>
              <a:t>7</a:t>
            </a:r>
            <a:r>
              <a:rPr lang="ru-RU" sz="1900" smtClean="0"/>
              <a:t> = 128, и этого количества бит достаточно для регистрации прохождения 119-ти спортсменов. 7 бит – минимальное количество бит.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Всего прошло 70 спортсменов, значит информационный объем сообщения равен: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70 * 7 = 490 бит.</a:t>
            </a:r>
            <a:endParaRPr lang="ru-RU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 	</a:t>
            </a:r>
            <a:r>
              <a:rPr lang="ru-RU" sz="2100" b="1" smtClean="0"/>
              <a:t>Правильный ответ – 3.</a:t>
            </a:r>
            <a:r>
              <a:rPr lang="ru-RU" sz="2100" b="1" smtClean="0">
                <a:hlinkClick r:id="rId2" action="ppaction://hlinksldjump"/>
              </a:rPr>
              <a:t> </a:t>
            </a:r>
            <a:r>
              <a:rPr lang="ru-RU" sz="2100" b="1" smtClean="0"/>
              <a:t>			</a:t>
            </a:r>
            <a:r>
              <a:rPr lang="ru-RU" sz="2100" b="1" smtClean="0">
                <a:hlinkClick r:id="rId3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A2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Переводим числа в одну систему счисления, например, в двоичную: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а </a:t>
            </a:r>
            <a:r>
              <a:rPr lang="en-US" sz="2100" smtClean="0"/>
              <a:t>=</a:t>
            </a:r>
            <a:r>
              <a:rPr lang="ru-RU" sz="2100" smtClean="0"/>
              <a:t> </a:t>
            </a:r>
            <a:r>
              <a:rPr lang="en-US" sz="2100" smtClean="0"/>
              <a:t>11010111</a:t>
            </a:r>
            <a:r>
              <a:rPr lang="en-US" sz="2100" baseline="-25000" smtClean="0"/>
              <a:t>2</a:t>
            </a:r>
            <a:r>
              <a:rPr lang="en-US" sz="2100" smtClean="0"/>
              <a:t>	</a:t>
            </a:r>
            <a:r>
              <a:rPr lang="ru-RU" sz="2100" smtClean="0"/>
              <a:t>	</a:t>
            </a:r>
            <a:r>
              <a:rPr lang="en-US" sz="2100" smtClean="0"/>
              <a:t>b</a:t>
            </a:r>
            <a:r>
              <a:rPr lang="ru-RU" sz="2100" smtClean="0"/>
              <a:t> </a:t>
            </a:r>
            <a:r>
              <a:rPr lang="en-US" sz="2100" smtClean="0"/>
              <a:t>=</a:t>
            </a:r>
            <a:r>
              <a:rPr lang="ru-RU" sz="2100" smtClean="0"/>
              <a:t> </a:t>
            </a:r>
            <a:r>
              <a:rPr lang="en-US" sz="2100" smtClean="0"/>
              <a:t>11011001</a:t>
            </a:r>
            <a:r>
              <a:rPr lang="en-US" sz="2100" baseline="-25000" smtClean="0"/>
              <a:t>2</a:t>
            </a:r>
            <a:endParaRPr lang="ru-RU" sz="2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Варианты ответов 1) и 3) совпадают с числами </a:t>
            </a:r>
            <a:r>
              <a:rPr lang="en-US" sz="2100" smtClean="0"/>
              <a:t>a </a:t>
            </a:r>
            <a:r>
              <a:rPr lang="ru-RU" sz="2100" smtClean="0"/>
              <a:t>и </a:t>
            </a:r>
            <a:r>
              <a:rPr lang="en-US" sz="2100" smtClean="0"/>
              <a:t>b</a:t>
            </a:r>
            <a:r>
              <a:rPr lang="ru-RU" sz="2100" smtClean="0"/>
              <a:t>. Следовательно, эти варианты не подходят, так как стоит строгое неравенство. Видно также, что во всех предлагаемых числах старшие 4 бита одинаковы. Можно их в дальнейшем не рассматривать.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Поучаем для варианта ответа 2) 111&lt;1100&lt;1001 – ложь в правой части (вариант не подходит).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Правильный ответ – 4.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A3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3578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700" smtClean="0"/>
              <a:t>	</a:t>
            </a:r>
            <a:r>
              <a:rPr lang="ru-RU" sz="1900" b="1" smtClean="0"/>
              <a:t>Решение: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Переведем все числа в двоичную систему счисления: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56</a:t>
            </a:r>
            <a:r>
              <a:rPr lang="ru-RU" sz="1900" baseline="-25000" smtClean="0"/>
              <a:t>16</a:t>
            </a:r>
            <a:r>
              <a:rPr lang="ru-RU" sz="1900" smtClean="0"/>
              <a:t> = 1010110</a:t>
            </a:r>
            <a:r>
              <a:rPr lang="ru-RU" sz="1900" baseline="-25000" smtClean="0"/>
              <a:t>2</a:t>
            </a:r>
            <a:r>
              <a:rPr lang="ru-RU" sz="1900" smtClean="0"/>
              <a:t> (записать каждую 16-ричную цифру двоичной тетрадой; если старшие разряды нулевые до первой значащей 1, их игнорировать).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43</a:t>
            </a:r>
            <a:r>
              <a:rPr lang="ru-RU" sz="1900" baseline="-25000" smtClean="0"/>
              <a:t>8</a:t>
            </a:r>
            <a:r>
              <a:rPr lang="ru-RU" sz="1900" smtClean="0"/>
              <a:t> = 100011</a:t>
            </a:r>
            <a:r>
              <a:rPr lang="ru-RU" sz="1900" baseline="-25000" smtClean="0"/>
              <a:t>2</a:t>
            </a:r>
            <a:r>
              <a:rPr lang="ru-RU" sz="1900" smtClean="0"/>
              <a:t> (записать каждую 8-ричную цифру двоичной триадой – группой из трёх двоичных цифр; если старшие разряды нулевые до первой значащей 1, их игнорировать).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Произведем сложение. 		Правило сложения: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		1010110</a:t>
            </a:r>
            <a:r>
              <a:rPr lang="ru-RU" sz="1900" baseline="-25000" smtClean="0"/>
              <a:t>2</a:t>
            </a:r>
            <a:endParaRPr lang="ru-RU" sz="19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	+  100011</a:t>
            </a:r>
            <a:r>
              <a:rPr lang="ru-RU" sz="1900" baseline="-25000" smtClean="0"/>
              <a:t>2</a:t>
            </a:r>
            <a:endParaRPr lang="ru-RU" sz="19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		1111001</a:t>
            </a:r>
            <a:r>
              <a:rPr lang="ru-RU" sz="1900" baseline="-25000" smtClean="0"/>
              <a:t>2</a:t>
            </a:r>
            <a:r>
              <a:rPr lang="ru-RU" sz="1900" smtClean="0"/>
              <a:t>		 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Поскольку варианты ответа представлены в двух системах счисления (двоичная уже есть), то переведем его в 8-ную и 16-ричную системы.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	1111001</a:t>
            </a:r>
            <a:r>
              <a:rPr lang="ru-RU" sz="1900" baseline="-25000" smtClean="0"/>
              <a:t>2</a:t>
            </a:r>
            <a:r>
              <a:rPr lang="ru-RU" sz="1900" smtClean="0"/>
              <a:t> = 171</a:t>
            </a:r>
            <a:r>
              <a:rPr lang="ru-RU" sz="1900" baseline="-25000" smtClean="0"/>
              <a:t>8</a:t>
            </a:r>
            <a:r>
              <a:rPr lang="ru-RU" sz="1900" smtClean="0"/>
              <a:t>	1111001</a:t>
            </a:r>
            <a:r>
              <a:rPr lang="ru-RU" sz="1900" baseline="-25000" smtClean="0"/>
              <a:t>2 </a:t>
            </a:r>
            <a:r>
              <a:rPr lang="ru-RU" sz="1900" smtClean="0"/>
              <a:t>= 79</a:t>
            </a:r>
            <a:r>
              <a:rPr lang="ru-RU" sz="1900" baseline="-25000" smtClean="0"/>
              <a:t>16</a:t>
            </a:r>
            <a:r>
              <a:rPr lang="ru-RU" sz="1900" smtClean="0"/>
              <a:t> (этот перевод можно и не делать, так как по переводу в восьмеричную систему определился правильный ответ).</a:t>
            </a:r>
            <a:endParaRPr lang="ru-RU" sz="1900" b="1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/>
              <a:t>	Правильный ответ – 2.			 	</a:t>
            </a:r>
            <a:r>
              <a:rPr lang="ru-RU" sz="1900" b="1" smtClean="0">
                <a:hlinkClick r:id="rId2" action="ppaction://hlinksldjump"/>
              </a:rPr>
              <a:t>НАЗАД</a:t>
            </a: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A4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5604" name="Line 1"/>
          <p:cNvSpPr>
            <a:spLocks noChangeShapeType="1"/>
          </p:cNvSpPr>
          <p:nvPr/>
        </p:nvSpPr>
        <p:spPr bwMode="auto">
          <a:xfrm flipV="1">
            <a:off x="76200" y="122238"/>
            <a:ext cx="198438" cy="1793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000750" y="3929063"/>
          <a:ext cx="928688" cy="504825"/>
        </p:xfrm>
        <a:graphic>
          <a:graphicData uri="http://schemas.openxmlformats.org/drawingml/2006/table">
            <a:tbl>
              <a:tblPr/>
              <a:tblGrid>
                <a:gridCol w="315913"/>
                <a:gridCol w="314325"/>
                <a:gridCol w="2984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3" name="Line 2"/>
          <p:cNvSpPr>
            <a:spLocks noChangeShapeType="1"/>
          </p:cNvSpPr>
          <p:nvPr/>
        </p:nvSpPr>
        <p:spPr bwMode="auto">
          <a:xfrm flipV="1">
            <a:off x="76200" y="122238"/>
            <a:ext cx="198438" cy="1793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5625" name="TextBox 9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Исходные данные: </a:t>
            </a:r>
            <a:r>
              <a:rPr lang="en-US" sz="2100" smtClean="0"/>
              <a:t>a</a:t>
            </a:r>
            <a:r>
              <a:rPr lang="ru-RU" sz="2100" smtClean="0"/>
              <a:t>: = 5.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			</a:t>
            </a:r>
            <a:r>
              <a:rPr lang="en-US" sz="2100" smtClean="0"/>
              <a:t>a:</a:t>
            </a:r>
            <a:r>
              <a:rPr lang="ru-RU" sz="2100" smtClean="0"/>
              <a:t> </a:t>
            </a:r>
            <a:r>
              <a:rPr lang="en-US" sz="2100" smtClean="0"/>
              <a:t>=</a:t>
            </a:r>
            <a:r>
              <a:rPr lang="ru-RU" sz="2100" smtClean="0"/>
              <a:t> </a:t>
            </a:r>
            <a:r>
              <a:rPr lang="en-US" sz="2100" smtClean="0"/>
              <a:t>a+6</a:t>
            </a:r>
            <a:r>
              <a:rPr lang="ru-RU" sz="2100" smtClean="0"/>
              <a:t> </a:t>
            </a:r>
            <a:r>
              <a:rPr lang="en-US" sz="2100" smtClean="0"/>
              <a:t>=</a:t>
            </a:r>
            <a:r>
              <a:rPr lang="ru-RU" sz="2100" smtClean="0"/>
              <a:t> </a:t>
            </a:r>
            <a:r>
              <a:rPr lang="en-US" sz="2100" smtClean="0"/>
              <a:t>5+6</a:t>
            </a:r>
            <a:r>
              <a:rPr lang="ru-RU" sz="2100" smtClean="0"/>
              <a:t> </a:t>
            </a:r>
            <a:r>
              <a:rPr lang="en-US" sz="2100" smtClean="0"/>
              <a:t>=</a:t>
            </a:r>
            <a:r>
              <a:rPr lang="ru-RU" sz="2100" smtClean="0"/>
              <a:t> </a:t>
            </a:r>
            <a:r>
              <a:rPr lang="en-US" sz="2100" smtClean="0"/>
              <a:t>11</a:t>
            </a: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			</a:t>
            </a:r>
            <a:r>
              <a:rPr lang="en-US" sz="2100" smtClean="0"/>
              <a:t>b:</a:t>
            </a:r>
            <a:r>
              <a:rPr lang="ru-RU" sz="2100" smtClean="0"/>
              <a:t> </a:t>
            </a:r>
            <a:r>
              <a:rPr lang="en-US" sz="2100" smtClean="0"/>
              <a:t>= -a = -11</a:t>
            </a: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			</a:t>
            </a:r>
            <a:r>
              <a:rPr lang="en-US" sz="2100" smtClean="0"/>
              <a:t>c:</a:t>
            </a:r>
            <a:r>
              <a:rPr lang="ru-RU" sz="2100" smtClean="0"/>
              <a:t> </a:t>
            </a:r>
            <a:r>
              <a:rPr lang="en-US" sz="2100" smtClean="0"/>
              <a:t>= a – 2*b = 11- 2*(-11)</a:t>
            </a:r>
            <a:r>
              <a:rPr lang="ru-RU" sz="2100" smtClean="0"/>
              <a:t> </a:t>
            </a:r>
            <a:r>
              <a:rPr lang="en-US" sz="2100" smtClean="0"/>
              <a:t>=</a:t>
            </a:r>
            <a:r>
              <a:rPr lang="ru-RU" sz="2100" smtClean="0"/>
              <a:t> </a:t>
            </a:r>
            <a:r>
              <a:rPr lang="en-US" sz="2100" smtClean="0"/>
              <a:t>33</a:t>
            </a: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4.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A5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(Программа рассматривается на </a:t>
            </a:r>
            <a:r>
              <a:rPr lang="ru-RU" sz="2100" b="1" smtClean="0"/>
              <a:t>языке Паскаль</a:t>
            </a:r>
            <a:r>
              <a:rPr lang="ru-RU" sz="2100" smtClean="0"/>
              <a:t>). Из текста программы видно, что в цикле с параметром используется алгоритм замены элементов массива </a:t>
            </a:r>
            <a:r>
              <a:rPr lang="en-US" sz="2100" smtClean="0"/>
              <a:t>A</a:t>
            </a:r>
            <a:r>
              <a:rPr lang="ru-RU" sz="2100" smtClean="0"/>
              <a:t>[</a:t>
            </a:r>
            <a:r>
              <a:rPr lang="en-US" sz="2100" smtClean="0"/>
              <a:t>i</a:t>
            </a:r>
            <a:r>
              <a:rPr lang="ru-RU" sz="2100" smtClean="0"/>
              <a:t>,</a:t>
            </a:r>
            <a:r>
              <a:rPr lang="en-US" sz="2100" smtClean="0"/>
              <a:t>i</a:t>
            </a:r>
            <a:r>
              <a:rPr lang="ru-RU" sz="2100" smtClean="0"/>
              <a:t>] и </a:t>
            </a:r>
            <a:r>
              <a:rPr lang="en-US" sz="2100" smtClean="0"/>
              <a:t>A</a:t>
            </a:r>
            <a:r>
              <a:rPr lang="ru-RU" sz="2100" smtClean="0"/>
              <a:t>[</a:t>
            </a:r>
            <a:r>
              <a:rPr lang="en-US" sz="2100" smtClean="0"/>
              <a:t>k</a:t>
            </a:r>
            <a:r>
              <a:rPr lang="ru-RU" sz="2100" smtClean="0"/>
              <a:t>,</a:t>
            </a:r>
            <a:r>
              <a:rPr lang="en-US" sz="2100" smtClean="0"/>
              <a:t>i</a:t>
            </a:r>
            <a:r>
              <a:rPr lang="ru-RU" sz="2100" smtClean="0"/>
              <a:t>] с использованием дополнительной переменной с. </a:t>
            </a:r>
            <a:r>
              <a:rPr lang="en-US" sz="2100" smtClean="0"/>
              <a:t>A</a:t>
            </a:r>
            <a:r>
              <a:rPr lang="ru-RU" sz="2100" smtClean="0"/>
              <a:t>[</a:t>
            </a:r>
            <a:r>
              <a:rPr lang="en-US" sz="2100" smtClean="0"/>
              <a:t>i</a:t>
            </a:r>
            <a:r>
              <a:rPr lang="ru-RU" sz="2100" smtClean="0"/>
              <a:t>,</a:t>
            </a:r>
            <a:r>
              <a:rPr lang="en-US" sz="2100" smtClean="0"/>
              <a:t>i</a:t>
            </a:r>
            <a:r>
              <a:rPr lang="ru-RU" sz="2100" smtClean="0"/>
              <a:t>] – это элемент главной диагонали (по правилу квадратных массивов). Значение переменной </a:t>
            </a:r>
            <a:r>
              <a:rPr lang="en-US" sz="2100" smtClean="0"/>
              <a:t>k</a:t>
            </a:r>
            <a:r>
              <a:rPr lang="ru-RU" sz="2100" smtClean="0"/>
              <a:t> в цикле не изменяется, значит, меняется элемент </a:t>
            </a:r>
            <a:r>
              <a:rPr lang="en-US" sz="2100" smtClean="0"/>
              <a:t>k</a:t>
            </a:r>
            <a:r>
              <a:rPr lang="ru-RU" sz="2100" smtClean="0"/>
              <a:t>-ой строки и главной диагонали.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3.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A6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В записи логического высказывания стоит отрицание сложного высказывания.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Если </a:t>
            </a:r>
            <a:r>
              <a:rPr lang="ru-RU" sz="2100" smtClean="0">
                <a:sym typeface="Symbol" pitchFamily="18" charset="2"/>
              </a:rPr>
              <a:t></a:t>
            </a:r>
            <a:r>
              <a:rPr lang="ru-RU" sz="2100" smtClean="0"/>
              <a:t>((</a:t>
            </a:r>
            <a:r>
              <a:rPr lang="en-US" sz="2100" smtClean="0"/>
              <a:t>X </a:t>
            </a:r>
            <a:r>
              <a:rPr lang="ru-RU" sz="2100" smtClean="0"/>
              <a:t>&gt; 2) –&gt; (</a:t>
            </a:r>
            <a:r>
              <a:rPr lang="en-US" sz="2100" smtClean="0"/>
              <a:t>X </a:t>
            </a:r>
            <a:r>
              <a:rPr lang="ru-RU" sz="2100" smtClean="0"/>
              <a:t>&gt; 3)) = 1 (истинно), то (</a:t>
            </a:r>
            <a:r>
              <a:rPr lang="en-US" sz="2100" smtClean="0"/>
              <a:t>X </a:t>
            </a:r>
            <a:r>
              <a:rPr lang="ru-RU" sz="2100" smtClean="0"/>
              <a:t>&gt; 2) –&gt; (</a:t>
            </a:r>
            <a:r>
              <a:rPr lang="en-US" sz="2100" smtClean="0"/>
              <a:t>X </a:t>
            </a:r>
            <a:r>
              <a:rPr lang="ru-RU" sz="2100" smtClean="0"/>
              <a:t>&gt; 3) = 0 (ложно)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Импликация ложна в единственном случае, тогда  (</a:t>
            </a:r>
            <a:r>
              <a:rPr lang="en-US" sz="2100" smtClean="0"/>
              <a:t>X </a:t>
            </a:r>
            <a:r>
              <a:rPr lang="ru-RU" sz="2100" smtClean="0"/>
              <a:t>&gt; 2) = 1, а (</a:t>
            </a:r>
            <a:r>
              <a:rPr lang="en-US" sz="2100" smtClean="0"/>
              <a:t>X </a:t>
            </a:r>
            <a:r>
              <a:rPr lang="ru-RU" sz="2100" smtClean="0"/>
              <a:t>&gt; 3) = 0.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Получаем, что </a:t>
            </a:r>
            <a:r>
              <a:rPr lang="en-US" sz="2100" smtClean="0"/>
              <a:t>X </a:t>
            </a:r>
            <a:r>
              <a:rPr lang="ru-RU" sz="2100" smtClean="0"/>
              <a:t>&gt; 2 и </a:t>
            </a:r>
            <a:r>
              <a:rPr lang="en-US" sz="2100" smtClean="0"/>
              <a:t>X </a:t>
            </a:r>
            <a:r>
              <a:rPr lang="ru-RU" sz="2100" smtClean="0"/>
              <a:t>≤ 3. Только одно число входит в этот промежуток. Это 3.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3.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A7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Перед скобкой стоит инверсия.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Применяем </a:t>
            </a:r>
            <a:r>
              <a:rPr lang="ru-RU" sz="2100" b="1" smtClean="0"/>
              <a:t>закон де Моргана</a:t>
            </a:r>
            <a:r>
              <a:rPr lang="ru-RU" sz="2100" smtClean="0"/>
              <a:t> для дизъюнкции.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Получаем: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A /\ ¬ (¬B \/ C) = A /\ B /\ ¬ C.</a:t>
            </a: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3.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A8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одзаголовок 2"/>
          <p:cNvSpPr>
            <a:spLocks noGrp="1"/>
          </p:cNvSpPr>
          <p:nvPr>
            <p:ph idx="4294967295"/>
          </p:nvPr>
        </p:nvSpPr>
        <p:spPr>
          <a:xfrm>
            <a:off x="214313" y="1285875"/>
            <a:ext cx="8515350" cy="5286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Составим таблицы истинности для каждого из четырёх выражений:</a:t>
            </a:r>
          </a:p>
          <a:p>
            <a:pPr eaLnBrk="1" hangingPunct="1"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 	</a:t>
            </a:r>
          </a:p>
          <a:p>
            <a:pPr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Искомому значению </a:t>
            </a:r>
            <a:r>
              <a:rPr lang="en-US" sz="2100" smtClean="0"/>
              <a:t>F</a:t>
            </a:r>
            <a:r>
              <a:rPr lang="ru-RU" sz="2100" smtClean="0"/>
              <a:t> соответствует </a:t>
            </a:r>
            <a:r>
              <a:rPr lang="ru-RU" sz="2100" b="1" smtClean="0">
                <a:solidFill>
                  <a:srgbClr val="FF0000"/>
                </a:solidFill>
              </a:rPr>
              <a:t>4)</a:t>
            </a:r>
            <a:r>
              <a:rPr lang="ru-RU" sz="2100" smtClean="0">
                <a:solidFill>
                  <a:srgbClr val="FF0000"/>
                </a:solidFill>
              </a:rPr>
              <a:t> </a:t>
            </a:r>
            <a:r>
              <a:rPr lang="ru-RU" sz="2100" smtClean="0"/>
              <a:t>вариант ответа.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4.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A9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9762" name="Group 66"/>
          <p:cNvGraphicFramePr>
            <a:graphicFrameLocks noGrp="1"/>
          </p:cNvGraphicFramePr>
          <p:nvPr/>
        </p:nvGraphicFramePr>
        <p:xfrm>
          <a:off x="357188" y="2714625"/>
          <a:ext cx="8143875" cy="1771652"/>
        </p:xfrm>
        <a:graphic>
          <a:graphicData uri="http://schemas.openxmlformats.org/drawingml/2006/table">
            <a:tbl>
              <a:tblPr/>
              <a:tblGrid>
                <a:gridCol w="341312"/>
                <a:gridCol w="419100"/>
                <a:gridCol w="325438"/>
                <a:gridCol w="625475"/>
                <a:gridCol w="646112"/>
                <a:gridCol w="571500"/>
                <a:gridCol w="1500188"/>
                <a:gridCol w="1143000"/>
                <a:gridCol w="1143000"/>
                <a:gridCol w="14287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/\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/\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 /\ Y /\ Z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\/ Y \/ Z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¬X \/ ¬Y \/ ¬Z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893" marR="628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2" name="TextBox 8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</a:t>
            </a:r>
            <a:r>
              <a:rPr lang="ru-RU" sz="2200" b="1" smtClean="0"/>
              <a:t>Решение: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smtClean="0"/>
              <a:t>	Посмотрим на время прилета в QLO. Это строки 4, 6 и 7.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smtClean="0"/>
              <a:t>	Рассмотрим строку № 4. Такого варианта ответа нет. Даже размышляя над вариантом этой строки, приходим к выводу, что этот ответ не верен: Прилет в QLO в 14.25 из ОРК. Прилететь же в ОРК можно не раньше 17.15 (строка 8).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smtClean="0"/>
              <a:t>	Рассмотрим строку № 6. Вылет в QLO из </a:t>
            </a:r>
            <a:r>
              <a:rPr lang="en-US" sz="2200" smtClean="0"/>
              <a:t>IGT</a:t>
            </a:r>
            <a:r>
              <a:rPr lang="ru-RU" sz="2200" smtClean="0"/>
              <a:t> в 13.15 и прилет в 15.40. А прилететь в </a:t>
            </a:r>
            <a:r>
              <a:rPr lang="en-US" sz="2200" smtClean="0"/>
              <a:t>IGT</a:t>
            </a:r>
            <a:r>
              <a:rPr lang="ru-RU" sz="2200" smtClean="0"/>
              <a:t> пассажир может только в 13.30 (строка 3), выходит, что он опаздывает на рейс в QLO на 15 минут. Вариант ответа не подходит.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smtClean="0"/>
              <a:t>	Остается последний вариант – 17.25.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smtClean="0"/>
              <a:t>	Правильный ответ – 4.			 </a:t>
            </a:r>
            <a:r>
              <a:rPr lang="ru-RU" sz="2200" b="1" smtClean="0">
                <a:hlinkClick r:id="rId2" action="ppaction://hlinksldjump"/>
              </a:rPr>
              <a:t>НАЗАД</a:t>
            </a:r>
            <a:endParaRPr lang="ru-RU" sz="2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5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A10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A2</a:t>
            </a:r>
            <a:endParaRPr lang="ru-RU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800" smtClean="0"/>
              <a:t>	</a:t>
            </a:r>
            <a:r>
              <a:rPr lang="ru-RU" sz="2300" smtClean="0"/>
              <a:t>В велокроссе участвуют 119 спортсменов. Специальное устройство регистрирует прохождение каждым из участников промежуточного финиша, записывая его номер с использованием минимально возможного количества бит, одинакового для каждого спортсмена. Каков информационный объем сообщения, записанного устройством, после того как промежуточный финиш прошли 70 велосипедистов?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1) 70 бит     2) 70 байт     3) 490 бит     4) 119 байт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	</a:t>
            </a:r>
            <a:r>
              <a:rPr lang="ru-RU" sz="2300" b="1" smtClean="0">
                <a:hlinkClick r:id="rId2" action="ppaction://hlinksldjump"/>
              </a:rPr>
              <a:t>Решение</a:t>
            </a:r>
            <a:r>
              <a:rPr lang="ru-RU" sz="2300" b="1" smtClean="0"/>
              <a:t>    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300" smtClean="0"/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5126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000125"/>
            <a:ext cx="8229600" cy="56435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3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Очевидно, что коды букв можно записать так: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Записываем фразу БАВГ: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01 00 10 11</a:t>
            </a:r>
            <a:r>
              <a:rPr lang="ru-RU" sz="2100" baseline="-25000" smtClean="0"/>
              <a:t>2</a:t>
            </a:r>
            <a:endParaRPr lang="ru-RU" sz="21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 	Б  А  В  Г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Видно, что в получившейся записи 7 разрядов. Значит, в шестнадцатеричном коде будет не более 2-х цифр (по тетрадам). Ответ единственный – 4</a:t>
            </a:r>
            <a:r>
              <a:rPr lang="en-US" sz="2100" smtClean="0"/>
              <a:t>B</a:t>
            </a:r>
            <a:r>
              <a:rPr lang="ru-RU" sz="2100" smtClean="0"/>
              <a:t>. В данном случае даже нет необходимости переводить в шестнадцатеричную систему счисления. Для примера можно и перевести.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100 1011 (двоичные цифры)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   	4    В    (шестнадцатеричные цифры)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	Получаем: 1001011</a:t>
            </a:r>
            <a:r>
              <a:rPr lang="ru-RU" sz="2100" baseline="-25000" smtClean="0"/>
              <a:t>2 </a:t>
            </a:r>
            <a:r>
              <a:rPr lang="ru-RU" sz="2100" smtClean="0"/>
              <a:t>= 4</a:t>
            </a:r>
            <a:r>
              <a:rPr lang="en-US" sz="2100" smtClean="0"/>
              <a:t>B</a:t>
            </a:r>
            <a:r>
              <a:rPr lang="en-US" sz="2100" baseline="-25000" smtClean="0"/>
              <a:t>16</a:t>
            </a:r>
            <a:r>
              <a:rPr lang="ru-RU" sz="2100" smtClean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smtClean="0"/>
              <a:t>	Правильный ответ – 1.	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A11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1763" name="Group 19"/>
          <p:cNvGraphicFramePr>
            <a:graphicFrameLocks noGrp="1"/>
          </p:cNvGraphicFramePr>
          <p:nvPr/>
        </p:nvGraphicFramePr>
        <p:xfrm>
          <a:off x="2286000" y="1785938"/>
          <a:ext cx="4906963" cy="609600"/>
        </p:xfrm>
        <a:graphic>
          <a:graphicData uri="http://schemas.openxmlformats.org/drawingml/2006/table">
            <a:tbl>
              <a:tblPr/>
              <a:tblGrid>
                <a:gridCol w="1225550"/>
                <a:gridCol w="1227138"/>
                <a:gridCol w="1227137"/>
                <a:gridCol w="122713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2" name="TextBox 8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 Проанализируем представленные данные: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1) Поскольку в конце цепочки стоят бусины A, B, C, вариант ответа 3) исключается из рассмотрения. По второму условию на первом месте должны быть бусины  B, D, C. К этому условию не подходит вариант 2). Проверяем последнее условие (в середине – одна из бусин А, C, E, B, не  стоящая на первом месте) – не подходит 4) вариант.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1.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A12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Имя файла </a:t>
            </a:r>
            <a:r>
              <a:rPr lang="ru-RU" sz="2100" b="1" smtClean="0"/>
              <a:t>?hel*lo</a:t>
            </a:r>
            <a:r>
              <a:rPr lang="ru-RU" sz="2100" smtClean="0"/>
              <a:t>. Это означает, что перед </a:t>
            </a:r>
            <a:r>
              <a:rPr lang="en-US" sz="2100" smtClean="0"/>
              <a:t>h</a:t>
            </a:r>
            <a:r>
              <a:rPr lang="ru-RU" sz="2100" smtClean="0"/>
              <a:t> стоит еще один символ (</a:t>
            </a:r>
            <a:r>
              <a:rPr lang="ru-RU" sz="2100" b="1" smtClean="0"/>
              <a:t>?h</a:t>
            </a:r>
            <a:r>
              <a:rPr lang="ru-RU" sz="2100" smtClean="0"/>
              <a:t>).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Получаем: варианты 1) и 2) не подходят.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	Расширение файла </a:t>
            </a:r>
            <a:r>
              <a:rPr lang="ru-RU" sz="2100" b="1" smtClean="0"/>
              <a:t>c?*</a:t>
            </a:r>
            <a:r>
              <a:rPr lang="ru-RU" sz="2100" smtClean="0"/>
              <a:t>, то есть в нем должно быть не меньше (больше или равно) двух (</a:t>
            </a:r>
            <a:r>
              <a:rPr lang="ru-RU" sz="2100" b="1" smtClean="0"/>
              <a:t>c?</a:t>
            </a:r>
            <a:r>
              <a:rPr lang="ru-RU" sz="2100" smtClean="0"/>
              <a:t>) символов. Получаем: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3.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A13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Составное условие состоит из трех простых логических высказываний, объединенных операцией логического сложения «ИЛИ». Рассмотрим первое простое высказывание (Пол = ’ж’). Ему удовлетворяют записи с номерами 1, 4, 5, 6. Рассмотрим второе простое высказывание Химия &gt; Биология. Ему удовлетворяют записи с номерами 2, 5, 6. Поскольку все простые высказывания соединены дизъюнкцией, то получим </a:t>
            </a:r>
            <a:r>
              <a:rPr lang="ru-RU" sz="2100" u="sng" smtClean="0"/>
              <a:t>объединение</a:t>
            </a:r>
            <a:r>
              <a:rPr lang="ru-RU" sz="2100" smtClean="0"/>
              <a:t> двух множеств записей, соответствующих каждому простому высказыванию. Поскольку записи с номерами 5 и 6 встречаются в первом множестве, объединение будет равно 4 +1 = 5 записям.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Правильный ответ – 1.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A14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3578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smtClean="0"/>
              <a:t>	</a:t>
            </a:r>
            <a:r>
              <a:rPr lang="ru-RU" sz="1800" b="1" smtClean="0"/>
              <a:t>Решение: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	Поскольку модель </a:t>
            </a:r>
            <a:r>
              <a:rPr lang="en-US" sz="1800" smtClean="0"/>
              <a:t>RGB </a:t>
            </a:r>
            <a:r>
              <a:rPr lang="ru-RU" sz="1800" smtClean="0"/>
              <a:t>24-битная, то один цвет кодируется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	24 : 3 = 8 бит. В тэге код максимальный 1111 1111 1111 1111 1111 1111. Разбивая по 8 бит, получим максимальную интенсивность красного, зеленого и синего. Используем таблицу кодировки цветов при глубине кодирования 24 бита: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	Правильный ответ – 1.			 	</a:t>
            </a:r>
            <a:r>
              <a:rPr lang="ru-RU" sz="1800" b="1" smtClean="0">
                <a:hlinkClick r:id="rId2" action="ppaction://hlinksldjump"/>
              </a:rPr>
              <a:t>НАЗАД</a:t>
            </a:r>
            <a:endParaRPr lang="ru-RU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A15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3286116"/>
          <a:ext cx="7072361" cy="2857527"/>
        </p:xfrm>
        <a:graphic>
          <a:graphicData uri="http://schemas.openxmlformats.org/drawingml/2006/table">
            <a:tbl>
              <a:tblPr/>
              <a:tblGrid>
                <a:gridCol w="1767587"/>
                <a:gridCol w="1768258"/>
                <a:gridCol w="1768258"/>
                <a:gridCol w="1768258"/>
              </a:tblGrid>
              <a:tr h="3175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цвета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Интенсивность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Зеленый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Синий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Черный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Красный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Зеленый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Синий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Голубой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Желтый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00000000</a:t>
                      </a: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Белый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11111111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3" marR="62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70" name="TextBox 7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Запишем формулы в виде уравнения: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1) СУММ(B1:B2) = 5 → В1 + В2 = 5.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2) СРЗНАЧ(B1:B3) = 3 → (В1+В2+В3)/3 = 3.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В1+В2+В3 = 9 из второго равенства.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Подставляем первое равенство во второе: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5 + В3 = 9.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В3 = 4.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100" b="1" smtClean="0"/>
              <a:t>	Правильный ответ – 4.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A16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Подсчитаем количество призеров по каждому предмету во всех городах: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М: 180+160+180 = 520 человек.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Ф: 120+140+120 = 380 человек.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И: 120+60+120 = 300 человек.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Получается, что доля призеров по математике &lt; половины от всех призеров, а физиков, больше, чем информатиков. Этим условиям удовлетворяет только диаграмма под номером 1).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Правильный ответ – 1.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A17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	</a:t>
            </a:r>
            <a:r>
              <a:rPr lang="ru-RU" sz="2100" b="1" smtClean="0"/>
              <a:t>Решение: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Проходить для каждой клетки все циклы приведенной программы бессмысленно. В данном случае, очевидно, что для того, чтобы  РОБОТ вернулся в исходное состояние, необходимо, чтобы: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он не имел возможности первоначально двигаться вниз; имел возможность двигаться влево до стены;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не имел возможности двигаться вверх;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имел возможность двигаться вправо до стены.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	Проанализировав структуру рисунка, приходим к выводу, что такая клетка есть только одна в верхнем ряду </a:t>
            </a:r>
            <a:r>
              <a:rPr lang="en-US" sz="2100" smtClean="0"/>
              <a:t>F</a:t>
            </a:r>
            <a:r>
              <a:rPr lang="ru-RU" sz="2100" smtClean="0"/>
              <a:t>6.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Правильный ответ – 1.			 </a:t>
            </a:r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15125" y="142875"/>
            <a:ext cx="12858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A18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/>
            <a:r>
              <a:rPr lang="ru-RU" sz="1700" smtClean="0"/>
              <a:t>Если каждый символ (кавычки не считаются) кодируется байтом, то информационный объём предложения "Экзамен сдан успешно." будет равен:</a:t>
            </a:r>
          </a:p>
          <a:p>
            <a:pPr marL="609600" indent="-609600" eaLnBrk="1" hangingPunct="1"/>
            <a:r>
              <a:rPr lang="ru-RU" sz="1700" b="1" smtClean="0"/>
              <a:t>1.</a:t>
            </a:r>
            <a:r>
              <a:rPr lang="ru-RU" sz="1700" smtClean="0"/>
              <a:t>  168 бит; </a:t>
            </a:r>
          </a:p>
          <a:p>
            <a:pPr marL="609600" indent="-609600" eaLnBrk="1" hangingPunct="1"/>
            <a:r>
              <a:rPr lang="ru-RU" sz="1700" b="1" smtClean="0"/>
              <a:t>2.</a:t>
            </a:r>
            <a:r>
              <a:rPr lang="ru-RU" sz="1700" smtClean="0"/>
              <a:t>  152 бита; </a:t>
            </a:r>
          </a:p>
          <a:p>
            <a:pPr marL="609600" indent="-609600" eaLnBrk="1" hangingPunct="1"/>
            <a:r>
              <a:rPr lang="ru-RU" sz="1700" b="1" smtClean="0"/>
              <a:t>3.</a:t>
            </a:r>
            <a:r>
              <a:rPr lang="ru-RU" sz="1700" smtClean="0"/>
              <a:t>  144 бита; </a:t>
            </a:r>
          </a:p>
          <a:p>
            <a:pPr marL="609600" indent="-609600" eaLnBrk="1" hangingPunct="1"/>
            <a:r>
              <a:rPr lang="ru-RU" sz="1700" b="1" smtClean="0"/>
              <a:t>4.  </a:t>
            </a:r>
            <a:r>
              <a:rPr lang="ru-RU" sz="1700" smtClean="0"/>
              <a:t>128 бит.</a:t>
            </a:r>
          </a:p>
          <a:p>
            <a:pPr marL="609600" indent="-609600" eaLnBrk="1" hangingPunct="1"/>
            <a:endParaRPr lang="ru-RU" sz="17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 </a:t>
            </a:r>
            <a:r>
              <a:rPr lang="ru-RU" sz="2100" b="1" smtClean="0"/>
              <a:t>                                   </a:t>
            </a:r>
            <a:r>
              <a:rPr lang="ru-RU" sz="2100" b="1" smtClean="0">
                <a:hlinkClick r:id="rId3" action="ppaction://hlinksldjump"/>
              </a:rPr>
              <a:t>Назад </a:t>
            </a:r>
            <a:r>
              <a:rPr lang="ru-RU" sz="2100" b="1" smtClean="0"/>
              <a:t>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096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A1</a:t>
            </a:r>
            <a:endParaRPr lang="ru-RU" sz="4400">
              <a:latin typeface="Calibri" pitchFamily="34" charset="0"/>
            </a:endParaRPr>
          </a:p>
        </p:txBody>
      </p:sp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                                    			</a:t>
            </a:r>
          </a:p>
          <a:p>
            <a:pPr marL="609600" indent="-609600" eaLnBrk="1" hangingPunct="1"/>
            <a:r>
              <a:rPr lang="ru-RU" sz="1700" smtClean="0"/>
              <a:t>Кавычки не считаем, а пробелы и точку считаем, поэтому, всего байт - 21. Умножаем на 8 (количество бит в байте) и получаем 168 бит.</a:t>
            </a:r>
            <a:endParaRPr lang="ru-RU" sz="1700" i="1" smtClean="0"/>
          </a:p>
          <a:p>
            <a:pPr marL="609600" indent="-609600" eaLnBrk="1" hangingPunct="1"/>
            <a:endParaRPr lang="ru-RU" sz="1700" b="1" i="1" smtClean="0"/>
          </a:p>
          <a:p>
            <a:pPr marL="609600" indent="-609600" eaLnBrk="1" hangingPunct="1"/>
            <a:r>
              <a:rPr lang="ru-RU" sz="1700" b="1" i="1" smtClean="0"/>
              <a:t>Ответ:</a:t>
            </a:r>
            <a:r>
              <a:rPr lang="ru-RU" sz="1700" smtClean="0"/>
              <a:t> 1.</a:t>
            </a:r>
          </a:p>
          <a:p>
            <a:pPr marL="609600" indent="-609600" eaLnBrk="1" hangingPunct="1"/>
            <a:endParaRPr lang="ru-RU" sz="1700" smtClean="0"/>
          </a:p>
          <a:p>
            <a:pPr marL="609600" indent="-609600" eaLnBrk="1" hangingPunct="1"/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198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A1</a:t>
            </a:r>
            <a:endParaRPr lang="ru-RU" sz="4400">
              <a:latin typeface="Calibri" pitchFamily="34" charset="0"/>
            </a:endParaRPr>
          </a:p>
        </p:txBody>
      </p:sp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A3</a:t>
            </a:r>
            <a:endParaRPr lang="ru-RU" smtClean="0"/>
          </a:p>
        </p:txBody>
      </p:sp>
      <p:sp>
        <p:nvSpPr>
          <p:cNvPr id="6147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300" smtClean="0"/>
              <a:t>Дано </a:t>
            </a:r>
            <a:r>
              <a:rPr lang="ru-RU" sz="2300" b="1" smtClean="0"/>
              <a:t>а </a:t>
            </a:r>
            <a:r>
              <a:rPr lang="ru-RU" sz="2300" smtClean="0"/>
              <a:t>= D7</a:t>
            </a:r>
            <a:r>
              <a:rPr lang="ru-RU" sz="2300" baseline="-25000" smtClean="0"/>
              <a:t>16</a:t>
            </a:r>
            <a:r>
              <a:rPr lang="ru-RU" sz="2300" smtClean="0"/>
              <a:t>, </a:t>
            </a:r>
            <a:r>
              <a:rPr lang="ru-RU" sz="2300" b="1" smtClean="0"/>
              <a:t>b </a:t>
            </a:r>
            <a:r>
              <a:rPr lang="ru-RU" sz="2300" smtClean="0"/>
              <a:t>= 331</a:t>
            </a:r>
            <a:r>
              <a:rPr lang="ru-RU" sz="2300" baseline="-25000" smtClean="0"/>
              <a:t>8</a:t>
            </a:r>
            <a:r>
              <a:rPr lang="ru-RU" sz="2300" smtClean="0"/>
              <a:t>. Какое из чисел </a:t>
            </a:r>
            <a:r>
              <a:rPr lang="ru-RU" sz="2300" b="1" smtClean="0"/>
              <a:t>c</a:t>
            </a:r>
            <a:r>
              <a:rPr lang="ru-RU" sz="2300" smtClean="0"/>
              <a:t>, записанных в двоичной системе, отвечает условию </a:t>
            </a:r>
            <a:r>
              <a:rPr lang="ru-RU" sz="2300" b="1" smtClean="0"/>
              <a:t>a &lt; c &lt; b</a:t>
            </a:r>
            <a:r>
              <a:rPr lang="ru-RU" sz="2300" smtClean="0"/>
              <a:t>?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1) 11011001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2) 11011100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3) 11010111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4) 11011000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	</a:t>
            </a:r>
            <a:r>
              <a:rPr lang="ru-RU" sz="2300" b="1" smtClean="0">
                <a:hlinkClick r:id="rId2" action="ppaction://hlinksldjump"/>
              </a:rPr>
              <a:t>Решение</a:t>
            </a:r>
            <a:r>
              <a:rPr lang="ru-RU" sz="2300" b="1" smtClean="0"/>
              <a:t> 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        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6150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/>
            <a:r>
              <a:rPr lang="ru-RU" sz="1800" b="1" smtClean="0"/>
              <a:t> </a:t>
            </a:r>
            <a:r>
              <a:rPr lang="ru-RU" sz="1800" smtClean="0"/>
              <a:t>Азбука Морзе кодирует каждый символ используемого алфавита комбинацией точек и тире. Какой максимальный алфавит можно закодировать, используя азбуку Морзе длиной в 4 или 5 точек и тире?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16;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32;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48;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64.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    </a:t>
            </a:r>
            <a:r>
              <a:rPr lang="ru-RU" sz="2100" b="1" smtClean="0">
                <a:hlinkClick r:id="rId3" action="ppaction://hlinksldjump"/>
              </a:rPr>
              <a:t>Назад</a:t>
            </a:r>
            <a:r>
              <a:rPr lang="ru-RU" sz="2100" b="1" smtClean="0"/>
              <a:t> 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301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2</a:t>
            </a:r>
            <a:endParaRPr lang="ru-RU" sz="4400"/>
          </a:p>
        </p:txBody>
      </p:sp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/>
            <a:r>
              <a:rPr lang="ru-RU" sz="1800" smtClean="0"/>
              <a:t>Количество символов кодируемых только 5 точками и тире равно 2</a:t>
            </a:r>
            <a:r>
              <a:rPr lang="ru-RU" sz="1800" baseline="30000" smtClean="0"/>
              <a:t>5</a:t>
            </a:r>
            <a:r>
              <a:rPr lang="ru-RU" sz="1800" smtClean="0"/>
              <a:t>=32, а только 4 точками и тире - 2</a:t>
            </a:r>
            <a:r>
              <a:rPr lang="ru-RU" sz="1800" baseline="30000" smtClean="0"/>
              <a:t>4</a:t>
            </a:r>
            <a:r>
              <a:rPr lang="ru-RU" sz="1800" smtClean="0"/>
              <a:t>=16. Итого, сумма 4-х и 5-ти знаковых кодов будет 48.</a:t>
            </a:r>
          </a:p>
          <a:p>
            <a:pPr marL="609600" indent="-609600" eaLnBrk="1" hangingPunct="1"/>
            <a:endParaRPr lang="ru-RU" sz="1800" i="1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smtClean="0"/>
              <a:t> 3.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                                    			</a:t>
            </a:r>
          </a:p>
          <a:p>
            <a:pPr marL="609600" indent="-609600" eaLnBrk="1" hangingPunct="1"/>
            <a:endParaRPr lang="ru-RU" sz="2100" b="1" smtClean="0"/>
          </a:p>
          <a:p>
            <a:pPr marL="609600" indent="-609600" eaLnBrk="1" hangingPunct="1"/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403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2</a:t>
            </a:r>
            <a:endParaRPr lang="ru-RU" sz="4400"/>
          </a:p>
        </p:txBody>
      </p:sp>
      <p:sp>
        <p:nvSpPr>
          <p:cNvPr id="4403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Двоичное изображение десятичного числа 1025 содержит значащих нулей: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1024;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100;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11;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9.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    </a:t>
            </a:r>
            <a:r>
              <a:rPr lang="ru-RU" sz="2100" b="1" smtClean="0">
                <a:hlinkClick r:id="rId3" action="ppaction://hlinksldjump"/>
              </a:rPr>
              <a:t>Назад </a:t>
            </a:r>
            <a:r>
              <a:rPr lang="ru-RU" sz="2100" b="1" smtClean="0"/>
              <a:t>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505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3</a:t>
            </a:r>
            <a:endParaRPr lang="ru-RU" sz="4400"/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/>
            <a:r>
              <a:rPr lang="ru-RU" sz="1800" smtClean="0"/>
              <a:t>Так как 1024=2</a:t>
            </a:r>
            <a:r>
              <a:rPr lang="ru-RU" sz="1800" baseline="30000" smtClean="0"/>
              <a:t>10 </a:t>
            </a:r>
            <a:r>
              <a:rPr lang="ru-RU" sz="1800" smtClean="0"/>
              <a:t>и поэтому содержит 1 единицу в старшем разряде и последующие 10 значащих нулей, а для числа 1025=1024+1 добавляется лишь одна единица в младшем разряде, то количество единиц станет равно 2, а значащих нулей будет равно 9.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smtClean="0"/>
              <a:t> 4.</a:t>
            </a:r>
            <a:r>
              <a:rPr lang="ru-RU" sz="2100" b="1" smtClean="0"/>
              <a:t>		</a:t>
            </a:r>
          </a:p>
          <a:p>
            <a:pPr marL="609600" indent="-609600" eaLnBrk="1" hangingPunct="1"/>
            <a:endParaRPr lang="ru-RU" sz="2100" b="1" smtClean="0"/>
          </a:p>
          <a:p>
            <a:pPr marL="609600" indent="-609600" eaLnBrk="1" hangingPunct="1"/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608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3</a:t>
            </a:r>
            <a:endParaRPr lang="ru-RU" sz="4400"/>
          </a:p>
        </p:txBody>
      </p:sp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В двоичной системе сумма 11</a:t>
            </a:r>
            <a:r>
              <a:rPr lang="ru-RU" sz="1800" baseline="-25000" smtClean="0"/>
              <a:t>2</a:t>
            </a:r>
            <a:r>
              <a:rPr lang="ru-RU" sz="1800" smtClean="0"/>
              <a:t> + 11</a:t>
            </a:r>
            <a:r>
              <a:rPr lang="ru-RU" sz="1800" baseline="-25000" smtClean="0"/>
              <a:t>8</a:t>
            </a:r>
            <a:r>
              <a:rPr lang="ru-RU" sz="1800" smtClean="0"/>
              <a:t> + 11</a:t>
            </a:r>
            <a:r>
              <a:rPr lang="ru-RU" sz="1800" baseline="-25000" smtClean="0"/>
              <a:t>16 </a:t>
            </a:r>
            <a:r>
              <a:rPr lang="ru-RU" sz="1800" smtClean="0"/>
              <a:t>равна: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11001;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11100;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11001;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11101.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710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4</a:t>
            </a:r>
            <a:endParaRPr lang="ru-RU" sz="4400"/>
          </a:p>
        </p:txBody>
      </p:sp>
      <p:sp>
        <p:nvSpPr>
          <p:cNvPr id="4710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           Задачу можно решить одним из следующих двух способов:</a:t>
            </a:r>
          </a:p>
          <a:p>
            <a:pPr marL="609600" indent="-609600" eaLnBrk="1" hangingPunct="1"/>
            <a:r>
              <a:rPr lang="ru-RU" sz="1800" smtClean="0"/>
              <a:t>перевести каждое слагаемое в десятичную систему - получим 3 + 9 + 17 = 29 и затем перевести итог в двоичную систему - 11101; </a:t>
            </a:r>
          </a:p>
          <a:p>
            <a:pPr marL="609600" indent="-609600" eaLnBrk="1" hangingPunct="1"/>
            <a:r>
              <a:rPr lang="ru-RU" sz="1800" smtClean="0"/>
              <a:t>перевести все в двоичную систему (меняя каждую цифру триадой 001 для восьмеричной системы и четверкой 0001 - для шестнадцатиричной системы счисления) - получим 11 + 1001 + 10001 = 11101.</a:t>
            </a:r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b="1" smtClean="0"/>
              <a:t> 4.</a:t>
            </a:r>
          </a:p>
          <a:p>
            <a:pPr marL="609600" indent="-609600" eaLnBrk="1" hangingPunct="1"/>
            <a:endParaRPr lang="ru-RU" sz="18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/>
          </a:p>
          <a:p>
            <a:pPr marL="609600" indent="-609600" eaLnBrk="1" hangingPunct="1"/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813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4</a:t>
            </a:r>
            <a:endParaRPr lang="ru-RU" sz="4400"/>
          </a:p>
        </p:txBody>
      </p:sp>
      <p:sp>
        <p:nvSpPr>
          <p:cNvPr id="4813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	Значение с+b после выполнения фрагмента алгоритма вида: </a:t>
            </a:r>
          </a:p>
          <a:p>
            <a:pPr marL="609600" indent="-609600" eaLnBrk="1" hangingPunct="1"/>
            <a:r>
              <a:rPr lang="ru-RU" sz="1800" smtClean="0"/>
              <a:t> </a:t>
            </a:r>
          </a:p>
          <a:p>
            <a:pPr marL="609600" indent="-609600" eaLnBrk="1" hangingPunct="1"/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  <a:p>
            <a:pPr marL="609600" indent="-609600" eaLnBrk="1" hangingPunct="1"/>
            <a:r>
              <a:rPr lang="ru-RU" sz="1800" smtClean="0"/>
              <a:t>будет равно: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3;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7;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11;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18.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18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    </a:t>
            </a:r>
            <a:r>
              <a:rPr lang="ru-RU" sz="2100" b="1" smtClean="0">
                <a:hlinkClick r:id="rId3" action="ppaction://hlinksldjump"/>
              </a:rPr>
              <a:t>Назад </a:t>
            </a:r>
            <a:r>
              <a:rPr lang="ru-RU" sz="2100" b="1" smtClean="0"/>
              <a:t>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4915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5</a:t>
            </a:r>
            <a:endParaRPr lang="ru-RU" sz="4400"/>
          </a:p>
        </p:txBody>
      </p:sp>
      <p:sp>
        <p:nvSpPr>
          <p:cNvPr id="4915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pic>
        <p:nvPicPr>
          <p:cNvPr id="49158" name="Picture 6" descr="ю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2133600"/>
            <a:ext cx="31051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i="1" smtClean="0"/>
              <a:t>         </a:t>
            </a:r>
            <a:r>
              <a:rPr lang="ru-RU" sz="1800" smtClean="0"/>
              <a:t> Вычисляем непосредственно значения переменных, "проходя" по ветвям блок-схемы фрагмента алгоритма. Первый проход даёт значения с=3, b=4. Второй проход даёт значения с=7, b=11. Так как теперь b&gt;10, то на этом выполнение этой структуры (это цикл типа "пока") завершается.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smtClean="0"/>
              <a:t> вариант 4.</a:t>
            </a:r>
          </a:p>
          <a:p>
            <a:pPr marL="609600" indent="-609600" eaLnBrk="1" hangingPunct="1"/>
            <a:endParaRPr lang="ru-RU" sz="1800" b="1" smtClean="0"/>
          </a:p>
          <a:p>
            <a:pPr marL="609600" indent="-609600" eaLnBrk="1" hangingPunct="1"/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017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5</a:t>
            </a:r>
            <a:endParaRPr lang="ru-RU" sz="4400"/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После выполнения фрагмента: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нц для i от 1 до 4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        нц для j от 1 до 5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              x[i,j]=i*j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        кц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кц </a:t>
            </a:r>
          </a:p>
          <a:p>
            <a:pPr marL="609600" indent="-609600" eaLnBrk="1" hangingPunct="1"/>
            <a:r>
              <a:rPr lang="ru-RU" sz="1800" smtClean="0"/>
              <a:t>значение x[3,2] будет равно: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5;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6;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19;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20.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</a:t>
            </a:r>
            <a:r>
              <a:rPr lang="ru-RU" sz="2100" b="1" smtClean="0"/>
              <a:t> 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120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6</a:t>
            </a:r>
            <a:endParaRPr lang="ru-RU" sz="4400"/>
          </a:p>
        </p:txBody>
      </p:sp>
      <p:sp>
        <p:nvSpPr>
          <p:cNvPr id="5120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i="1" smtClean="0"/>
              <a:t>         </a:t>
            </a:r>
            <a:r>
              <a:rPr lang="ru-RU" sz="1800" smtClean="0"/>
              <a:t> Значение любого элемента массива равно, как это видно из тела цикла, произведению его индексов, x[3,2]=3*2=6.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i="1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b="1" smtClean="0"/>
              <a:t> 2.</a:t>
            </a:r>
          </a:p>
          <a:p>
            <a:pPr marL="609600" indent="-609600" eaLnBrk="1" hangingPunct="1"/>
            <a:endParaRPr lang="ru-RU" sz="1800" b="1" smtClean="0"/>
          </a:p>
          <a:p>
            <a:pPr marL="609600" indent="-609600" eaLnBrk="1" hangingPunct="1"/>
            <a:r>
              <a:rPr lang="ru-RU" sz="2100" b="1" smtClean="0">
                <a:hlinkClick r:id="rId2" action="ppaction://hlinksldjump"/>
              </a:rPr>
              <a:t>Назад</a:t>
            </a:r>
            <a:endParaRPr lang="ru-RU" sz="21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222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6</a:t>
            </a:r>
            <a:endParaRPr lang="ru-RU" sz="4400"/>
          </a:p>
        </p:txBody>
      </p:sp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A4</a:t>
            </a:r>
            <a:endParaRPr lang="ru-RU" smtClean="0"/>
          </a:p>
        </p:txBody>
      </p:sp>
      <p:sp>
        <p:nvSpPr>
          <p:cNvPr id="7171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600" smtClean="0"/>
              <a:t>Чему равна сумма чисел 43</a:t>
            </a:r>
            <a:r>
              <a:rPr lang="ru-RU" sz="2600" baseline="-25000" smtClean="0"/>
              <a:t>8 </a:t>
            </a:r>
            <a:r>
              <a:rPr lang="ru-RU" sz="2600" smtClean="0"/>
              <a:t>и 56</a:t>
            </a:r>
            <a:r>
              <a:rPr lang="ru-RU" sz="2600" baseline="-25000" smtClean="0"/>
              <a:t>16</a:t>
            </a:r>
            <a:r>
              <a:rPr lang="ru-RU" sz="2600" smtClean="0"/>
              <a:t>?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1) </a:t>
            </a:r>
            <a:r>
              <a:rPr lang="ru-RU" sz="2600" smtClean="0"/>
              <a:t>121</a:t>
            </a:r>
            <a:r>
              <a:rPr lang="ru-RU" sz="2600" baseline="-25000" smtClean="0"/>
              <a:t>8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2) </a:t>
            </a:r>
            <a:r>
              <a:rPr lang="ru-RU" sz="2600" smtClean="0"/>
              <a:t>171</a:t>
            </a:r>
            <a:r>
              <a:rPr lang="ru-RU" sz="2600" baseline="-25000" smtClean="0"/>
              <a:t>8</a:t>
            </a:r>
            <a:r>
              <a:rPr lang="ru-RU" sz="2300" smtClean="0"/>
              <a:t>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3) </a:t>
            </a:r>
            <a:r>
              <a:rPr lang="ru-RU" sz="2600" smtClean="0"/>
              <a:t>69</a:t>
            </a:r>
            <a:r>
              <a:rPr lang="ru-RU" sz="2600" baseline="-25000" smtClean="0"/>
              <a:t>16</a:t>
            </a:r>
            <a:r>
              <a:rPr lang="ru-RU" sz="230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4) </a:t>
            </a:r>
            <a:r>
              <a:rPr lang="ru-RU" sz="2600" smtClean="0"/>
              <a:t>1000001</a:t>
            </a:r>
            <a:r>
              <a:rPr lang="ru-RU" sz="2600" baseline="-25000" smtClean="0"/>
              <a:t>2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	</a:t>
            </a:r>
            <a:r>
              <a:rPr lang="ru-RU" sz="2300" b="1" smtClean="0">
                <a:hlinkClick r:id="rId2" action="ppaction://hlinksldjump"/>
              </a:rPr>
              <a:t>Решение</a:t>
            </a:r>
            <a:r>
              <a:rPr lang="ru-RU" sz="2300" b="1" smtClean="0"/>
              <a:t>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7174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Условие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( </a:t>
            </a:r>
            <a:r>
              <a:rPr lang="en-US" sz="1800" smtClean="0">
                <a:solidFill>
                  <a:srgbClr val="18119B"/>
                </a:solidFill>
                <a:cs typeface="Arial" pitchFamily="34" charset="0"/>
              </a:rPr>
              <a:t>¬</a:t>
            </a:r>
            <a:r>
              <a:rPr lang="ru-RU" sz="1800" smtClean="0">
                <a:solidFill>
                  <a:srgbClr val="18119B"/>
                </a:solidFill>
              </a:rPr>
              <a:t>("вторая буква слова гласная")) </a:t>
            </a:r>
            <a:r>
              <a:rPr lang="en-US" sz="1800" smtClean="0">
                <a:solidFill>
                  <a:srgbClr val="18119B"/>
                </a:solidFill>
                <a:cs typeface="Arial" pitchFamily="34" charset="0"/>
              </a:rPr>
              <a:t>=&gt;</a:t>
            </a:r>
            <a:r>
              <a:rPr lang="ru-RU" sz="1800" smtClean="0">
                <a:solidFill>
                  <a:srgbClr val="18119B"/>
                </a:solidFill>
              </a:rPr>
              <a:t>  ("третья буква слова гласная")</a:t>
            </a:r>
          </a:p>
          <a:p>
            <a:pPr marL="609600" indent="-609600" eaLnBrk="1" hangingPunct="1"/>
            <a:r>
              <a:rPr lang="ru-RU" sz="1800" smtClean="0"/>
              <a:t>будет ложным для слова: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АРТ;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ЯМА;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СТО;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КТО.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</a:t>
            </a:r>
            <a:r>
              <a:rPr lang="ru-RU" sz="2100" b="1" smtClean="0"/>
              <a:t> 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325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7</a:t>
            </a:r>
            <a:endParaRPr lang="ru-RU" sz="4400"/>
          </a:p>
        </p:txBody>
      </p:sp>
      <p:sp>
        <p:nvSpPr>
          <p:cNvPr id="5325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/>
            <a:r>
              <a:rPr lang="ru-RU" sz="1800" smtClean="0"/>
              <a:t>По правилу определения импликации ("следует", </a:t>
            </a:r>
            <a:r>
              <a:rPr lang="en-US" sz="1800" smtClean="0">
                <a:solidFill>
                  <a:srgbClr val="18119B"/>
                </a:solidFill>
                <a:cs typeface="Arial" pitchFamily="34" charset="0"/>
              </a:rPr>
              <a:t>=&gt;</a:t>
            </a:r>
            <a:r>
              <a:rPr lang="ru-RU" sz="1800" smtClean="0"/>
              <a:t> ) и аксиоме двойного отрицания, то есть по правилам: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1800" smtClean="0"/>
              <a:t>можно данное условие записать равносильно в виде: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"вторая буква слова гласная"</a:t>
            </a:r>
            <a:r>
              <a:rPr lang="ru-RU" sz="1800" smtClean="0"/>
              <a:t> или </a:t>
            </a:r>
            <a:r>
              <a:rPr lang="ru-RU" sz="1800" smtClean="0">
                <a:solidFill>
                  <a:srgbClr val="18119B"/>
                </a:solidFill>
              </a:rPr>
              <a:t>"третья буква слова гласная".</a:t>
            </a:r>
          </a:p>
          <a:p>
            <a:pPr marL="609600" indent="-609600" eaLnBrk="1" hangingPunct="1"/>
            <a:r>
              <a:rPr lang="ru-RU" sz="1800" smtClean="0"/>
              <a:t>Так как дизъюнкция (или) имеет значение "ложь" лишь тогда, когда оба аргумента - "ложь", то получаем, что подходит только слово, у которого вторая и третья буквы - согласные, то есть слово </a:t>
            </a:r>
            <a:r>
              <a:rPr lang="ru-RU" sz="1800" smtClean="0">
                <a:solidFill>
                  <a:srgbClr val="18119B"/>
                </a:solidFill>
              </a:rPr>
              <a:t>АРТ.</a:t>
            </a:r>
            <a:r>
              <a:rPr lang="ru-RU" sz="1800" smtClean="0"/>
              <a:t> </a:t>
            </a:r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b="1" smtClean="0"/>
              <a:t> 1.</a:t>
            </a:r>
          </a:p>
          <a:p>
            <a:pPr marL="609600" indent="-609600" eaLnBrk="1" hangingPunct="1"/>
            <a:r>
              <a:rPr lang="ru-RU" sz="1800" b="1" smtClean="0">
                <a:hlinkClick r:id="rId2" action="ppaction://hlinksldjump"/>
              </a:rPr>
              <a:t>Назад</a:t>
            </a:r>
            <a:endParaRPr lang="ru-RU" sz="18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5427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7</a:t>
            </a:r>
            <a:endParaRPr lang="ru-RU" sz="4400"/>
          </a:p>
        </p:txBody>
      </p:sp>
      <p:sp>
        <p:nvSpPr>
          <p:cNvPr id="5427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pic>
        <p:nvPicPr>
          <p:cNvPr id="54278" name="Picture 7" descr="ee804467fd0d3cd57b42834e81cfe3b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2636838"/>
            <a:ext cx="31686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mtClean="0"/>
              <a:t>Выражение                        равносильно: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2000" b="1" smtClean="0"/>
              <a:t>1.  </a:t>
            </a:r>
          </a:p>
          <a:p>
            <a:pPr marL="609600" indent="-609600" eaLnBrk="1" hangingPunct="1"/>
            <a:r>
              <a:rPr lang="ru-RU" sz="2000" b="1" smtClean="0"/>
              <a:t>2.  </a:t>
            </a:r>
          </a:p>
          <a:p>
            <a:pPr marL="609600" indent="-609600" eaLnBrk="1" hangingPunct="1"/>
            <a:r>
              <a:rPr lang="ru-RU" sz="2000" b="1" smtClean="0"/>
              <a:t>3.  </a:t>
            </a:r>
          </a:p>
          <a:p>
            <a:pPr marL="609600" indent="-609600" eaLnBrk="1" hangingPunct="1"/>
            <a:r>
              <a:rPr lang="ru-RU" sz="2000" b="1" smtClean="0"/>
              <a:t>4.  </a:t>
            </a:r>
          </a:p>
          <a:p>
            <a:pPr marL="609600" indent="-609600" eaLnBrk="1" hangingPunct="1"/>
            <a:endParaRPr lang="ru-RU" sz="2000" b="1" smtClean="0"/>
          </a:p>
          <a:p>
            <a:pPr marL="609600" indent="-609600" eaLnBrk="1" hangingPunct="1"/>
            <a:endParaRPr lang="ru-RU" sz="2000" b="1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</a:t>
            </a:r>
            <a:r>
              <a:rPr lang="ru-RU" sz="2100" b="1" smtClean="0"/>
              <a:t>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529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8</a:t>
            </a:r>
            <a:endParaRPr lang="ru-RU" sz="4400"/>
          </a:p>
        </p:txBody>
      </p:sp>
      <p:sp>
        <p:nvSpPr>
          <p:cNvPr id="5530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pic>
        <p:nvPicPr>
          <p:cNvPr id="55302" name="Picture 6" descr="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8038" y="1700213"/>
            <a:ext cx="24479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7" descr="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613" y="2433638"/>
            <a:ext cx="13684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4" name="Picture 8" descr="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79613" y="2852738"/>
            <a:ext cx="10795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10" descr="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08175" y="3213100"/>
            <a:ext cx="13223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6" name="Picture 11" descr="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79613" y="3636963"/>
            <a:ext cx="11525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/>
            <a:r>
              <a:rPr lang="ru-RU" sz="2000" smtClean="0"/>
              <a:t>По аксиоме де Моргана получаем:</a:t>
            </a:r>
          </a:p>
          <a:p>
            <a:pPr marL="609600" indent="-609600" eaLnBrk="1" hangingPunct="1"/>
            <a:r>
              <a:rPr lang="ru-RU" sz="2000" smtClean="0"/>
              <a:t> </a:t>
            </a:r>
          </a:p>
          <a:p>
            <a:pPr marL="609600" indent="-609600" eaLnBrk="1" hangingPunct="1"/>
            <a:endParaRPr lang="ru-RU" sz="2000" i="1" smtClean="0"/>
          </a:p>
          <a:p>
            <a:pPr marL="609600" indent="-609600" eaLnBrk="1" hangingPunct="1"/>
            <a:endParaRPr lang="ru-RU" sz="2000" i="1" smtClean="0"/>
          </a:p>
          <a:p>
            <a:pPr marL="609600" indent="-609600" eaLnBrk="1" hangingPunct="1"/>
            <a:r>
              <a:rPr lang="ru-RU" sz="2000" i="1" smtClean="0"/>
              <a:t>Ответ:</a:t>
            </a:r>
            <a:r>
              <a:rPr lang="ru-RU" sz="2000" smtClean="0"/>
              <a:t> 3.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5632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8</a:t>
            </a:r>
            <a:endParaRPr lang="ru-RU" sz="4400"/>
          </a:p>
        </p:txBody>
      </p:sp>
      <p:sp>
        <p:nvSpPr>
          <p:cNvPr id="5632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pic>
        <p:nvPicPr>
          <p:cNvPr id="56326" name="Picture 7" descr="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2997200"/>
            <a:ext cx="628173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Фрагменту таблицы истинности вида:</a:t>
            </a:r>
          </a:p>
          <a:p>
            <a:pPr marL="609600" indent="-609600" eaLnBrk="1" hangingPunct="1"/>
            <a:endParaRPr lang="en-US" sz="1800" smtClean="0"/>
          </a:p>
          <a:p>
            <a:pPr marL="609600" indent="-609600" eaLnBrk="1" hangingPunct="1"/>
            <a:endParaRPr lang="en-US" sz="1800" smtClean="0"/>
          </a:p>
          <a:p>
            <a:pPr marL="609600" indent="-609600" eaLnBrk="1" hangingPunct="1"/>
            <a:endParaRPr lang="en-US" sz="1800" smtClean="0"/>
          </a:p>
          <a:p>
            <a:pPr marL="609600" indent="-609600" eaLnBrk="1" hangingPunct="1"/>
            <a:endParaRPr lang="en-US" sz="1800" smtClean="0"/>
          </a:p>
          <a:p>
            <a:pPr marL="609600" indent="-609600" eaLnBrk="1" hangingPunct="1"/>
            <a:endParaRPr lang="en-US" sz="1800" smtClean="0"/>
          </a:p>
          <a:p>
            <a:pPr marL="609600" indent="-609600" eaLnBrk="1" hangingPunct="1"/>
            <a:r>
              <a:rPr lang="ru-RU" sz="1800" smtClean="0"/>
              <a:t>из приведенных ниже функции f (x, y, z) указанным в таблице значениям может соответствовать лишь функция:</a:t>
            </a:r>
          </a:p>
          <a:p>
            <a:pPr marL="609600" indent="-609600" eaLnBrk="1" hangingPunct="1"/>
            <a:r>
              <a:rPr lang="en-US" sz="1800" b="1" smtClean="0"/>
              <a:t>1</a:t>
            </a:r>
            <a:r>
              <a:rPr lang="ru-RU" sz="1800" b="1" smtClean="0"/>
              <a:t>.  </a:t>
            </a:r>
            <a:r>
              <a:rPr lang="ru-RU" sz="1800" smtClean="0"/>
              <a:t>f=(x) или (y) или (не(z)).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f=(x) и (y) и (не(z)).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f=(x) и (y) или (z).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f=(x) и (y) или (не(z)).</a:t>
            </a:r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</a:t>
            </a:r>
            <a:r>
              <a:rPr lang="ru-RU" sz="2100" b="1" smtClean="0"/>
              <a:t>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734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9</a:t>
            </a:r>
            <a:endParaRPr lang="ru-RU" sz="4400"/>
          </a:p>
        </p:txBody>
      </p:sp>
      <p:sp>
        <p:nvSpPr>
          <p:cNvPr id="5" name="Нижний колонтитул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graphicFrame>
        <p:nvGraphicFramePr>
          <p:cNvPr id="92226" name="Group 66"/>
          <p:cNvGraphicFramePr>
            <a:graphicFrameLocks noGrp="1"/>
          </p:cNvGraphicFramePr>
          <p:nvPr/>
        </p:nvGraphicFramePr>
        <p:xfrm>
          <a:off x="6443663" y="1557338"/>
          <a:ext cx="1824037" cy="1950720"/>
        </p:xfrm>
        <a:graphic>
          <a:graphicData uri="http://schemas.openxmlformats.org/drawingml/2006/table">
            <a:tbl>
              <a:tblPr/>
              <a:tblGrid>
                <a:gridCol w="455612"/>
                <a:gridCol w="457200"/>
                <a:gridCol w="455613"/>
                <a:gridCol w="455612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  </a:t>
            </a:r>
          </a:p>
          <a:p>
            <a:pPr marL="609600" indent="-609600" eaLnBrk="1" hangingPunct="1"/>
            <a:r>
              <a:rPr lang="ru-RU" sz="1800" smtClean="0"/>
              <a:t>Проще подставлять каждый набор значений x, y, z в ту или иную функцию и сверять построчно со значением f в таблице. Это процедура дает отрицательные результаты (несоответствия значений x, y, z, f) для вариантов ответа 1 (строка 2), 2 (строка 3) и 3 (строка 1). </a:t>
            </a:r>
          </a:p>
          <a:p>
            <a:pPr marL="609600" indent="-609600" eaLnBrk="1" hangingPunct="1"/>
            <a:endParaRPr lang="ru-RU" sz="1800" i="1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smtClean="0"/>
              <a:t> 4.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5837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9</a:t>
            </a:r>
            <a:endParaRPr lang="ru-RU" sz="4400"/>
          </a:p>
        </p:txBody>
      </p:sp>
      <p:sp>
        <p:nvSpPr>
          <p:cNvPr id="5837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Если дана таблица расстояний между городами вида (прочерк - нет дороги между "городом-строкой" и "городом-столбцом"): 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1800" smtClean="0"/>
              <a:t>то наиболее длинный путь может быть: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из А в Е;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из А в D;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из В в Е;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из С в А.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</a:t>
            </a:r>
            <a:r>
              <a:rPr lang="ru-RU" sz="2100" b="1" smtClean="0"/>
              <a:t>  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939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10</a:t>
            </a:r>
            <a:endParaRPr lang="ru-RU" sz="4400"/>
          </a:p>
        </p:txBody>
      </p:sp>
      <p:sp>
        <p:nvSpPr>
          <p:cNvPr id="5939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graphicFrame>
        <p:nvGraphicFramePr>
          <p:cNvPr id="94293" name="Group 85"/>
          <p:cNvGraphicFramePr>
            <a:graphicFrameLocks noGrp="1"/>
          </p:cNvGraphicFramePr>
          <p:nvPr/>
        </p:nvGraphicFramePr>
        <p:xfrm>
          <a:off x="6516688" y="2276475"/>
          <a:ext cx="1968500" cy="2926080"/>
        </p:xfrm>
        <a:graphic>
          <a:graphicData uri="http://schemas.openxmlformats.org/drawingml/2006/table">
            <a:tbl>
              <a:tblPr/>
              <a:tblGrid>
                <a:gridCol w="328612"/>
                <a:gridCol w="327025"/>
                <a:gridCol w="328613"/>
                <a:gridCol w="328612"/>
                <a:gridCol w="327025"/>
                <a:gridCol w="32861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Подзаголовок 2"/>
          <p:cNvSpPr>
            <a:spLocks noGrp="1"/>
          </p:cNvSpPr>
          <p:nvPr>
            <p:ph idx="4294967295"/>
          </p:nvPr>
        </p:nvSpPr>
        <p:spPr>
          <a:xfrm>
            <a:off x="0" y="908050"/>
            <a:ext cx="7019925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1800" smtClean="0"/>
              <a:t>  Логическое рассмотрение таблицы позволяет заполнить симметрично пустые клетки таблицы, так как если из города А есть путь в город В и он равен n (км), то и путь из города В в город А также существует и также равен n (км). Получаем таблицу:</a:t>
            </a:r>
          </a:p>
          <a:p>
            <a:pPr marL="609600" indent="-609600" eaLnBrk="1" hangingPunct="1"/>
            <a:r>
              <a:rPr lang="ru-RU" sz="1800" smtClean="0"/>
              <a:t>Можно заменить эту таблицу и рисунком, соединив города-кружочки путями-линиями без стрелок (или с направленными в каждый из соединяемых двух городов стрелками). Такие графические структуры называются графами и имеют большое значение и приложение в информатике. Из такого рисунка или из последней таблицы непосредственно можно получить, что самый длинный путь - из А в D, через В (длина 16).</a:t>
            </a:r>
            <a:endParaRPr lang="ru-RU" sz="1800" i="1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smtClean="0"/>
              <a:t> 2.</a:t>
            </a:r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6041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10</a:t>
            </a:r>
            <a:endParaRPr lang="ru-RU" sz="4400"/>
          </a:p>
        </p:txBody>
      </p:sp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graphicFrame>
        <p:nvGraphicFramePr>
          <p:cNvPr id="95290" name="Group 58"/>
          <p:cNvGraphicFramePr>
            <a:graphicFrameLocks noGrp="1"/>
          </p:cNvGraphicFramePr>
          <p:nvPr/>
        </p:nvGraphicFramePr>
        <p:xfrm>
          <a:off x="6948488" y="1341438"/>
          <a:ext cx="1970087" cy="2926080"/>
        </p:xfrm>
        <a:graphic>
          <a:graphicData uri="http://schemas.openxmlformats.org/drawingml/2006/table">
            <a:tbl>
              <a:tblPr/>
              <a:tblGrid>
                <a:gridCol w="328612"/>
                <a:gridCol w="327025"/>
                <a:gridCol w="328613"/>
                <a:gridCol w="328612"/>
                <a:gridCol w="342900"/>
                <a:gridCol w="3143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Если буквы A, B, C, D, Е имеют, соответственно, коды 10, 11, 111, 000, 1000, то двоичной последовательностью вида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18119B"/>
                </a:solidFill>
              </a:rPr>
              <a:t>1011111000111000</a:t>
            </a:r>
          </a:p>
          <a:p>
            <a:pPr marL="609600" indent="-609600" eaLnBrk="1" hangingPunct="1"/>
            <a:r>
              <a:rPr lang="ru-RU" sz="1800" smtClean="0"/>
              <a:t>не может быть закодирована лишь строка: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ABCDCD;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АCBDCD;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ABCDBE;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ABCDBD.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144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11</a:t>
            </a:r>
            <a:endParaRPr lang="ru-RU" sz="4400"/>
          </a:p>
        </p:txBody>
      </p:sp>
      <p:sp>
        <p:nvSpPr>
          <p:cNvPr id="6144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Подзаголовок 2"/>
          <p:cNvSpPr>
            <a:spLocks noGrp="1"/>
          </p:cNvSpPr>
          <p:nvPr>
            <p:ph idx="4294967295"/>
          </p:nvPr>
        </p:nvSpPr>
        <p:spPr>
          <a:xfrm>
            <a:off x="1331913" y="908050"/>
            <a:ext cx="7019925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1800" smtClean="0"/>
              <a:t>Так как кодов, начинающихся на 101 нет, то получаем, что первый код - это 10, что соответствует букве А. Следующий код может быть 11 или 111, то есть после первой буквы А может идти лишь ВС или СВ. Так как отсутствует код 00, то следующий код - D. Оставшейся битовой подстроке 111000 может соответствовать аналогично либо BE, либо СD. Таким образом, все приведенные первые три варианта ответов могут быть закодированы данными кодами (правда, с нарушением однозначности кодировки - см. замечание).</a:t>
            </a:r>
          </a:p>
          <a:p>
            <a:pPr marL="609600" indent="-609600" eaLnBrk="1" hangingPunct="1"/>
            <a:endParaRPr lang="ru-RU" sz="1800" i="1" smtClean="0"/>
          </a:p>
          <a:p>
            <a:pPr marL="609600" indent="-609600" eaLnBrk="1" hangingPunct="1"/>
            <a:r>
              <a:rPr lang="ru-RU" sz="1800" b="1" i="1" smtClean="0"/>
              <a:t>Ответ:</a:t>
            </a:r>
            <a:r>
              <a:rPr lang="ru-RU" sz="1800" smtClean="0"/>
              <a:t> 4.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6246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11</a:t>
            </a:r>
            <a:endParaRPr lang="ru-RU" sz="4400"/>
          </a:p>
        </p:txBody>
      </p:sp>
      <p:sp>
        <p:nvSpPr>
          <p:cNvPr id="6246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A5</a:t>
            </a:r>
            <a:endParaRPr lang="ru-RU" smtClean="0"/>
          </a:p>
        </p:txBody>
      </p:sp>
      <p:sp>
        <p:nvSpPr>
          <p:cNvPr id="8195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100" smtClean="0"/>
              <a:t>Определите значение переменной </a:t>
            </a:r>
            <a:r>
              <a:rPr lang="ru-RU" sz="2100" b="1" smtClean="0"/>
              <a:t>c</a:t>
            </a:r>
            <a:r>
              <a:rPr lang="ru-RU" sz="2100" smtClean="0"/>
              <a:t> после выполнения следующего фрагмента программы: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algn="just" eaLnBrk="1" hangingPunct="1">
              <a:buFont typeface="Wingdings" pitchFamily="2" charset="2"/>
              <a:buNone/>
            </a:pP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smtClean="0"/>
              <a:t>	</a:t>
            </a:r>
            <a:r>
              <a:rPr lang="ru-RU" sz="2100" smtClean="0"/>
              <a:t>1) c = –11       2) c = 15       3) c = 27       4) c = 33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 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3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38" y="2357438"/>
          <a:ext cx="6929437" cy="2286001"/>
        </p:xfrm>
        <a:graphic>
          <a:graphicData uri="http://schemas.openxmlformats.org/drawingml/2006/table">
            <a:tbl>
              <a:tblPr/>
              <a:tblGrid>
                <a:gridCol w="2309812"/>
                <a:gridCol w="2309813"/>
                <a:gridCol w="2309812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Бейсик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Паскаль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Алгоритмический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a + 6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= –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= a – 2 * b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a: = 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a: = a + 6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b: =  –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c: = a – 2 * b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: = 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: = a + 6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:  =  –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: = a – 2 * b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8211" name="TextBox 7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8212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2000" smtClean="0"/>
              <a:t>Если текст </a:t>
            </a:r>
            <a:r>
              <a:rPr lang="ru-RU" sz="2000" smtClean="0">
                <a:solidFill>
                  <a:srgbClr val="18119B"/>
                </a:solidFill>
              </a:rPr>
              <a:t>АРБА</a:t>
            </a:r>
            <a:r>
              <a:rPr lang="ru-RU" sz="2000" smtClean="0"/>
              <a:t> закодирован как </a:t>
            </a:r>
            <a:r>
              <a:rPr lang="ru-RU" sz="2000" smtClean="0">
                <a:solidFill>
                  <a:srgbClr val="18119B"/>
                </a:solidFill>
              </a:rPr>
              <a:t>0011110001</a:t>
            </a:r>
            <a:r>
              <a:rPr lang="ru-RU" sz="2000" smtClean="0"/>
              <a:t>, причем гласные и согласные закодированы различным количеством бит, то закрытому сообщению </a:t>
            </a:r>
            <a:r>
              <a:rPr lang="ru-RU" sz="2000" smtClean="0">
                <a:solidFill>
                  <a:srgbClr val="18119B"/>
                </a:solidFill>
              </a:rPr>
              <a:t>1000111</a:t>
            </a:r>
            <a:r>
              <a:rPr lang="ru-RU" sz="2000" smtClean="0"/>
              <a:t> по этому коду соответствует открытое сообщение:</a:t>
            </a:r>
          </a:p>
          <a:p>
            <a:pPr marL="609600" indent="-609600" eaLnBrk="1" hangingPunct="1"/>
            <a:r>
              <a:rPr lang="ru-RU" sz="2000" b="1" smtClean="0"/>
              <a:t>1.  </a:t>
            </a:r>
            <a:r>
              <a:rPr lang="ru-RU" sz="2000" smtClean="0"/>
              <a:t>БАР; </a:t>
            </a:r>
          </a:p>
          <a:p>
            <a:pPr marL="609600" indent="-609600" eaLnBrk="1" hangingPunct="1"/>
            <a:r>
              <a:rPr lang="ru-RU" sz="2000" b="1" smtClean="0"/>
              <a:t>2.  </a:t>
            </a:r>
            <a:r>
              <a:rPr lang="ru-RU" sz="2000" smtClean="0"/>
              <a:t>РАБ; </a:t>
            </a:r>
          </a:p>
          <a:p>
            <a:pPr marL="609600" indent="-609600" eaLnBrk="1" hangingPunct="1"/>
            <a:r>
              <a:rPr lang="ru-RU" sz="2000" b="1" smtClean="0"/>
              <a:t>3.  </a:t>
            </a:r>
            <a:r>
              <a:rPr lang="ru-RU" sz="2000" smtClean="0"/>
              <a:t>РАБА; </a:t>
            </a:r>
          </a:p>
          <a:p>
            <a:pPr marL="609600" indent="-609600" eaLnBrk="1" hangingPunct="1"/>
            <a:r>
              <a:rPr lang="ru-RU" sz="2000" b="1" smtClean="0"/>
              <a:t>4.  </a:t>
            </a:r>
            <a:r>
              <a:rPr lang="ru-RU" sz="2000" smtClean="0"/>
              <a:t>АББА.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349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12</a:t>
            </a:r>
            <a:endParaRPr lang="ru-RU" sz="4400"/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812088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2000" smtClean="0"/>
              <a:t>Закрытое (открытое) сообщение - см. главу 2. Так </a:t>
            </a:r>
            <a:r>
              <a:rPr lang="ru-RU" sz="2000" smtClean="0">
                <a:solidFill>
                  <a:srgbClr val="18119B"/>
                </a:solidFill>
              </a:rPr>
              <a:t>Б</a:t>
            </a:r>
            <a:r>
              <a:rPr lang="ru-RU" sz="2000" smtClean="0"/>
              <a:t> и </a:t>
            </a:r>
            <a:r>
              <a:rPr lang="ru-RU" sz="2000" smtClean="0">
                <a:solidFill>
                  <a:srgbClr val="18119B"/>
                </a:solidFill>
              </a:rPr>
              <a:t>Р</a:t>
            </a:r>
            <a:r>
              <a:rPr lang="ru-RU" sz="2000" smtClean="0"/>
              <a:t> - согласные и имеют коды одинаковой длины, то из анализа битовой последовательности (с учетом того, что код </a:t>
            </a:r>
            <a:r>
              <a:rPr lang="ru-RU" sz="2000" smtClean="0">
                <a:solidFill>
                  <a:srgbClr val="18119B"/>
                </a:solidFill>
              </a:rPr>
              <a:t>А</a:t>
            </a:r>
            <a:r>
              <a:rPr lang="ru-RU" sz="2000" smtClean="0"/>
              <a:t> в начале и в конце одинаков) видим, что кодом </a:t>
            </a:r>
            <a:r>
              <a:rPr lang="ru-RU" sz="2000" smtClean="0">
                <a:solidFill>
                  <a:srgbClr val="18119B"/>
                </a:solidFill>
              </a:rPr>
              <a:t>А</a:t>
            </a:r>
            <a:r>
              <a:rPr lang="ru-RU" sz="2000" smtClean="0"/>
              <a:t> может быть только </a:t>
            </a:r>
            <a:r>
              <a:rPr lang="ru-RU" sz="2000" smtClean="0">
                <a:solidFill>
                  <a:srgbClr val="18119B"/>
                </a:solidFill>
              </a:rPr>
              <a:t>001</a:t>
            </a:r>
            <a:r>
              <a:rPr lang="ru-RU" sz="2000" smtClean="0"/>
              <a:t> (другие комбинации просто невозможны). Следовательно, на текст </a:t>
            </a:r>
            <a:r>
              <a:rPr lang="ru-RU" sz="2000" smtClean="0">
                <a:solidFill>
                  <a:srgbClr val="18119B"/>
                </a:solidFill>
              </a:rPr>
              <a:t>РБ</a:t>
            </a:r>
            <a:r>
              <a:rPr lang="ru-RU" sz="2000" smtClean="0"/>
              <a:t> "остается" </a:t>
            </a:r>
            <a:r>
              <a:rPr lang="ru-RU" sz="2000" smtClean="0">
                <a:solidFill>
                  <a:srgbClr val="18119B"/>
                </a:solidFill>
              </a:rPr>
              <a:t>1110</a:t>
            </a:r>
            <a:r>
              <a:rPr lang="ru-RU" sz="2000" smtClean="0"/>
              <a:t>, то есть </a:t>
            </a:r>
            <a:r>
              <a:rPr lang="ru-RU" sz="2000" smtClean="0">
                <a:solidFill>
                  <a:srgbClr val="18119B"/>
                </a:solidFill>
              </a:rPr>
              <a:t>Р</a:t>
            </a:r>
            <a:r>
              <a:rPr lang="ru-RU" sz="2000" smtClean="0"/>
              <a:t> и </a:t>
            </a:r>
            <a:r>
              <a:rPr lang="ru-RU" sz="2000" smtClean="0">
                <a:solidFill>
                  <a:srgbClr val="18119B"/>
                </a:solidFill>
              </a:rPr>
              <a:t>Б </a:t>
            </a:r>
            <a:r>
              <a:rPr lang="ru-RU" sz="2000" smtClean="0"/>
              <a:t>закодированы соответственно </a:t>
            </a:r>
            <a:r>
              <a:rPr lang="ru-RU" sz="2000" smtClean="0">
                <a:solidFill>
                  <a:srgbClr val="18119B"/>
                </a:solidFill>
              </a:rPr>
              <a:t>11</a:t>
            </a:r>
            <a:r>
              <a:rPr lang="ru-RU" sz="2000" smtClean="0"/>
              <a:t> и </a:t>
            </a:r>
            <a:r>
              <a:rPr lang="ru-RU" sz="2000" smtClean="0">
                <a:solidFill>
                  <a:srgbClr val="18119B"/>
                </a:solidFill>
              </a:rPr>
              <a:t>10.</a:t>
            </a:r>
          </a:p>
          <a:p>
            <a:pPr marL="609600" indent="-609600" eaLnBrk="1" hangingPunct="1"/>
            <a:endParaRPr lang="ru-RU" sz="2000" i="1" smtClean="0">
              <a:solidFill>
                <a:srgbClr val="18119B"/>
              </a:solidFill>
            </a:endParaRPr>
          </a:p>
          <a:p>
            <a:pPr marL="609600" indent="-609600" eaLnBrk="1" hangingPunct="1"/>
            <a:r>
              <a:rPr lang="ru-RU" sz="2000" b="1" i="1" smtClean="0"/>
              <a:t>Ответ:</a:t>
            </a:r>
            <a:r>
              <a:rPr lang="ru-RU" sz="2000" smtClean="0"/>
              <a:t> 1.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6451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12</a:t>
            </a:r>
            <a:endParaRPr lang="ru-RU" sz="4400"/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0006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2000" smtClean="0"/>
              <a:t>Если каталог</a:t>
            </a:r>
            <a:r>
              <a:rPr lang="ru-RU" sz="2000" smtClean="0">
                <a:solidFill>
                  <a:srgbClr val="18119B"/>
                </a:solidFill>
              </a:rPr>
              <a:t> K </a:t>
            </a:r>
            <a:r>
              <a:rPr lang="ru-RU" sz="2000" smtClean="0"/>
              <a:t>на диске </a:t>
            </a:r>
            <a:r>
              <a:rPr lang="ru-RU" sz="2000" smtClean="0">
                <a:solidFill>
                  <a:srgbClr val="18119B"/>
                </a:solidFill>
              </a:rPr>
              <a:t>С:</a:t>
            </a:r>
            <a:r>
              <a:rPr lang="ru-RU" sz="2000" smtClean="0"/>
              <a:t> с единственным файлом </a:t>
            </a:r>
            <a:r>
              <a:rPr lang="ru-RU" sz="2000" smtClean="0">
                <a:solidFill>
                  <a:srgbClr val="18119B"/>
                </a:solidFill>
              </a:rPr>
              <a:t>F.txt </a:t>
            </a:r>
            <a:r>
              <a:rPr lang="ru-RU" sz="2000" smtClean="0"/>
              <a:t>скопировали в каталог </a:t>
            </a:r>
            <a:r>
              <a:rPr lang="ru-RU" sz="2000" smtClean="0">
                <a:solidFill>
                  <a:srgbClr val="18119B"/>
                </a:solidFill>
              </a:rPr>
              <a:t>S</a:t>
            </a:r>
            <a:r>
              <a:rPr lang="ru-RU" sz="2000" smtClean="0"/>
              <a:t> каталога </a:t>
            </a:r>
            <a:r>
              <a:rPr lang="ru-RU" sz="2000" smtClean="0">
                <a:solidFill>
                  <a:srgbClr val="18119B"/>
                </a:solidFill>
              </a:rPr>
              <a:t>Т</a:t>
            </a:r>
            <a:r>
              <a:rPr lang="ru-RU" sz="2000" smtClean="0"/>
              <a:t> на диске </a:t>
            </a:r>
            <a:r>
              <a:rPr lang="ru-RU" sz="2000" smtClean="0">
                <a:solidFill>
                  <a:srgbClr val="18119B"/>
                </a:solidFill>
              </a:rPr>
              <a:t>D</a:t>
            </a:r>
            <a:r>
              <a:rPr lang="ru-RU" sz="2000" smtClean="0"/>
              <a:t>:, то к скопированному файлу можно обращаться по его новому полному имени: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/>
              <a:t>1.  </a:t>
            </a:r>
            <a:r>
              <a:rPr lang="ru-RU" sz="2000" smtClean="0"/>
              <a:t>С:\T\S\K\F.txt; </a:t>
            </a:r>
          </a:p>
          <a:p>
            <a:pPr marL="609600" indent="-609600" eaLnBrk="1" hangingPunct="1"/>
            <a:r>
              <a:rPr lang="ru-RU" sz="2000" b="1" smtClean="0"/>
              <a:t>2.  </a:t>
            </a:r>
            <a:r>
              <a:rPr lang="ru-RU" sz="2000" smtClean="0"/>
              <a:t>D:\T\S\K\F.txt; </a:t>
            </a:r>
          </a:p>
          <a:p>
            <a:pPr marL="609600" indent="-609600" eaLnBrk="1" hangingPunct="1"/>
            <a:r>
              <a:rPr lang="ru-RU" sz="2000" b="1" smtClean="0"/>
              <a:t>3.  </a:t>
            </a:r>
            <a:r>
              <a:rPr lang="ru-RU" sz="2000" smtClean="0"/>
              <a:t>D:\S\T\K\F.txt; </a:t>
            </a:r>
          </a:p>
          <a:p>
            <a:pPr marL="609600" indent="-609600" eaLnBrk="1" hangingPunct="1"/>
            <a:r>
              <a:rPr lang="ru-RU" sz="2000" b="1" smtClean="0"/>
              <a:t>4.  </a:t>
            </a:r>
            <a:r>
              <a:rPr lang="ru-RU" sz="2000" smtClean="0"/>
              <a:t>C:\S\T\F.txt.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553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13</a:t>
            </a:r>
            <a:endParaRPr lang="ru-RU" sz="4400"/>
          </a:p>
        </p:txBody>
      </p:sp>
      <p:sp>
        <p:nvSpPr>
          <p:cNvPr id="6554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812088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2000" smtClean="0"/>
              <a:t>Полное "старое" имя файла - </a:t>
            </a:r>
            <a:r>
              <a:rPr lang="ru-RU" sz="2000" smtClean="0">
                <a:solidFill>
                  <a:srgbClr val="18119B"/>
                </a:solidFill>
              </a:rPr>
              <a:t>C:\K\F.txt</a:t>
            </a:r>
            <a:r>
              <a:rPr lang="ru-RU" sz="2000" smtClean="0"/>
              <a:t> (этот подкаталог является "элементом" корневого каталога </a:t>
            </a:r>
            <a:r>
              <a:rPr lang="ru-RU" sz="2000" smtClean="0">
                <a:solidFill>
                  <a:srgbClr val="18119B"/>
                </a:solidFill>
              </a:rPr>
              <a:t>C:).</a:t>
            </a:r>
            <a:r>
              <a:rPr lang="ru-RU" sz="2000" smtClean="0"/>
              <a:t> "Новое место", куда "отправляется" каталог </a:t>
            </a:r>
            <a:r>
              <a:rPr lang="ru-RU" sz="2000" smtClean="0">
                <a:solidFill>
                  <a:srgbClr val="18119B"/>
                </a:solidFill>
              </a:rPr>
              <a:t>K</a:t>
            </a:r>
            <a:r>
              <a:rPr lang="ru-RU" sz="2000" smtClean="0"/>
              <a:t> с файлом - </a:t>
            </a:r>
            <a:r>
              <a:rPr lang="ru-RU" sz="2000" smtClean="0">
                <a:solidFill>
                  <a:srgbClr val="18119B"/>
                </a:solidFill>
              </a:rPr>
              <a:t>D:\T\S.</a:t>
            </a:r>
            <a:r>
              <a:rPr lang="ru-RU" sz="2000" smtClean="0"/>
              <a:t> Следовательно, полное "новое" имя файла - </a:t>
            </a:r>
            <a:r>
              <a:rPr lang="ru-RU" sz="2000" smtClean="0">
                <a:solidFill>
                  <a:srgbClr val="18119B"/>
                </a:solidFill>
              </a:rPr>
              <a:t>D:\T\S\K\F.txt. </a:t>
            </a:r>
          </a:p>
          <a:p>
            <a:pPr marL="609600" indent="-609600" eaLnBrk="1" hangingPunct="1"/>
            <a:endParaRPr lang="ru-RU" sz="2000" i="1" smtClean="0">
              <a:solidFill>
                <a:srgbClr val="18119B"/>
              </a:solidFill>
            </a:endParaRPr>
          </a:p>
          <a:p>
            <a:pPr marL="609600" indent="-609600" eaLnBrk="1" hangingPunct="1"/>
            <a:r>
              <a:rPr lang="ru-RU" sz="2000" b="1" i="1" smtClean="0"/>
              <a:t>Ответ</a:t>
            </a:r>
            <a:r>
              <a:rPr lang="ru-RU" sz="2000" i="1" smtClean="0"/>
              <a:t>:</a:t>
            </a:r>
            <a:r>
              <a:rPr lang="ru-RU" sz="2000" smtClean="0"/>
              <a:t> 2.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6656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13</a:t>
            </a:r>
            <a:endParaRPr lang="ru-RU" sz="4400"/>
          </a:p>
        </p:txBody>
      </p:sp>
      <p:sp>
        <p:nvSpPr>
          <p:cNvPr id="6656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Подзаголовок 2"/>
          <p:cNvSpPr>
            <a:spLocks noGrp="1"/>
          </p:cNvSpPr>
          <p:nvPr>
            <p:ph idx="4294967295"/>
          </p:nvPr>
        </p:nvSpPr>
        <p:spPr>
          <a:xfrm>
            <a:off x="468313" y="2997200"/>
            <a:ext cx="8104187" cy="30019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Во фрагменте базы данных</a:t>
            </a:r>
            <a:r>
              <a:rPr lang="ru-RU" sz="1800" b="1" smtClean="0"/>
              <a:t> </a:t>
            </a:r>
            <a:r>
              <a:rPr lang="ru-RU" sz="1800" smtClean="0"/>
              <a:t>записей, удовлетворяющих запросу вида   </a:t>
            </a:r>
            <a:r>
              <a:rPr lang="ru-RU" sz="1800" smtClean="0">
                <a:solidFill>
                  <a:srgbClr val="0000FF"/>
                </a:solidFill>
              </a:rPr>
              <a:t>(Математика&gt;4) и (Физика&gt;3) или (Информатика&gt;4)  </a:t>
            </a:r>
            <a:r>
              <a:rPr lang="ru-RU" sz="1800" smtClean="0"/>
              <a:t>будет всего: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1;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2;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3;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4.</a:t>
            </a:r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758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14</a:t>
            </a:r>
            <a:endParaRPr lang="ru-RU" sz="4400"/>
          </a:p>
        </p:txBody>
      </p:sp>
      <p:sp>
        <p:nvSpPr>
          <p:cNvPr id="6758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graphicFrame>
        <p:nvGraphicFramePr>
          <p:cNvPr id="102496" name="Group 96"/>
          <p:cNvGraphicFramePr>
            <a:graphicFrameLocks noGrp="1"/>
          </p:cNvGraphicFramePr>
          <p:nvPr/>
        </p:nvGraphicFramePr>
        <p:xfrm>
          <a:off x="684213" y="836613"/>
          <a:ext cx="7127875" cy="2151063"/>
        </p:xfrm>
        <a:graphic>
          <a:graphicData uri="http://schemas.openxmlformats.org/drawingml/2006/table">
            <a:tbl>
              <a:tblPr/>
              <a:tblGrid>
                <a:gridCol w="935037"/>
                <a:gridCol w="1009650"/>
                <a:gridCol w="1368425"/>
                <a:gridCol w="1008063"/>
                <a:gridCol w="1582737"/>
                <a:gridCol w="1223963"/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Ученик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Сидоров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Семенов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Теркин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Демидов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812088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2000" smtClean="0"/>
              <a:t>Запросу вида </a:t>
            </a:r>
            <a:r>
              <a:rPr lang="ru-RU" sz="2000" smtClean="0">
                <a:solidFill>
                  <a:srgbClr val="0000FF"/>
                </a:solidFill>
              </a:rPr>
              <a:t>(Математика&gt;4) и (Физика&gt;3)</a:t>
            </a:r>
            <a:r>
              <a:rPr lang="ru-RU" sz="2000" smtClean="0"/>
              <a:t> удовлетворяют записи номер 1, 4. Запросу вида </a:t>
            </a:r>
            <a:r>
              <a:rPr lang="ru-RU" sz="2000" smtClean="0">
                <a:solidFill>
                  <a:srgbClr val="0000FF"/>
                </a:solidFill>
              </a:rPr>
              <a:t>(Информатика&gt;4)</a:t>
            </a:r>
            <a:r>
              <a:rPr lang="ru-RU" sz="2000" smtClean="0"/>
              <a:t> удовлетворяют записи 4, 6.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/>
              <a:t>        Данному запросу удовлетворяют записи 1, 4, 6. </a:t>
            </a:r>
          </a:p>
          <a:p>
            <a:pPr marL="609600" indent="-609600" eaLnBrk="1" hangingPunct="1"/>
            <a:endParaRPr lang="ru-RU" sz="2000" b="1" i="1" smtClean="0"/>
          </a:p>
          <a:p>
            <a:pPr marL="609600" indent="-609600" eaLnBrk="1" hangingPunct="1"/>
            <a:r>
              <a:rPr lang="ru-RU" sz="2000" b="1" i="1" smtClean="0"/>
              <a:t>Ответ:</a:t>
            </a:r>
            <a:r>
              <a:rPr lang="ru-RU" sz="2000" smtClean="0"/>
              <a:t> 3.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6861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14</a:t>
            </a:r>
            <a:endParaRPr lang="ru-RU" sz="4400"/>
          </a:p>
        </p:txBody>
      </p:sp>
      <p:sp>
        <p:nvSpPr>
          <p:cNvPr id="6861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Подзаголовок 2"/>
          <p:cNvSpPr>
            <a:spLocks noGrp="1"/>
          </p:cNvSpPr>
          <p:nvPr>
            <p:ph idx="4294967295"/>
          </p:nvPr>
        </p:nvSpPr>
        <p:spPr>
          <a:xfrm>
            <a:off x="468313" y="1196975"/>
            <a:ext cx="8104187" cy="48021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2000" smtClean="0"/>
              <a:t>Сколько минимально бит необходимо, чтобы закодировать в растровом режиме только адрес (без учета кодировки цвета) точки (пиксель) на экране формата 1024 * 512?</a:t>
            </a:r>
          </a:p>
          <a:p>
            <a:pPr marL="609600" indent="-609600" eaLnBrk="1" hangingPunct="1"/>
            <a:r>
              <a:rPr lang="ru-RU" sz="2000" b="1" smtClean="0"/>
              <a:t>1.  </a:t>
            </a:r>
            <a:r>
              <a:rPr lang="ru-RU" sz="2000" smtClean="0"/>
              <a:t>20; </a:t>
            </a:r>
          </a:p>
          <a:p>
            <a:pPr marL="609600" indent="-609600" eaLnBrk="1" hangingPunct="1"/>
            <a:r>
              <a:rPr lang="ru-RU" sz="2000" b="1" smtClean="0"/>
              <a:t>2.  </a:t>
            </a:r>
            <a:r>
              <a:rPr lang="ru-RU" sz="2000" smtClean="0"/>
              <a:t>19; </a:t>
            </a:r>
          </a:p>
          <a:p>
            <a:pPr marL="609600" indent="-609600" eaLnBrk="1" hangingPunct="1"/>
            <a:r>
              <a:rPr lang="ru-RU" sz="2000" b="1" smtClean="0"/>
              <a:t>3.  </a:t>
            </a:r>
            <a:r>
              <a:rPr lang="ru-RU" sz="2000" smtClean="0"/>
              <a:t>18; </a:t>
            </a:r>
          </a:p>
          <a:p>
            <a:pPr marL="609600" indent="-609600" eaLnBrk="1" hangingPunct="1"/>
            <a:r>
              <a:rPr lang="ru-RU" sz="2000" b="1" smtClean="0"/>
              <a:t>4.  </a:t>
            </a:r>
            <a:r>
              <a:rPr lang="ru-RU" sz="2000" smtClean="0"/>
              <a:t>16.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6963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15</a:t>
            </a:r>
            <a:endParaRPr lang="ru-RU" sz="4400"/>
          </a:p>
        </p:txBody>
      </p:sp>
      <p:sp>
        <p:nvSpPr>
          <p:cNvPr id="6963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812088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2000" smtClean="0"/>
              <a:t>Для растрового режима изображения точек необходимо хранить координаты горизонтали, вертикали (и цвета, который мы здесь не учитываем). Так как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r>
              <a:rPr lang="ru-RU" sz="2000" smtClean="0"/>
              <a:t>то под адрес минимально необходимо 19 бит.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r>
              <a:rPr lang="ru-RU" sz="2000" b="1" i="1" smtClean="0"/>
              <a:t>Ответ:</a:t>
            </a:r>
            <a:r>
              <a:rPr lang="ru-RU" sz="2000" smtClean="0"/>
              <a:t> 2.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7065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15</a:t>
            </a:r>
            <a:endParaRPr lang="ru-RU" sz="4400"/>
          </a:p>
        </p:txBody>
      </p:sp>
      <p:sp>
        <p:nvSpPr>
          <p:cNvPr id="7066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pic>
        <p:nvPicPr>
          <p:cNvPr id="70662" name="Picture 6" descr="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2781300"/>
            <a:ext cx="409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Подзаголовок 2"/>
          <p:cNvSpPr>
            <a:spLocks noGrp="1"/>
          </p:cNvSpPr>
          <p:nvPr>
            <p:ph idx="4294967295"/>
          </p:nvPr>
        </p:nvSpPr>
        <p:spPr>
          <a:xfrm>
            <a:off x="468313" y="1196975"/>
            <a:ext cx="8104187" cy="48021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2000" smtClean="0"/>
              <a:t>Если в ячейку Excel-таблицы </a:t>
            </a:r>
            <a:r>
              <a:rPr lang="ru-RU" sz="2000" smtClean="0">
                <a:solidFill>
                  <a:srgbClr val="0000FF"/>
                </a:solidFill>
              </a:rPr>
              <a:t>А1</a:t>
            </a:r>
            <a:r>
              <a:rPr lang="ru-RU" sz="2000" smtClean="0"/>
              <a:t> введена формула </a:t>
            </a:r>
            <a:r>
              <a:rPr lang="ru-RU" sz="2000" smtClean="0">
                <a:solidFill>
                  <a:srgbClr val="0000FF"/>
                </a:solidFill>
              </a:rPr>
              <a:t>f=A2+B2</a:t>
            </a:r>
            <a:r>
              <a:rPr lang="ru-RU" sz="2000" smtClean="0"/>
              <a:t>, то после копирования ячейки </a:t>
            </a:r>
            <a:r>
              <a:rPr lang="ru-RU" sz="2000" smtClean="0">
                <a:solidFill>
                  <a:srgbClr val="0000FF"/>
                </a:solidFill>
              </a:rPr>
              <a:t>А1</a:t>
            </a:r>
            <a:r>
              <a:rPr lang="ru-RU" sz="2000" smtClean="0"/>
              <a:t> в ячейку </a:t>
            </a:r>
            <a:r>
              <a:rPr lang="ru-RU" sz="2000" smtClean="0">
                <a:solidFill>
                  <a:srgbClr val="0000FF"/>
                </a:solidFill>
              </a:rPr>
              <a:t>В1</a:t>
            </a:r>
            <a:r>
              <a:rPr lang="ru-RU" sz="2000" smtClean="0"/>
              <a:t>, содержимое ячейки </a:t>
            </a:r>
            <a:r>
              <a:rPr lang="ru-RU" sz="2000" smtClean="0">
                <a:solidFill>
                  <a:srgbClr val="0000FF"/>
                </a:solidFill>
              </a:rPr>
              <a:t>B1 </a:t>
            </a:r>
            <a:r>
              <a:rPr lang="ru-RU" sz="2000" smtClean="0"/>
              <a:t>будет вычисляться по формуле:</a:t>
            </a:r>
          </a:p>
          <a:p>
            <a:pPr marL="609600" indent="-609600" eaLnBrk="1" hangingPunct="1"/>
            <a:r>
              <a:rPr lang="ru-RU" sz="2000" b="1" smtClean="0"/>
              <a:t>1.  </a:t>
            </a:r>
            <a:r>
              <a:rPr lang="ru-RU" sz="2000" smtClean="0"/>
              <a:t>f=B2+C2; </a:t>
            </a:r>
          </a:p>
          <a:p>
            <a:pPr marL="609600" indent="-609600" eaLnBrk="1" hangingPunct="1"/>
            <a:r>
              <a:rPr lang="ru-RU" sz="2000" b="1" smtClean="0"/>
              <a:t>2.  </a:t>
            </a:r>
            <a:r>
              <a:rPr lang="ru-RU" sz="2000" smtClean="0"/>
              <a:t>f=A1+B1; </a:t>
            </a:r>
          </a:p>
          <a:p>
            <a:pPr marL="609600" indent="-609600" eaLnBrk="1" hangingPunct="1"/>
            <a:r>
              <a:rPr lang="ru-RU" sz="2000" b="1" smtClean="0"/>
              <a:t>3.  </a:t>
            </a:r>
            <a:r>
              <a:rPr lang="ru-RU" sz="2000" smtClean="0"/>
              <a:t>f=A2+B1; </a:t>
            </a:r>
          </a:p>
          <a:p>
            <a:pPr marL="609600" indent="-609600" eaLnBrk="1" hangingPunct="1"/>
            <a:r>
              <a:rPr lang="ru-RU" sz="2000" b="1" smtClean="0"/>
              <a:t>4.  </a:t>
            </a:r>
            <a:r>
              <a:rPr lang="ru-RU" sz="2000" smtClean="0"/>
              <a:t>f=A2+B2.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7168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16</a:t>
            </a:r>
            <a:endParaRPr lang="ru-RU" sz="4400"/>
          </a:p>
        </p:txBody>
      </p:sp>
      <p:sp>
        <p:nvSpPr>
          <p:cNvPr id="7168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812088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marL="609600" indent="-609600" eaLnBrk="1" hangingPunct="1"/>
            <a:r>
              <a:rPr lang="ru-RU" sz="2000" smtClean="0"/>
              <a:t>Содержимое ячейки </a:t>
            </a:r>
            <a:r>
              <a:rPr lang="ru-RU" sz="2000" smtClean="0">
                <a:solidFill>
                  <a:srgbClr val="0000FF"/>
                </a:solidFill>
              </a:rPr>
              <a:t>B1</a:t>
            </a:r>
            <a:r>
              <a:rPr lang="ru-RU" sz="2000" smtClean="0"/>
              <a:t> будет вычисляться как сумма содержимого ячейки </a:t>
            </a:r>
            <a:r>
              <a:rPr lang="ru-RU" sz="2000" smtClean="0">
                <a:solidFill>
                  <a:srgbClr val="0000FF"/>
                </a:solidFill>
              </a:rPr>
              <a:t>B2 </a:t>
            </a:r>
            <a:r>
              <a:rPr lang="ru-RU" sz="2000" smtClean="0"/>
              <a:t>и содержимого ячейки </a:t>
            </a:r>
            <a:r>
              <a:rPr lang="ru-RU" sz="2000" smtClean="0">
                <a:solidFill>
                  <a:srgbClr val="0000FF"/>
                </a:solidFill>
              </a:rPr>
              <a:t>C2.</a:t>
            </a:r>
            <a:r>
              <a:rPr lang="ru-RU" sz="2000" smtClean="0"/>
              <a:t> </a:t>
            </a:r>
          </a:p>
          <a:p>
            <a:pPr marL="609600" indent="-609600" eaLnBrk="1" hangingPunct="1"/>
            <a:endParaRPr lang="ru-RU" sz="2000" smtClean="0"/>
          </a:p>
          <a:p>
            <a:pPr marL="609600" indent="-609600" eaLnBrk="1" hangingPunct="1"/>
            <a:endParaRPr lang="ru-RU" sz="2000" b="1" i="1" smtClean="0"/>
          </a:p>
          <a:p>
            <a:pPr marL="609600" indent="-609600" eaLnBrk="1" hangingPunct="1"/>
            <a:r>
              <a:rPr lang="ru-RU" sz="2000" b="1" i="1" smtClean="0"/>
              <a:t>Ответ:</a:t>
            </a:r>
            <a:r>
              <a:rPr lang="ru-RU" sz="2000" b="1" smtClean="0"/>
              <a:t> 1.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b="1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72707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16</a:t>
            </a:r>
            <a:endParaRPr lang="ru-RU" sz="4400"/>
          </a:p>
        </p:txBody>
      </p:sp>
      <p:sp>
        <p:nvSpPr>
          <p:cNvPr id="72709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A6</a:t>
            </a:r>
            <a:endParaRPr lang="ru-RU" smtClean="0"/>
          </a:p>
        </p:txBody>
      </p:sp>
      <p:sp>
        <p:nvSpPr>
          <p:cNvPr id="9219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071563"/>
            <a:ext cx="8229600" cy="56435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	</a:t>
            </a:r>
            <a:r>
              <a:rPr lang="ru-RU" sz="1900" dirty="0" smtClean="0"/>
              <a:t>Дан фрагмент программы, обрабатывающей двумерный массив A размера </a:t>
            </a:r>
            <a:r>
              <a:rPr lang="ru-RU" sz="1900" dirty="0" err="1" smtClean="0"/>
              <a:t>n×n</a:t>
            </a:r>
            <a:r>
              <a:rPr lang="ru-RU" sz="1900" dirty="0" smtClean="0"/>
              <a:t>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	</a:t>
            </a:r>
            <a:r>
              <a:rPr lang="ru-RU" sz="1900" dirty="0" smtClean="0"/>
              <a:t>Представим массив в виде квадратной таблицы, в которой для элемента массива A[</a:t>
            </a:r>
            <a:r>
              <a:rPr lang="ru-RU" sz="1900" dirty="0" err="1" smtClean="0"/>
              <a:t>i,j</a:t>
            </a:r>
            <a:r>
              <a:rPr lang="ru-RU" sz="1900" dirty="0" smtClean="0"/>
              <a:t>] величина i является номером строки, а величина j –номером столбца, в котором расположен элемент. Тогда данный алгоритм меняет местами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1) два столбца в таблице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2) две строки в таблице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3) элементы диагонали и k-ой строки таблицы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 smtClean="0"/>
              <a:t>	4) элементы диагонали и k-</a:t>
            </a:r>
            <a:r>
              <a:rPr lang="ru-RU" sz="1900" dirty="0" err="1" smtClean="0"/>
              <a:t>го</a:t>
            </a:r>
            <a:r>
              <a:rPr lang="ru-RU" sz="1900" dirty="0" smtClean="0"/>
              <a:t> столбца таблицы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dirty="0" smtClean="0"/>
              <a:t>	</a:t>
            </a:r>
            <a:r>
              <a:rPr lang="ru-RU" sz="2100" b="1" dirty="0" smtClean="0">
                <a:hlinkClick r:id="rId2" action="ppaction://hlinksldjump"/>
              </a:rPr>
              <a:t>Решение</a:t>
            </a:r>
            <a:r>
              <a:rPr lang="ru-RU" sz="2100" b="1" dirty="0" smtClean="0"/>
              <a:t>                             </a:t>
            </a:r>
            <a:r>
              <a:rPr lang="ru-RU" sz="2300" b="1" dirty="0" smtClean="0">
                <a:hlinkClick r:id="rId3" action="ppaction://hlinksldjump"/>
              </a:rPr>
              <a:t>Задание на закрепление</a:t>
            </a:r>
            <a:endParaRPr lang="ru-RU" sz="23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</p:txBody>
      </p:sp>
      <p:graphicFrame>
        <p:nvGraphicFramePr>
          <p:cNvPr id="8218" name="Group 26"/>
          <p:cNvGraphicFramePr>
            <a:graphicFrameLocks noGrp="1"/>
          </p:cNvGraphicFramePr>
          <p:nvPr/>
        </p:nvGraphicFramePr>
        <p:xfrm>
          <a:off x="928688" y="1643063"/>
          <a:ext cx="7643812" cy="2250123"/>
        </p:xfrm>
        <a:graphic>
          <a:graphicData uri="http://schemas.openxmlformats.org/drawingml/2006/table">
            <a:tbl>
              <a:tblPr/>
              <a:tblGrid>
                <a:gridCol w="2247900"/>
                <a:gridCol w="2698750"/>
                <a:gridCol w="2697162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Бейсик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Паскаль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Алгоритмический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k = 1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FOR i = 1 TO n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c = A(i,i)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A(i,i) = A(k,i)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A(k,i) = c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NEXT i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k:=1;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for i:=1 to n do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begin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c:=A[i,i];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A[i,i]:=A[k,i];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A[k,i]:=c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end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k:=1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нц для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i </a:t>
                      </a:r>
                      <a:r>
                        <a:rPr kumimoji="0" lang="ru-RU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от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1 </a:t>
                      </a:r>
                      <a:r>
                        <a:rPr kumimoji="0" lang="ru-RU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до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c:=A[i,i]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A[i,i]:=A[k,i]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A[k,i]:=c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кц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rtlCol="0" anchor="ctr"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rPr>
              <a:t>.</a:t>
            </a:r>
            <a:endParaRPr lang="ru-RU" dirty="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235" name="TextBox 7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9236" name="Заголовок 1"/>
          <p:cNvSpPr>
            <a:spLocks/>
          </p:cNvSpPr>
          <p:nvPr/>
        </p:nvSpPr>
        <p:spPr bwMode="auto">
          <a:xfrm>
            <a:off x="827088" y="333375"/>
            <a:ext cx="1655762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Подзаголовок 2"/>
          <p:cNvSpPr>
            <a:spLocks noGrp="1"/>
          </p:cNvSpPr>
          <p:nvPr>
            <p:ph idx="4294967295"/>
          </p:nvPr>
        </p:nvSpPr>
        <p:spPr>
          <a:xfrm>
            <a:off x="468313" y="1196975"/>
            <a:ext cx="6119812" cy="482441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Если для фрагмента электронной таблицы вида:</a:t>
            </a:r>
            <a:endParaRPr lang="ru-RU" sz="18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          после вычисления значений с активной ячейкой </a:t>
            </a:r>
            <a:r>
              <a:rPr lang="ru-RU" sz="1800" smtClean="0">
                <a:solidFill>
                  <a:srgbClr val="0000FF"/>
                </a:solidFill>
              </a:rPr>
              <a:t>А2</a:t>
            </a:r>
            <a:r>
              <a:rPr lang="ru-RU" sz="1800" smtClean="0"/>
              <a:t> построить диаграмму типа "гистограмма" по столбцам, то получим рисунок:</a:t>
            </a:r>
          </a:p>
          <a:p>
            <a:pPr marL="609600" indent="-609600" algn="ctr" eaLnBrk="1" fontAlgn="ctr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609600" indent="-609600" algn="ctr" eaLnBrk="1" fontAlgn="ctr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609600" indent="-609600" algn="ctr" eaLnBrk="1" fontAlgn="ctr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609600" indent="-609600" algn="ctr" eaLnBrk="1" fontAlgn="ctr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609600" indent="-609600" algn="ctr" eaLnBrk="1" fontAlgn="ctr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609600" indent="-609600" algn="ctr" eaLnBrk="1" fontAlgn="ctr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</a:t>
            </a: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73731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17</a:t>
            </a:r>
            <a:endParaRPr lang="ru-RU" sz="4400"/>
          </a:p>
        </p:txBody>
      </p:sp>
      <p:sp>
        <p:nvSpPr>
          <p:cNvPr id="73733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graphicFrame>
        <p:nvGraphicFramePr>
          <p:cNvPr id="108591" name="Group 47"/>
          <p:cNvGraphicFramePr>
            <a:graphicFrameLocks noGrp="1"/>
          </p:cNvGraphicFramePr>
          <p:nvPr/>
        </p:nvGraphicFramePr>
        <p:xfrm>
          <a:off x="6732588" y="1412875"/>
          <a:ext cx="2160587" cy="2430336"/>
        </p:xfrm>
        <a:graphic>
          <a:graphicData uri="http://schemas.openxmlformats.org/drawingml/2006/table">
            <a:tbl>
              <a:tblPr/>
              <a:tblGrid>
                <a:gridCol w="431800"/>
                <a:gridCol w="881062"/>
                <a:gridCol w="8477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=B1+2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=A1+4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=А3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=B3+3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=В2+2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3760" name="Picture 48" descr="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813" y="2781300"/>
            <a:ext cx="381635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6048375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1800" smtClean="0"/>
              <a:t>После вычисления всех значений таблицы получим таблицу вида: </a:t>
            </a:r>
          </a:p>
          <a:p>
            <a:pPr marL="609600" indent="-609600" eaLnBrk="1" hangingPunct="1"/>
            <a:endParaRPr lang="ru-RU" sz="1800" smtClean="0"/>
          </a:p>
          <a:p>
            <a:pPr marL="609600" indent="-609600" eaLnBrk="1" hangingPunct="1"/>
            <a:r>
              <a:rPr lang="ru-RU" sz="1800" smtClean="0"/>
              <a:t>Так как активной ячейкой является ячейка </a:t>
            </a:r>
            <a:r>
              <a:rPr lang="ru-RU" sz="1800" smtClean="0">
                <a:solidFill>
                  <a:srgbClr val="0000FF"/>
                </a:solidFill>
              </a:rPr>
              <a:t>А2</a:t>
            </a:r>
            <a:r>
              <a:rPr lang="ru-RU" sz="1800" smtClean="0"/>
              <a:t>, то гистограмма будет строиться по значениям первого столбца. Для этого необходимо вызвать в меню Excel режим </a:t>
            </a:r>
            <a:r>
              <a:rPr lang="ru-RU" sz="1800" smtClean="0">
                <a:solidFill>
                  <a:srgbClr val="0000FF"/>
                </a:solidFill>
              </a:rPr>
              <a:t>Мастер диаграмм,</a:t>
            </a:r>
            <a:r>
              <a:rPr lang="ru-RU" sz="1800" smtClean="0"/>
              <a:t> затем выбрать "Гистограмма", далее - режим "по столбцам" (то есть по диапазону </a:t>
            </a:r>
            <a:r>
              <a:rPr lang="ru-RU" sz="1800" smtClean="0">
                <a:solidFill>
                  <a:srgbClr val="0000FF"/>
                </a:solidFill>
              </a:rPr>
              <a:t>А1:А4</a:t>
            </a:r>
            <a:r>
              <a:rPr lang="ru-RU" sz="1800" smtClean="0"/>
              <a:t>) и нажать на соответствующий рисунок гистограмм (стандартный). </a:t>
            </a:r>
          </a:p>
          <a:p>
            <a:pPr marL="609600" indent="-609600" eaLnBrk="1" hangingPunct="1"/>
            <a:endParaRPr lang="ru-RU" sz="1800" i="1" smtClean="0"/>
          </a:p>
          <a:p>
            <a:pPr marL="609600" indent="-609600" eaLnBrk="1" hangingPunct="1"/>
            <a:r>
              <a:rPr lang="ru-RU" sz="1800" b="1" i="1" smtClean="0"/>
              <a:t>Ответ</a:t>
            </a:r>
            <a:r>
              <a:rPr lang="ru-RU" sz="1800" i="1" smtClean="0"/>
              <a:t>:</a:t>
            </a:r>
            <a:r>
              <a:rPr lang="ru-RU" sz="1800" smtClean="0"/>
              <a:t> б.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74755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17</a:t>
            </a:r>
            <a:endParaRPr lang="ru-RU" sz="4400"/>
          </a:p>
        </p:txBody>
      </p:sp>
      <p:sp>
        <p:nvSpPr>
          <p:cNvPr id="5" name="Нижний колонтитул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</a:rPr>
              <a:t>Автор-создатель: Демержеева Т.В.</a:t>
            </a:r>
          </a:p>
        </p:txBody>
      </p:sp>
      <p:sp>
        <p:nvSpPr>
          <p:cNvPr id="74757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graphicFrame>
        <p:nvGraphicFramePr>
          <p:cNvPr id="109574" name="Group 6"/>
          <p:cNvGraphicFramePr>
            <a:graphicFrameLocks noGrp="1"/>
          </p:cNvGraphicFramePr>
          <p:nvPr/>
        </p:nvGraphicFramePr>
        <p:xfrm>
          <a:off x="6732588" y="1412875"/>
          <a:ext cx="2160587" cy="2430336"/>
        </p:xfrm>
        <a:graphic>
          <a:graphicData uri="http://schemas.openxmlformats.org/drawingml/2006/table">
            <a:tbl>
              <a:tblPr/>
              <a:tblGrid>
                <a:gridCol w="431800"/>
                <a:gridCol w="881062"/>
                <a:gridCol w="8477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Подзаголовок 2"/>
          <p:cNvSpPr>
            <a:spLocks noGrp="1"/>
          </p:cNvSpPr>
          <p:nvPr>
            <p:ph idx="4294967295"/>
          </p:nvPr>
        </p:nvSpPr>
        <p:spPr>
          <a:xfrm>
            <a:off x="323850" y="765175"/>
            <a:ext cx="8820150" cy="482441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  <a:r>
              <a:rPr lang="ru-RU" sz="1800" smtClean="0"/>
              <a:t>.</a:t>
            </a:r>
          </a:p>
          <a:p>
            <a:pPr marL="609600" indent="-609600" eaLnBrk="1" hangingPunct="1"/>
            <a:r>
              <a:rPr lang="ru-RU" sz="1800" smtClean="0"/>
              <a:t>Если исполнитель "Робот" может двигаться (из любой клетки лишь в соседнюю, смежную клетку) с помощью команд </a:t>
            </a:r>
            <a:r>
              <a:rPr lang="ru-RU" sz="1800" smtClean="0">
                <a:solidFill>
                  <a:srgbClr val="0000FF"/>
                </a:solidFill>
              </a:rPr>
              <a:t>Вперед </a:t>
            </a:r>
            <a:r>
              <a:rPr lang="ru-RU" sz="1800" smtClean="0"/>
              <a:t>(вперед на 1 клетку) и </a:t>
            </a:r>
            <a:r>
              <a:rPr lang="ru-RU" sz="1800" smtClean="0">
                <a:solidFill>
                  <a:srgbClr val="0000FF"/>
                </a:solidFill>
              </a:rPr>
              <a:t>Направо</a:t>
            </a:r>
            <a:r>
              <a:rPr lang="ru-RU" sz="1800" smtClean="0"/>
              <a:t> (поворот в текущей клетке направо на  ), а из начального положения в клетке </a:t>
            </a:r>
            <a:r>
              <a:rPr lang="ru-RU" sz="1800" smtClean="0">
                <a:solidFill>
                  <a:srgbClr val="0000FF"/>
                </a:solidFill>
              </a:rPr>
              <a:t>А(3;1)</a:t>
            </a:r>
            <a:r>
              <a:rPr lang="ru-RU" sz="1800" smtClean="0"/>
              <a:t> (начальный "взгляд" - в направлении луча </a:t>
            </a:r>
            <a:r>
              <a:rPr lang="ru-RU" sz="1800" smtClean="0">
                <a:solidFill>
                  <a:srgbClr val="0000FF"/>
                </a:solidFill>
              </a:rPr>
              <a:t>Oy, y&gt;0</a:t>
            </a:r>
            <a:r>
              <a:rPr lang="ru-RU" sz="1800" smtClean="0"/>
              <a:t>) "Робот" перешел в конечную клетку по программе:          </a:t>
            </a:r>
            <a:r>
              <a:rPr lang="ru-RU" sz="1800" smtClean="0">
                <a:solidFill>
                  <a:srgbClr val="0000FF"/>
                </a:solidFill>
              </a:rPr>
              <a:t>n:=4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0000FF"/>
                </a:solidFill>
              </a:rPr>
              <a:t>                              Вперед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0000FF"/>
                </a:solidFill>
              </a:rPr>
              <a:t>                              нц пока (n&gt;0)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0000FF"/>
                </a:solidFill>
              </a:rPr>
              <a:t>                                   Направо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0000FF"/>
                </a:solidFill>
              </a:rPr>
              <a:t>                                   Вперед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0000FF"/>
                </a:solidFill>
              </a:rPr>
              <a:t>                                   n:=n-1 </a:t>
            </a:r>
          </a:p>
          <a:p>
            <a:pPr marL="609600" indent="-609600" eaLnBrk="1" hangingPunct="1"/>
            <a:r>
              <a:rPr lang="ru-RU" sz="1800" smtClean="0">
                <a:solidFill>
                  <a:srgbClr val="0000FF"/>
                </a:solidFill>
              </a:rPr>
              <a:t>                              кц </a:t>
            </a:r>
          </a:p>
          <a:p>
            <a:pPr marL="609600" indent="-609600" eaLnBrk="1" hangingPunct="1"/>
            <a:r>
              <a:rPr lang="ru-RU" sz="1800" smtClean="0"/>
              <a:t>то "Робот" оказался после выполнения программы в клетке:</a:t>
            </a:r>
          </a:p>
          <a:p>
            <a:pPr marL="609600" indent="-609600" eaLnBrk="1" hangingPunct="1"/>
            <a:r>
              <a:rPr lang="ru-RU" sz="1800" b="1" smtClean="0"/>
              <a:t>1.  </a:t>
            </a:r>
            <a:r>
              <a:rPr lang="ru-RU" sz="1800" smtClean="0"/>
              <a:t>В(2;3); </a:t>
            </a:r>
          </a:p>
          <a:p>
            <a:pPr marL="609600" indent="-609600" eaLnBrk="1" hangingPunct="1"/>
            <a:r>
              <a:rPr lang="ru-RU" sz="1800" b="1" smtClean="0"/>
              <a:t>2.  </a:t>
            </a:r>
            <a:r>
              <a:rPr lang="ru-RU" sz="1800" smtClean="0"/>
              <a:t>А(3;1); </a:t>
            </a:r>
          </a:p>
          <a:p>
            <a:pPr marL="609600" indent="-609600" eaLnBrk="1" hangingPunct="1"/>
            <a:r>
              <a:rPr lang="ru-RU" sz="1800" b="1" smtClean="0"/>
              <a:t>3.  </a:t>
            </a:r>
            <a:r>
              <a:rPr lang="ru-RU" sz="1800" smtClean="0"/>
              <a:t>С(3;2); </a:t>
            </a:r>
          </a:p>
          <a:p>
            <a:pPr marL="609600" indent="-609600" eaLnBrk="1" hangingPunct="1"/>
            <a:r>
              <a:rPr lang="ru-RU" sz="1800" b="1" smtClean="0"/>
              <a:t>4.  </a:t>
            </a:r>
            <a:r>
              <a:rPr lang="ru-RU" sz="1800" smtClean="0"/>
              <a:t>D(3;3).              </a:t>
            </a:r>
            <a:r>
              <a:rPr lang="ru-RU" sz="2000" b="1" smtClean="0">
                <a:hlinkClick r:id="rId2" action="ppaction://hlinksldjump"/>
              </a:rPr>
              <a:t>Решение</a:t>
            </a:r>
            <a:r>
              <a:rPr lang="ru-RU" sz="2000" b="1" smtClean="0"/>
              <a:t>  </a:t>
            </a:r>
            <a:r>
              <a:rPr lang="ru-RU" sz="2100" b="1" smtClean="0"/>
              <a:t>                                  </a:t>
            </a:r>
            <a:r>
              <a:rPr lang="ru-RU" sz="2100" b="1" smtClean="0">
                <a:hlinkClick r:id="rId3" action="ppaction://hlinksldjump"/>
              </a:rPr>
              <a:t>Назад  </a:t>
            </a:r>
            <a:r>
              <a:rPr lang="ru-RU" sz="2100" b="1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75779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18</a:t>
            </a:r>
            <a:endParaRPr lang="ru-RU" sz="4400"/>
          </a:p>
        </p:txBody>
      </p:sp>
      <p:sp>
        <p:nvSpPr>
          <p:cNvPr id="5" name="Нижний колонтитул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</a:rPr>
              <a:t>Автор-создатель: Демержеева Т.В.</a:t>
            </a:r>
          </a:p>
        </p:txBody>
      </p:sp>
      <p:sp>
        <p:nvSpPr>
          <p:cNvPr id="75781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Подзаголовок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8208963" cy="54006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Задания на закрепление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	Решение</a:t>
            </a:r>
          </a:p>
          <a:p>
            <a:pPr marL="609600" indent="-609600" eaLnBrk="1" hangingPunct="1"/>
            <a:r>
              <a:rPr lang="ru-RU" sz="2000" smtClean="0"/>
              <a:t>До выполнения цикла, "Робот" передвинется из точки </a:t>
            </a:r>
            <a:r>
              <a:rPr lang="ru-RU" sz="2000" smtClean="0">
                <a:solidFill>
                  <a:srgbClr val="0000FF"/>
                </a:solidFill>
              </a:rPr>
              <a:t>(3;1)</a:t>
            </a:r>
            <a:r>
              <a:rPr lang="ru-RU" sz="2000" smtClean="0"/>
              <a:t> в точку </a:t>
            </a:r>
            <a:r>
              <a:rPr lang="ru-RU" sz="2000" smtClean="0">
                <a:solidFill>
                  <a:srgbClr val="0000FF"/>
                </a:solidFill>
              </a:rPr>
              <a:t>(3;2).</a:t>
            </a:r>
            <a:r>
              <a:rPr lang="ru-RU" sz="2000" smtClean="0"/>
              <a:t> После первого выполнения тела цикла "Робот" окажется в точке </a:t>
            </a:r>
            <a:r>
              <a:rPr lang="ru-RU" sz="2000" smtClean="0">
                <a:solidFill>
                  <a:srgbClr val="0000FF"/>
                </a:solidFill>
              </a:rPr>
              <a:t>(4;2).</a:t>
            </a:r>
            <a:r>
              <a:rPr lang="ru-RU" sz="2000" smtClean="0"/>
              <a:t> После второго выполнения тела цикла - в точке </a:t>
            </a:r>
            <a:r>
              <a:rPr lang="ru-RU" sz="2000" smtClean="0">
                <a:solidFill>
                  <a:srgbClr val="0000FF"/>
                </a:solidFill>
              </a:rPr>
              <a:t>(4;1).</a:t>
            </a:r>
            <a:r>
              <a:rPr lang="ru-RU" sz="2000" smtClean="0"/>
              <a:t> После третьего выполнения тела цикла - в точке </a:t>
            </a:r>
            <a:r>
              <a:rPr lang="ru-RU" sz="2000" smtClean="0">
                <a:solidFill>
                  <a:srgbClr val="0000FF"/>
                </a:solidFill>
              </a:rPr>
              <a:t>(3;1).</a:t>
            </a:r>
            <a:r>
              <a:rPr lang="ru-RU" sz="2000" smtClean="0"/>
              <a:t> После четвёртого выполнения тела цикла - в точке </a:t>
            </a:r>
            <a:r>
              <a:rPr lang="ru-RU" sz="2000" smtClean="0">
                <a:solidFill>
                  <a:srgbClr val="0000FF"/>
                </a:solidFill>
              </a:rPr>
              <a:t>(3;2).</a:t>
            </a:r>
            <a:r>
              <a:rPr lang="ru-RU" sz="2000" smtClean="0"/>
              <a:t> После четвёртого выполнения тела цикла значение </a:t>
            </a:r>
            <a:r>
              <a:rPr lang="ru-RU" sz="2000" smtClean="0">
                <a:solidFill>
                  <a:srgbClr val="0000FF"/>
                </a:solidFill>
              </a:rPr>
              <a:t>n=0</a:t>
            </a:r>
            <a:r>
              <a:rPr lang="ru-RU" sz="2000" smtClean="0"/>
              <a:t> и выполнение цикла прекращается.</a:t>
            </a:r>
          </a:p>
          <a:p>
            <a:pPr marL="609600" indent="-609600" eaLnBrk="1" hangingPunct="1"/>
            <a:endParaRPr lang="ru-RU" sz="2000" i="1" smtClean="0"/>
          </a:p>
          <a:p>
            <a:pPr marL="609600" indent="-609600" eaLnBrk="1" hangingPunct="1"/>
            <a:r>
              <a:rPr lang="ru-RU" sz="2000" i="1" smtClean="0"/>
              <a:t>Ответ:</a:t>
            </a:r>
            <a:r>
              <a:rPr lang="ru-RU" sz="2000" smtClean="0"/>
              <a:t> 3.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smtClean="0"/>
          </a:p>
          <a:p>
            <a:pPr marL="609600" indent="-609600" eaLnBrk="1" hangingPunct="1"/>
            <a:r>
              <a:rPr lang="ru-RU" sz="2000" b="1" smtClean="0">
                <a:hlinkClick r:id="rId2" action="ppaction://hlinksldjump"/>
              </a:rPr>
              <a:t>Назад</a:t>
            </a:r>
            <a:endParaRPr lang="ru-RU" sz="20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76803" name="Заголовок 1"/>
          <p:cNvSpPr txBox="1">
            <a:spLocks/>
          </p:cNvSpPr>
          <p:nvPr/>
        </p:nvSpPr>
        <p:spPr bwMode="auto">
          <a:xfrm>
            <a:off x="6715125" y="142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latin typeface="Calibri" pitchFamily="34" charset="0"/>
              </a:rPr>
              <a:t>A</a:t>
            </a:r>
            <a:r>
              <a:rPr lang="ru-RU" sz="4400" b="1"/>
              <a:t>18</a:t>
            </a:r>
            <a:endParaRPr lang="ru-RU" sz="4400"/>
          </a:p>
        </p:txBody>
      </p:sp>
      <p:sp>
        <p:nvSpPr>
          <p:cNvPr id="76805" name="TextBox 6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A7</a:t>
            </a:r>
            <a:endParaRPr lang="ru-RU" smtClean="0"/>
          </a:p>
        </p:txBody>
      </p:sp>
      <p:sp>
        <p:nvSpPr>
          <p:cNvPr id="10243" name="Подзаголовок 2"/>
          <p:cNvSpPr>
            <a:spLocks noGrp="1"/>
          </p:cNvSpPr>
          <p:nvPr>
            <p:ph idx="4294967295"/>
          </p:nvPr>
        </p:nvSpPr>
        <p:spPr>
          <a:xfrm>
            <a:off x="564356" y="961231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dirty="0" smtClean="0"/>
              <a:t>	</a:t>
            </a:r>
            <a:r>
              <a:rPr lang="ru-RU" sz="2100" dirty="0" smtClean="0"/>
              <a:t>Для какого из указанных значений X истинно высказывание  ¬ ((X&gt;2) –&gt; (X&gt;3))?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dirty="0" smtClean="0"/>
              <a:t>	1) 1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dirty="0" smtClean="0"/>
              <a:t>	2) 2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dirty="0" smtClean="0"/>
              <a:t>	3) 3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dirty="0" smtClean="0"/>
              <a:t>	4) 4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dirty="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dirty="0" smtClean="0"/>
              <a:t>	</a:t>
            </a:r>
            <a:r>
              <a:rPr lang="ru-RU" sz="2100" b="1" dirty="0" smtClean="0">
                <a:hlinkClick r:id="rId2" action="ppaction://hlinksldjump"/>
              </a:rPr>
              <a:t>Решение</a:t>
            </a:r>
            <a:r>
              <a:rPr lang="ru-RU" sz="2100" b="1" dirty="0" smtClean="0"/>
              <a:t>                                 </a:t>
            </a:r>
            <a:r>
              <a:rPr lang="ru-RU" sz="2300" b="1" dirty="0" smtClean="0">
                <a:hlinkClick r:id="rId3" action="ppaction://hlinksldjump"/>
              </a:rPr>
              <a:t>Задание на закрепление</a:t>
            </a:r>
            <a:endParaRPr lang="ru-RU" sz="2300" dirty="0" smtClean="0"/>
          </a:p>
          <a:p>
            <a:pPr algn="just" eaLnBrk="1" hangingPunct="1">
              <a:buFont typeface="Wingdings" pitchFamily="2" charset="2"/>
              <a:buNone/>
            </a:pPr>
            <a:endParaRPr lang="ru-RU" sz="2100" dirty="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dirty="0" smtClean="0"/>
          </a:p>
          <a:p>
            <a:pPr eaLnBrk="1" hangingPunct="1">
              <a:buFont typeface="Wingdings" pitchFamily="2" charset="2"/>
              <a:buNone/>
            </a:pPr>
            <a:endParaRPr lang="ru-RU" sz="1900" dirty="0" smtClean="0"/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0246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6713" y="312738"/>
            <a:ext cx="1285875" cy="681037"/>
          </a:xfrm>
        </p:spPr>
        <p:txBody>
          <a:bodyPr anchor="ctr"/>
          <a:lstStyle/>
          <a:p>
            <a:pPr eaLnBrk="1" hangingPunct="1"/>
            <a:r>
              <a:rPr lang="ru-RU" b="1" smtClean="0"/>
              <a:t>A8</a:t>
            </a:r>
            <a:endParaRPr lang="ru-RU" smtClean="0"/>
          </a:p>
        </p:txBody>
      </p:sp>
      <p:sp>
        <p:nvSpPr>
          <p:cNvPr id="11267" name="Подзаголовок 2"/>
          <p:cNvSpPr>
            <a:spLocks noGrp="1"/>
          </p:cNvSpPr>
          <p:nvPr>
            <p:ph idx="4294967295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smtClean="0"/>
              <a:t>	</a:t>
            </a:r>
            <a:r>
              <a:rPr lang="ru-RU" sz="2100" smtClean="0"/>
              <a:t>Укажите, какое логическое выражение равносильно выражению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100" smtClean="0"/>
              <a:t>A /\ ¬ (¬B \/ C).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1) ¬A \/ ¬B \/ ¬C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2) A /\ ¬B /\ ¬C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3) A /\ B /\ ¬C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smtClean="0"/>
              <a:t>	4) A /\ ¬B /\ C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100" b="1" smtClean="0"/>
              <a:t>	</a:t>
            </a:r>
            <a:r>
              <a:rPr lang="ru-RU" sz="2100" b="1" smtClean="0">
                <a:hlinkClick r:id="rId2" action="ppaction://hlinksldjump"/>
              </a:rPr>
              <a:t>Решение</a:t>
            </a:r>
            <a:r>
              <a:rPr lang="ru-RU" sz="2100" b="1" smtClean="0"/>
              <a:t>                                  </a:t>
            </a:r>
            <a:r>
              <a:rPr lang="ru-RU" sz="2300" b="1" smtClean="0">
                <a:hlinkClick r:id="rId3" action="ppaction://hlinksldjump"/>
              </a:rPr>
              <a:t>Задание на закрепление</a:t>
            </a:r>
            <a:endParaRPr lang="ru-RU" sz="2300" smtClean="0"/>
          </a:p>
          <a:p>
            <a:pPr algn="just" eaLnBrk="1" hangingPunct="1">
              <a:buFont typeface="Wingdings" pitchFamily="2" charset="2"/>
              <a:buNone/>
            </a:pPr>
            <a:endParaRPr lang="ru-RU" sz="2100" smtClean="0"/>
          </a:p>
          <a:p>
            <a:pPr algn="just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2214563" y="35718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8119B"/>
                </a:solidFill>
              </a:rPr>
              <a:t>ЕГЭ  по  ИНФОРМАТИКЕ</a:t>
            </a:r>
          </a:p>
        </p:txBody>
      </p:sp>
      <p:sp>
        <p:nvSpPr>
          <p:cNvPr id="11270" name="Заголовок 1"/>
          <p:cNvSpPr>
            <a:spLocks/>
          </p:cNvSpPr>
          <p:nvPr/>
        </p:nvSpPr>
        <p:spPr bwMode="auto">
          <a:xfrm>
            <a:off x="900113" y="620713"/>
            <a:ext cx="165576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accent2"/>
                </a:solidFill>
                <a:latin typeface="Garamond" pitchFamily="18" charset="0"/>
                <a:hlinkClick r:id="" action="ppaction://noaction"/>
              </a:rPr>
              <a:t>Теория</a:t>
            </a:r>
            <a:endParaRPr lang="ru-RU" sz="28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784</TotalTime>
  <Words>1858</Words>
  <Application>Microsoft Office PowerPoint</Application>
  <PresentationFormat>Экран (4:3)</PresentationFormat>
  <Paragraphs>1185</Paragraphs>
  <Slides>73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Край</vt:lpstr>
      <vt:lpstr>Презентация PowerPoint</vt:lpstr>
      <vt:lpstr>A1</vt:lpstr>
      <vt:lpstr>A2</vt:lpstr>
      <vt:lpstr>A3</vt:lpstr>
      <vt:lpstr>A4</vt:lpstr>
      <vt:lpstr>A5</vt:lpstr>
      <vt:lpstr>A6</vt:lpstr>
      <vt:lpstr>A7</vt:lpstr>
      <vt:lpstr>A8</vt:lpstr>
      <vt:lpstr>A9</vt:lpstr>
      <vt:lpstr>A10</vt:lpstr>
      <vt:lpstr>A11</vt:lpstr>
      <vt:lpstr>A12</vt:lpstr>
      <vt:lpstr>A13</vt:lpstr>
      <vt:lpstr>A14</vt:lpstr>
      <vt:lpstr>A15</vt:lpstr>
      <vt:lpstr>A16</vt:lpstr>
      <vt:lpstr>A17</vt:lpstr>
      <vt:lpstr>A18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ЕДИННЫЙ ГОСУДАРСТВЕННЫЙ ЭКЗАМЕН</dc:title>
  <dc:creator>user</dc:creator>
  <cp:lastModifiedBy>Валерьевна</cp:lastModifiedBy>
  <cp:revision>113</cp:revision>
  <dcterms:created xsi:type="dcterms:W3CDTF">2009-02-06T06:09:48Z</dcterms:created>
  <dcterms:modified xsi:type="dcterms:W3CDTF">2015-10-25T09:21:19Z</dcterms:modified>
</cp:coreProperties>
</file>