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6600"/>
    <a:srgbClr val="0000CC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8ED95-676B-4135-A765-3F3410E478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BF675-7648-4A91-88A6-C71F5EA2DC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2B017-05EE-42CA-9196-55CDCD7F89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EC25C-8807-4E92-AC9D-22E28FB305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47C11-BFD7-4034-8BAD-87D5D6550E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94279-A90C-4FFB-9499-9C002993D6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2DDEF-5E5D-4B26-B471-9E43A4EF39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B3456-89FB-4F3E-92FA-D738546A9C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2F009-E6EA-4232-B0F7-652F37A12F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86F54-9528-409F-B6F6-86C669EC9D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5BB03-39E6-4047-A732-F2D3E0B277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E0F700-B102-40F7-AE7F-C27CE588B8C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404813"/>
            <a:ext cx="7773987" cy="650875"/>
          </a:xfrm>
        </p:spPr>
        <p:txBody>
          <a:bodyPr/>
          <a:lstStyle/>
          <a:p>
            <a:r>
              <a:rPr lang="ru-RU" sz="4000">
                <a:solidFill>
                  <a:srgbClr val="990000"/>
                </a:solidFill>
              </a:rPr>
              <a:t>Тема: </a:t>
            </a:r>
            <a:r>
              <a:rPr lang="ru-RU" sz="3600" b="1" i="1">
                <a:solidFill>
                  <a:srgbClr val="990000"/>
                </a:solidFill>
              </a:rPr>
              <a:t>Развитие форм рельефа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196975"/>
            <a:ext cx="7416800" cy="52562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>
                <a:solidFill>
                  <a:schemeClr val="accent2"/>
                </a:solidFill>
              </a:rPr>
              <a:t>Термины и понятия темы</a:t>
            </a:r>
            <a:r>
              <a:rPr lang="ru-RU"/>
              <a:t>:</a:t>
            </a:r>
          </a:p>
          <a:p>
            <a:pPr algn="l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2800"/>
              <a:t>Эндогенные процессы</a:t>
            </a:r>
          </a:p>
          <a:p>
            <a:pPr algn="l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2800"/>
              <a:t>Экзогенные процессы</a:t>
            </a:r>
          </a:p>
          <a:p>
            <a:pPr algn="l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2800"/>
              <a:t>Вулканизм</a:t>
            </a:r>
          </a:p>
          <a:p>
            <a:pPr algn="l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2800"/>
              <a:t>Землетрясение</a:t>
            </a:r>
          </a:p>
          <a:p>
            <a:pPr algn="l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2800"/>
              <a:t>Новейшие тектонические движения</a:t>
            </a:r>
          </a:p>
          <a:p>
            <a:pPr algn="l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2800"/>
              <a:t>Оледенение</a:t>
            </a:r>
          </a:p>
          <a:p>
            <a:pPr algn="l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2800"/>
              <a:t>Морены</a:t>
            </a:r>
          </a:p>
          <a:p>
            <a:pPr algn="l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2800"/>
              <a:t>Эоловый рельеф</a:t>
            </a:r>
          </a:p>
          <a:p>
            <a:pPr algn="l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2800"/>
              <a:t>Дюны, осыпи, оползни, лавины, сели. эрозия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>
                <a:solidFill>
                  <a:srgbClr val="990000"/>
                </a:solidFill>
              </a:rPr>
              <a:t>Деятельность человека: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>
                <a:solidFill>
                  <a:srgbClr val="006600"/>
                </a:solidFill>
              </a:rPr>
              <a:t>Человек – мощная рельефообразующая сила:</a:t>
            </a:r>
          </a:p>
          <a:p>
            <a:r>
              <a:rPr lang="ru-RU" sz="2800">
                <a:solidFill>
                  <a:srgbClr val="006600"/>
                </a:solidFill>
              </a:rPr>
              <a:t>Карьеры и терриконы – при добыче полезных ископаемых (создают «лунный» кратерный ландшафт - п. Горный, г.Пугачёв)</a:t>
            </a:r>
          </a:p>
          <a:p>
            <a:r>
              <a:rPr lang="ru-RU" sz="2800">
                <a:solidFill>
                  <a:srgbClr val="006600"/>
                </a:solidFill>
              </a:rPr>
              <a:t>Дороги, плотины, тоннели – образование оползней, селей, обвалов, наводнения</a:t>
            </a:r>
          </a:p>
          <a:p>
            <a:endParaRPr lang="ru-RU" sz="280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>
                <a:solidFill>
                  <a:srgbClr val="990000"/>
                </a:solidFill>
              </a:rPr>
              <a:t>Стихийные бедствия: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>
                <a:solidFill>
                  <a:srgbClr val="0000CC"/>
                </a:solidFill>
              </a:rPr>
              <a:t>Землетрясения – Кавказские горы, Алтай, Саяны, Прибайкалье, о.Сахалин</a:t>
            </a:r>
          </a:p>
          <a:p>
            <a:endParaRPr lang="ru-RU" sz="900">
              <a:solidFill>
                <a:srgbClr val="0000CC"/>
              </a:solidFill>
            </a:endParaRPr>
          </a:p>
          <a:p>
            <a:r>
              <a:rPr lang="ru-RU" sz="2800">
                <a:solidFill>
                  <a:srgbClr val="0000CC"/>
                </a:solidFill>
              </a:rPr>
              <a:t>Извержения вулканов – п-ов Камчатка и Курильские о-ва</a:t>
            </a:r>
          </a:p>
          <a:p>
            <a:endParaRPr lang="ru-RU" sz="900">
              <a:solidFill>
                <a:srgbClr val="0000CC"/>
              </a:solidFill>
            </a:endParaRPr>
          </a:p>
          <a:p>
            <a:r>
              <a:rPr lang="ru-RU" sz="2800">
                <a:solidFill>
                  <a:srgbClr val="0000CC"/>
                </a:solidFill>
              </a:rPr>
              <a:t>Сели – юг России</a:t>
            </a:r>
          </a:p>
          <a:p>
            <a:endParaRPr lang="ru-RU" sz="900">
              <a:solidFill>
                <a:srgbClr val="0000CC"/>
              </a:solidFill>
            </a:endParaRPr>
          </a:p>
          <a:p>
            <a:r>
              <a:rPr lang="ru-RU" sz="2800">
                <a:solidFill>
                  <a:srgbClr val="0000CC"/>
                </a:solidFill>
              </a:rPr>
              <a:t>Оползни – Саратовская область</a:t>
            </a:r>
          </a:p>
          <a:p>
            <a:pPr algn="r">
              <a:buFontTx/>
              <a:buNone/>
            </a:pPr>
            <a:r>
              <a:rPr lang="ru-RU" sz="2800">
                <a:solidFill>
                  <a:srgbClr val="990000"/>
                </a:solidFill>
              </a:rPr>
              <a:t>Рис.20-21 с.52-53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18487" cy="5576888"/>
          </a:xfrm>
        </p:spPr>
        <p:txBody>
          <a:bodyPr/>
          <a:lstStyle/>
          <a:p>
            <a:r>
              <a:rPr lang="ru-RU" sz="2800">
                <a:solidFill>
                  <a:srgbClr val="990000"/>
                </a:solidFill>
              </a:rPr>
              <a:t>Можно ли считать, что на облик современного рельефа повлияло только формирование тектонических структур в далёком геологическом прошлом?</a:t>
            </a:r>
          </a:p>
          <a:p>
            <a:endParaRPr lang="ru-RU" sz="2800">
              <a:solidFill>
                <a:srgbClr val="990000"/>
              </a:solidFill>
            </a:endParaRPr>
          </a:p>
          <a:p>
            <a:pPr>
              <a:buFontTx/>
              <a:buNone/>
            </a:pPr>
            <a:endParaRPr lang="ru-RU" sz="2800">
              <a:solidFill>
                <a:srgbClr val="990000"/>
              </a:solidFill>
            </a:endParaRPr>
          </a:p>
          <a:p>
            <a:pPr>
              <a:buFontTx/>
              <a:buNone/>
            </a:pPr>
            <a:endParaRPr lang="ru-RU" sz="900">
              <a:solidFill>
                <a:srgbClr val="990000"/>
              </a:solidFill>
            </a:endParaRPr>
          </a:p>
          <a:p>
            <a:r>
              <a:rPr lang="ru-RU" sz="2800">
                <a:solidFill>
                  <a:srgbClr val="990000"/>
                </a:solidFill>
              </a:rPr>
              <a:t>Под действием каких факторов происходит формирование рельефа?</a:t>
            </a:r>
          </a:p>
          <a:p>
            <a:pPr>
              <a:buFontTx/>
              <a:buNone/>
            </a:pPr>
            <a:endParaRPr lang="ru-RU" sz="2800">
              <a:solidFill>
                <a:srgbClr val="990000"/>
              </a:solidFill>
            </a:endParaRPr>
          </a:p>
          <a:p>
            <a:pPr>
              <a:buFontTx/>
              <a:buNone/>
            </a:pPr>
            <a:endParaRPr lang="ru-RU" sz="2800">
              <a:solidFill>
                <a:srgbClr val="990000"/>
              </a:solidFill>
            </a:endParaRPr>
          </a:p>
          <a:p>
            <a:endParaRPr lang="ru-RU" sz="280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893175" cy="561975"/>
          </a:xfrm>
        </p:spPr>
        <p:txBody>
          <a:bodyPr/>
          <a:lstStyle/>
          <a:p>
            <a:r>
              <a:rPr lang="ru-RU" sz="2800">
                <a:solidFill>
                  <a:srgbClr val="990000"/>
                </a:solidFill>
              </a:rPr>
              <a:t>Рельеф меняется под действием следующих факторов: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3276600" y="1341438"/>
            <a:ext cx="2232025" cy="10080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0000CC"/>
                </a:solidFill>
              </a:rPr>
              <a:t>Рельеф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187450" y="2997200"/>
            <a:ext cx="22320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>
                <a:solidFill>
                  <a:srgbClr val="0000CC"/>
                </a:solidFill>
              </a:rPr>
              <a:t>Эндогенные</a:t>
            </a:r>
          </a:p>
          <a:p>
            <a:pPr algn="ctr"/>
            <a:r>
              <a:rPr lang="ru-RU" sz="2400">
                <a:solidFill>
                  <a:srgbClr val="0000CC"/>
                </a:solidFill>
              </a:rPr>
              <a:t>(внутренние)</a:t>
            </a:r>
          </a:p>
          <a:p>
            <a:pPr algn="ctr"/>
            <a:r>
              <a:rPr lang="ru-RU" sz="2400">
                <a:solidFill>
                  <a:srgbClr val="0000CC"/>
                </a:solidFill>
              </a:rPr>
              <a:t>факторы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435600" y="2997200"/>
            <a:ext cx="22320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>
                <a:solidFill>
                  <a:srgbClr val="0000CC"/>
                </a:solidFill>
              </a:rPr>
              <a:t>Экзогенные</a:t>
            </a:r>
          </a:p>
          <a:p>
            <a:pPr algn="ctr"/>
            <a:r>
              <a:rPr lang="ru-RU" sz="2400">
                <a:solidFill>
                  <a:srgbClr val="0000CC"/>
                </a:solidFill>
              </a:rPr>
              <a:t>(внешние)</a:t>
            </a:r>
          </a:p>
          <a:p>
            <a:pPr algn="ctr"/>
            <a:r>
              <a:rPr lang="ru-RU" sz="2400">
                <a:solidFill>
                  <a:srgbClr val="0000CC"/>
                </a:solidFill>
              </a:rPr>
              <a:t>факторы</a:t>
            </a: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2268538" y="2349500"/>
            <a:ext cx="10080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5508625" y="2349500"/>
            <a:ext cx="12954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>
                <a:solidFill>
                  <a:srgbClr val="990000"/>
                </a:solidFill>
              </a:rPr>
              <a:t>Эндогенные процессы</a:t>
            </a:r>
            <a:r>
              <a:rPr lang="ru-RU" sz="2800"/>
              <a:t> </a:t>
            </a:r>
            <a:r>
              <a:rPr lang="ru-RU" sz="2800">
                <a:solidFill>
                  <a:srgbClr val="006600"/>
                </a:solidFill>
              </a:rPr>
              <a:t>– </a:t>
            </a:r>
            <a:br>
              <a:rPr lang="ru-RU" sz="2800">
                <a:solidFill>
                  <a:srgbClr val="006600"/>
                </a:solidFill>
              </a:rPr>
            </a:br>
            <a:r>
              <a:rPr lang="ru-RU" sz="2800">
                <a:solidFill>
                  <a:srgbClr val="006600"/>
                </a:solidFill>
              </a:rPr>
              <a:t>это неотектонические или новейшие процессы, которые могут проявляться </a:t>
            </a:r>
            <a:br>
              <a:rPr lang="ru-RU" sz="2800">
                <a:solidFill>
                  <a:srgbClr val="006600"/>
                </a:solidFill>
              </a:rPr>
            </a:br>
            <a:r>
              <a:rPr lang="ru-RU" sz="2800">
                <a:solidFill>
                  <a:srgbClr val="006600"/>
                </a:solidFill>
              </a:rPr>
              <a:t>в горах и на равнинах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095375" y="2152650"/>
            <a:ext cx="7580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11188" y="1576388"/>
            <a:ext cx="7489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84213" y="1773238"/>
            <a:ext cx="77041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ru-RU" sz="2400"/>
              <a:t>В каких участках земной поверхности </a:t>
            </a:r>
          </a:p>
          <a:p>
            <a:r>
              <a:rPr lang="ru-RU" sz="2400"/>
              <a:t>движения земной коры наиболее активны?</a:t>
            </a:r>
          </a:p>
          <a:p>
            <a:endParaRPr lang="ru-RU" sz="2400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50825" y="2852738"/>
            <a:ext cx="856932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006600"/>
                </a:solidFill>
              </a:rPr>
              <a:t>Примеры эндогенных процессов:</a:t>
            </a:r>
          </a:p>
          <a:p>
            <a:pPr>
              <a:buFont typeface="Wingdings" pitchFamily="2" charset="2"/>
              <a:buChar char="ü"/>
            </a:pPr>
            <a:r>
              <a:rPr lang="ru-RU" sz="2000"/>
              <a:t>На Кавказе происходят движения со скоростью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 5-8 см/год, которые сопровождаются образованием складок</a:t>
            </a:r>
          </a:p>
          <a:p>
            <a:pPr>
              <a:buFont typeface="Wingdings" pitchFamily="2" charset="2"/>
              <a:buNone/>
            </a:pPr>
            <a:endParaRPr lang="ru-RU" sz="2000"/>
          </a:p>
          <a:p>
            <a:pPr>
              <a:buFont typeface="Wingdings" pitchFamily="2" charset="2"/>
              <a:buChar char="ü"/>
            </a:pPr>
            <a:r>
              <a:rPr lang="ru-RU" sz="2000"/>
              <a:t>На Урале, Алтае, Саянах образуются разломы: одни глыбы поднимаются, другие опускаются</a:t>
            </a:r>
          </a:p>
          <a:p>
            <a:pPr>
              <a:buFont typeface="Wingdings" pitchFamily="2" charset="2"/>
              <a:buNone/>
            </a:pPr>
            <a:endParaRPr lang="ru-RU" sz="2000"/>
          </a:p>
          <a:p>
            <a:pPr>
              <a:buFont typeface="Wingdings" pitchFamily="2" charset="2"/>
              <a:buChar char="ü"/>
            </a:pPr>
            <a:r>
              <a:rPr lang="ru-RU" sz="2000"/>
              <a:t>На платформах происходят медленные колебания земной коры со скоростью 1см/ год</a:t>
            </a:r>
          </a:p>
          <a:p>
            <a:pPr>
              <a:buFont typeface="Wingdings" pitchFamily="2" charset="2"/>
              <a:buChar char="Ø"/>
            </a:pP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71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>
                <a:solidFill>
                  <a:srgbClr val="990000"/>
                </a:solidFill>
              </a:rPr>
              <a:t>Экзогенные процессы-</a:t>
            </a:r>
            <a:r>
              <a:rPr lang="ru-RU" sz="2800"/>
              <a:t/>
            </a:r>
            <a:br>
              <a:rPr lang="ru-RU" sz="2800"/>
            </a:br>
            <a:r>
              <a:rPr lang="ru-RU" sz="2800">
                <a:solidFill>
                  <a:srgbClr val="006600"/>
                </a:solidFill>
              </a:rPr>
              <a:t>это процессы, происходящие под влиянием текучих вод (реки, ледники, сели), вечной мерзлоты, ветра.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700338" y="1989138"/>
            <a:ext cx="3455987" cy="6477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990000"/>
                </a:solidFill>
              </a:rPr>
              <a:t>Экзогенные факторы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50825" y="3213100"/>
            <a:ext cx="2016125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0000CC"/>
                </a:solidFill>
              </a:rPr>
              <a:t>оледенение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411413" y="3213100"/>
            <a:ext cx="2016125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0000CC"/>
                </a:solidFill>
              </a:rPr>
              <a:t>текучие воды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4643438" y="3213100"/>
            <a:ext cx="2016125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0000CC"/>
                </a:solidFill>
              </a:rPr>
              <a:t>ветер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6877050" y="3213100"/>
            <a:ext cx="2016125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0000CC"/>
                </a:solidFill>
              </a:rPr>
              <a:t>человек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1331913" y="2636838"/>
            <a:ext cx="13684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3492500" y="26368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5364163" y="26368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6156325" y="2636838"/>
            <a:ext cx="16557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69863" y="3933825"/>
            <a:ext cx="25257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i="1">
                <a:solidFill>
                  <a:srgbClr val="990000"/>
                </a:solidFill>
              </a:rPr>
              <a:t>морены</a:t>
            </a:r>
          </a:p>
          <a:p>
            <a:pPr algn="ctr"/>
            <a:r>
              <a:rPr lang="ru-RU" b="1" i="1">
                <a:solidFill>
                  <a:srgbClr val="990000"/>
                </a:solidFill>
              </a:rPr>
              <a:t>зандровые равнины</a:t>
            </a:r>
          </a:p>
          <a:p>
            <a:pPr algn="ctr"/>
            <a:r>
              <a:rPr lang="ru-RU" b="1" i="1">
                <a:solidFill>
                  <a:srgbClr val="990000"/>
                </a:solidFill>
              </a:rPr>
              <a:t>бараньи лбы</a:t>
            </a:r>
          </a:p>
          <a:p>
            <a:pPr algn="ctr"/>
            <a:r>
              <a:rPr lang="ru-RU" b="1" i="1">
                <a:solidFill>
                  <a:srgbClr val="990000"/>
                </a:solidFill>
              </a:rPr>
              <a:t>озёра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3059113" y="4005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2555875" y="3933825"/>
            <a:ext cx="20685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i="1">
                <a:solidFill>
                  <a:srgbClr val="990000"/>
                </a:solidFill>
              </a:rPr>
              <a:t>речные долины,</a:t>
            </a:r>
          </a:p>
          <a:p>
            <a:pPr algn="ctr"/>
            <a:r>
              <a:rPr lang="ru-RU" b="1" i="1">
                <a:solidFill>
                  <a:srgbClr val="990000"/>
                </a:solidFill>
              </a:rPr>
              <a:t>овраги,</a:t>
            </a:r>
          </a:p>
          <a:p>
            <a:pPr algn="ctr"/>
            <a:r>
              <a:rPr lang="ru-RU" b="1" i="1">
                <a:solidFill>
                  <a:srgbClr val="990000"/>
                </a:solidFill>
              </a:rPr>
              <a:t>ложбины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4932363" y="4005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4705350" y="3881438"/>
            <a:ext cx="21018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i="1">
                <a:solidFill>
                  <a:srgbClr val="990000"/>
                </a:solidFill>
              </a:rPr>
              <a:t>эоловые формы</a:t>
            </a:r>
          </a:p>
          <a:p>
            <a:pPr algn="ctr"/>
            <a:r>
              <a:rPr lang="ru-RU" b="1" i="1">
                <a:solidFill>
                  <a:srgbClr val="990000"/>
                </a:solidFill>
              </a:rPr>
              <a:t>рельефа,</a:t>
            </a:r>
          </a:p>
          <a:p>
            <a:pPr algn="ctr"/>
            <a:r>
              <a:rPr lang="ru-RU" b="1" i="1">
                <a:solidFill>
                  <a:srgbClr val="990000"/>
                </a:solidFill>
              </a:rPr>
              <a:t>(барханы,</a:t>
            </a:r>
          </a:p>
          <a:p>
            <a:pPr algn="ctr"/>
            <a:r>
              <a:rPr lang="ru-RU" b="1" i="1">
                <a:solidFill>
                  <a:srgbClr val="990000"/>
                </a:solidFill>
              </a:rPr>
              <a:t>дюны)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7143750" y="3881438"/>
            <a:ext cx="15859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990000"/>
                </a:solidFill>
              </a:rPr>
              <a:t>карьеры,</a:t>
            </a:r>
          </a:p>
          <a:p>
            <a:r>
              <a:rPr lang="ru-RU" b="1" i="1">
                <a:solidFill>
                  <a:srgbClr val="990000"/>
                </a:solidFill>
              </a:rPr>
              <a:t>терриконы,</a:t>
            </a:r>
          </a:p>
          <a:p>
            <a:r>
              <a:rPr lang="ru-RU" b="1" i="1">
                <a:solidFill>
                  <a:srgbClr val="990000"/>
                </a:solidFill>
              </a:rPr>
              <a:t>тоннели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18487" cy="572135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b="1">
                <a:solidFill>
                  <a:srgbClr val="990000"/>
                </a:solidFill>
              </a:rPr>
              <a:t>Деятельность ледника:</a:t>
            </a:r>
          </a:p>
          <a:p>
            <a:pPr>
              <a:lnSpc>
                <a:spcPct val="90000"/>
              </a:lnSpc>
            </a:pPr>
            <a:r>
              <a:rPr lang="ru-RU" sz="2400" b="1">
                <a:solidFill>
                  <a:srgbClr val="006600"/>
                </a:solidFill>
              </a:rPr>
              <a:t>«Бараньи лбы»</a:t>
            </a:r>
            <a:r>
              <a:rPr lang="ru-RU" sz="2400"/>
              <a:t> – округлые скалы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/>
              <a:t>(Кольский п-ов)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ru-RU" sz="800"/>
          </a:p>
          <a:p>
            <a:pPr>
              <a:lnSpc>
                <a:spcPct val="90000"/>
              </a:lnSpc>
            </a:pPr>
            <a:r>
              <a:rPr lang="ru-RU" sz="2400" b="1">
                <a:solidFill>
                  <a:srgbClr val="006600"/>
                </a:solidFill>
              </a:rPr>
              <a:t>Морены</a:t>
            </a:r>
            <a:r>
              <a:rPr lang="ru-RU" sz="2400"/>
              <a:t> – холмы из принесенного ледником рыхлого материала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/>
              <a:t>(Валдайская и  Смоленско-Московская возвышенности, Северные Увалы)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ru-RU" sz="800"/>
          </a:p>
          <a:p>
            <a:pPr>
              <a:lnSpc>
                <a:spcPct val="90000"/>
              </a:lnSpc>
            </a:pPr>
            <a:r>
              <a:rPr lang="ru-RU" sz="2400" b="1">
                <a:solidFill>
                  <a:srgbClr val="006600"/>
                </a:solidFill>
              </a:rPr>
              <a:t>Зандровые равнины</a:t>
            </a:r>
            <a:r>
              <a:rPr lang="ru-RU" sz="2400"/>
              <a:t> – равнины, образовавшиеся на окраинах ледника</a:t>
            </a:r>
          </a:p>
          <a:p>
            <a:pPr>
              <a:lnSpc>
                <a:spcPct val="90000"/>
              </a:lnSpc>
            </a:pPr>
            <a:r>
              <a:rPr lang="ru-RU" sz="2400" b="1">
                <a:solidFill>
                  <a:srgbClr val="006600"/>
                </a:solidFill>
              </a:rPr>
              <a:t>Озёра ледникового происхождения</a:t>
            </a:r>
            <a:r>
              <a:rPr lang="ru-RU" sz="2400"/>
              <a:t> – Ладожское и Онежское, а также многочисленные озёра Карелии и Кольского п-ва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990000"/>
                </a:solidFill>
              </a:rPr>
              <a:t>Рис. 19 с.51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>
                <a:solidFill>
                  <a:srgbClr val="990000"/>
                </a:solidFill>
              </a:rPr>
              <a:t>Днепровское оледенение</a:t>
            </a:r>
            <a:r>
              <a:rPr lang="ru-RU" sz="2800"/>
              <a:t> – самое крупное оледенение четвертичного периода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b="1">
                <a:solidFill>
                  <a:srgbClr val="006600"/>
                </a:solidFill>
              </a:rPr>
              <a:t>Центры оледенения:</a:t>
            </a:r>
          </a:p>
          <a:p>
            <a:r>
              <a:rPr lang="ru-RU">
                <a:solidFill>
                  <a:srgbClr val="990000"/>
                </a:solidFill>
              </a:rPr>
              <a:t>Скандинавия</a:t>
            </a:r>
          </a:p>
          <a:p>
            <a:r>
              <a:rPr lang="ru-RU">
                <a:solidFill>
                  <a:srgbClr val="990000"/>
                </a:solidFill>
              </a:rPr>
              <a:t>Полярный Урал</a:t>
            </a:r>
          </a:p>
          <a:p>
            <a:r>
              <a:rPr lang="ru-RU">
                <a:solidFill>
                  <a:srgbClr val="990000"/>
                </a:solidFill>
              </a:rPr>
              <a:t>Плато Путорана</a:t>
            </a:r>
          </a:p>
          <a:p>
            <a:r>
              <a:rPr lang="ru-RU">
                <a:solidFill>
                  <a:srgbClr val="990000"/>
                </a:solidFill>
              </a:rPr>
              <a:t>Горы Бырранга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>
                <a:solidFill>
                  <a:srgbClr val="990000"/>
                </a:solidFill>
              </a:rPr>
              <a:t>Текучие воды: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>
                <a:solidFill>
                  <a:srgbClr val="0000CC"/>
                </a:solidFill>
              </a:rPr>
              <a:t>Расчленяют поверхность</a:t>
            </a:r>
          </a:p>
          <a:p>
            <a:r>
              <a:rPr lang="ru-RU" sz="2800">
                <a:solidFill>
                  <a:srgbClr val="0000CC"/>
                </a:solidFill>
              </a:rPr>
              <a:t>Создают ущелья, овраги </a:t>
            </a:r>
            <a:r>
              <a:rPr lang="ru-RU" sz="2800">
                <a:solidFill>
                  <a:srgbClr val="990000"/>
                </a:solidFill>
              </a:rPr>
              <a:t>(Среднерусская возв.),</a:t>
            </a:r>
            <a:r>
              <a:rPr lang="ru-RU" sz="2800">
                <a:solidFill>
                  <a:srgbClr val="0000CC"/>
                </a:solidFill>
              </a:rPr>
              <a:t> ложбины</a:t>
            </a:r>
          </a:p>
          <a:p>
            <a:endParaRPr lang="ru-RU" sz="2800">
              <a:solidFill>
                <a:srgbClr val="0000CC"/>
              </a:solidFill>
            </a:endParaRPr>
          </a:p>
          <a:p>
            <a:r>
              <a:rPr lang="ru-RU" sz="2800">
                <a:solidFill>
                  <a:srgbClr val="0000CC"/>
                </a:solidFill>
              </a:rPr>
              <a:t>Отлагают продукты разрушения в долинах рек </a:t>
            </a:r>
            <a:r>
              <a:rPr lang="ru-RU" sz="2800">
                <a:solidFill>
                  <a:srgbClr val="990000"/>
                </a:solidFill>
              </a:rPr>
              <a:t>(образуют острова – дельта р.Волги, р.Лены),</a:t>
            </a:r>
            <a:r>
              <a:rPr lang="ru-RU" sz="2800">
                <a:solidFill>
                  <a:srgbClr val="0000CC"/>
                </a:solidFill>
              </a:rPr>
              <a:t> в предгорных районах и склонах гор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solidFill>
                  <a:srgbClr val="990000"/>
                </a:solidFill>
              </a:rPr>
              <a:t>Деятельность ветра: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Создаёт эоловый рельеф – дюны, барханы </a:t>
            </a:r>
          </a:p>
          <a:p>
            <a:pPr algn="ctr">
              <a:buFontTx/>
              <a:buNone/>
            </a:pPr>
            <a:r>
              <a:rPr lang="ru-RU" sz="2800">
                <a:solidFill>
                  <a:srgbClr val="990000"/>
                </a:solidFill>
              </a:rPr>
              <a:t>(песчаная Куршская коса в Калининградской области, Прикаспийская низменность</a:t>
            </a:r>
            <a:r>
              <a:rPr lang="ru-RU">
                <a:solidFill>
                  <a:srgbClr val="990000"/>
                </a:solidFill>
              </a:rPr>
              <a:t>)</a:t>
            </a:r>
          </a:p>
          <a:p>
            <a:r>
              <a:rPr lang="ru-RU"/>
              <a:t>Древние дюны – холмы, поросшие сосновыми борами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393</Words>
  <Application>Microsoft Office PowerPoint</Application>
  <PresentationFormat>Экран (4:3)</PresentationFormat>
  <Paragraphs>93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Wingdings</vt:lpstr>
      <vt:lpstr>Оформление по умолчанию</vt:lpstr>
      <vt:lpstr>Тема: Развитие форм рельефа</vt:lpstr>
      <vt:lpstr>Слайд 2</vt:lpstr>
      <vt:lpstr>Рельеф меняется под действием следующих факторов:</vt:lpstr>
      <vt:lpstr>Эндогенные процессы –  это неотектонические или новейшие процессы, которые могут проявляться  в горах и на равнинах</vt:lpstr>
      <vt:lpstr>Экзогенные процессы- это процессы, происходящие под влиянием текучих вод (реки, ледники, сели), вечной мерзлоты, ветра.</vt:lpstr>
      <vt:lpstr>Слайд 6</vt:lpstr>
      <vt:lpstr>Днепровское оледенение – самое крупное оледенение четвертичного периода</vt:lpstr>
      <vt:lpstr>Текучие воды:</vt:lpstr>
      <vt:lpstr>Деятельность ветра:</vt:lpstr>
      <vt:lpstr>Деятельность человека:</vt:lpstr>
      <vt:lpstr>Стихийные бедствия:</vt:lpstr>
    </vt:vector>
  </TitlesOfParts>
  <Company>UCL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Развитие форм рельефа</dc:title>
  <dc:creator>user</dc:creator>
  <cp:lastModifiedBy>Антон</cp:lastModifiedBy>
  <cp:revision>10</cp:revision>
  <dcterms:created xsi:type="dcterms:W3CDTF">2008-11-06T21:38:30Z</dcterms:created>
  <dcterms:modified xsi:type="dcterms:W3CDTF">2015-04-09T16:54:54Z</dcterms:modified>
</cp:coreProperties>
</file>