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6" autoAdjust="0"/>
  </p:normalViewPr>
  <p:slideViewPr>
    <p:cSldViewPr>
      <p:cViewPr varScale="1"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53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71B6A-CE12-45BB-A9B7-9EBB79B882B4}" type="doc">
      <dgm:prSet loTypeId="urn:microsoft.com/office/officeart/2005/8/layout/hierarchy5" loCatId="hierarchy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722A8CE-5FC9-4897-9782-7569231CDAFD}">
      <dgm:prSet phldrT="[Текст]" custT="1"/>
      <dgm:spPr/>
      <dgm:t>
        <a:bodyPr/>
        <a:lstStyle/>
        <a:p>
          <a:r>
            <a:rPr lang="ru-RU" sz="2800" dirty="0" smtClean="0"/>
            <a:t>Топливная промышленность</a:t>
          </a:r>
          <a:endParaRPr lang="ru-RU" sz="2800" dirty="0"/>
        </a:p>
      </dgm:t>
    </dgm:pt>
    <dgm:pt modelId="{35221DF9-6122-4CF5-BB6D-84D688691DE1}" type="parTrans" cxnId="{822B65FF-DEFD-46FE-9D24-E44EA39EE501}">
      <dgm:prSet/>
      <dgm:spPr/>
      <dgm:t>
        <a:bodyPr/>
        <a:lstStyle/>
        <a:p>
          <a:endParaRPr lang="ru-RU" sz="2800"/>
        </a:p>
      </dgm:t>
    </dgm:pt>
    <dgm:pt modelId="{144DCB06-CAF7-4AA1-A3C4-FB8E897C28E4}" type="sibTrans" cxnId="{822B65FF-DEFD-46FE-9D24-E44EA39EE501}">
      <dgm:prSet/>
      <dgm:spPr/>
      <dgm:t>
        <a:bodyPr/>
        <a:lstStyle/>
        <a:p>
          <a:endParaRPr lang="ru-RU" sz="2800"/>
        </a:p>
      </dgm:t>
    </dgm:pt>
    <dgm:pt modelId="{DC09B1F8-B224-4F37-B8B4-A02A8B927D89}">
      <dgm:prSet phldrT="[Текст]" custT="1"/>
      <dgm:spPr/>
      <dgm:t>
        <a:bodyPr/>
        <a:lstStyle/>
        <a:p>
          <a:r>
            <a:rPr lang="ru-RU" sz="2800" dirty="0" smtClean="0"/>
            <a:t>Нефтяная</a:t>
          </a:r>
        </a:p>
      </dgm:t>
    </dgm:pt>
    <dgm:pt modelId="{7E81ACC5-D566-4F95-B2D4-AA8F37A1D752}" type="parTrans" cxnId="{5E4CEE50-2DC1-451E-AE1B-C97926E58177}">
      <dgm:prSet/>
      <dgm:spPr/>
      <dgm:t>
        <a:bodyPr/>
        <a:lstStyle/>
        <a:p>
          <a:endParaRPr lang="ru-RU" sz="2800"/>
        </a:p>
      </dgm:t>
    </dgm:pt>
    <dgm:pt modelId="{79424385-4365-4644-9C49-7E8639D93B9E}" type="sibTrans" cxnId="{5E4CEE50-2DC1-451E-AE1B-C97926E58177}">
      <dgm:prSet/>
      <dgm:spPr/>
      <dgm:t>
        <a:bodyPr/>
        <a:lstStyle/>
        <a:p>
          <a:endParaRPr lang="ru-RU" sz="2800"/>
        </a:p>
      </dgm:t>
    </dgm:pt>
    <dgm:pt modelId="{218921A5-ED3C-47AA-84FD-8984A01F0AFB}">
      <dgm:prSet phldrT="[Текст]" custT="1"/>
      <dgm:spPr/>
      <dgm:t>
        <a:bodyPr/>
        <a:lstStyle/>
        <a:p>
          <a:r>
            <a:rPr lang="ru-RU" sz="2800" dirty="0" smtClean="0"/>
            <a:t>Газовая </a:t>
          </a:r>
          <a:endParaRPr lang="ru-RU" sz="2800" dirty="0"/>
        </a:p>
      </dgm:t>
    </dgm:pt>
    <dgm:pt modelId="{B75864C8-403C-4544-9AC0-3981E6576434}" type="parTrans" cxnId="{42DEBD49-9A1D-4CB5-889F-4066EA30BD9F}">
      <dgm:prSet/>
      <dgm:spPr/>
      <dgm:t>
        <a:bodyPr/>
        <a:lstStyle/>
        <a:p>
          <a:endParaRPr lang="ru-RU" sz="2800"/>
        </a:p>
      </dgm:t>
    </dgm:pt>
    <dgm:pt modelId="{DF2C79E4-AACE-4151-8E42-E9A6F3152BDC}" type="sibTrans" cxnId="{42DEBD49-9A1D-4CB5-889F-4066EA30BD9F}">
      <dgm:prSet/>
      <dgm:spPr/>
      <dgm:t>
        <a:bodyPr/>
        <a:lstStyle/>
        <a:p>
          <a:endParaRPr lang="ru-RU" sz="2800"/>
        </a:p>
      </dgm:t>
    </dgm:pt>
    <dgm:pt modelId="{3255C8D3-283A-4E90-B190-09C5626C8E28}">
      <dgm:prSet phldrT="[Текст]" custT="1"/>
      <dgm:spPr/>
      <dgm:t>
        <a:bodyPr/>
        <a:lstStyle/>
        <a:p>
          <a:r>
            <a:rPr lang="ru-RU" sz="2800" dirty="0" smtClean="0"/>
            <a:t>Угольная </a:t>
          </a:r>
          <a:endParaRPr lang="ru-RU" sz="2800" dirty="0"/>
        </a:p>
      </dgm:t>
    </dgm:pt>
    <dgm:pt modelId="{1BD65E6E-7880-49CF-ABE5-4A3E35DE2CB7}" type="parTrans" cxnId="{A341DDC1-53EA-4EC9-A0D8-62E7F111472A}">
      <dgm:prSet/>
      <dgm:spPr/>
      <dgm:t>
        <a:bodyPr/>
        <a:lstStyle/>
        <a:p>
          <a:endParaRPr lang="ru-RU" sz="2800"/>
        </a:p>
      </dgm:t>
    </dgm:pt>
    <dgm:pt modelId="{58426FF1-1536-4589-932B-8F18774E4298}" type="sibTrans" cxnId="{A341DDC1-53EA-4EC9-A0D8-62E7F111472A}">
      <dgm:prSet/>
      <dgm:spPr/>
      <dgm:t>
        <a:bodyPr/>
        <a:lstStyle/>
        <a:p>
          <a:endParaRPr lang="ru-RU" sz="2800"/>
        </a:p>
      </dgm:t>
    </dgm:pt>
    <dgm:pt modelId="{1C750E22-3D7B-4698-A76A-1500309A7197}" type="pres">
      <dgm:prSet presAssocID="{03871B6A-CE12-45BB-A9B7-9EBB79B882B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9EFFCB-4F80-4353-B25F-9AD4B9380B3D}" type="pres">
      <dgm:prSet presAssocID="{03871B6A-CE12-45BB-A9B7-9EBB79B882B4}" presName="hierFlow" presStyleCnt="0"/>
      <dgm:spPr/>
      <dgm:t>
        <a:bodyPr/>
        <a:lstStyle/>
        <a:p>
          <a:endParaRPr lang="ru-RU"/>
        </a:p>
      </dgm:t>
    </dgm:pt>
    <dgm:pt modelId="{86AE5017-0150-4FD9-AA8A-5D1FE6F17108}" type="pres">
      <dgm:prSet presAssocID="{03871B6A-CE12-45BB-A9B7-9EBB79B882B4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8A8F5E6-6B98-43C1-8271-43C6F4BBDA28}" type="pres">
      <dgm:prSet presAssocID="{9722A8CE-5FC9-4897-9782-7569231CDAFD}" presName="Name17" presStyleCnt="0"/>
      <dgm:spPr/>
      <dgm:t>
        <a:bodyPr/>
        <a:lstStyle/>
        <a:p>
          <a:endParaRPr lang="ru-RU"/>
        </a:p>
      </dgm:t>
    </dgm:pt>
    <dgm:pt modelId="{2969FFA9-9B93-4777-984A-362985E76DD3}" type="pres">
      <dgm:prSet presAssocID="{9722A8CE-5FC9-4897-9782-7569231CDAFD}" presName="level1Shape" presStyleLbl="node0" presStyleIdx="0" presStyleCnt="1" custScaleX="130968" custScaleY="1458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41FCEA-5646-4DF1-B221-FDD070066902}" type="pres">
      <dgm:prSet presAssocID="{9722A8CE-5FC9-4897-9782-7569231CDAFD}" presName="hierChild2" presStyleCnt="0"/>
      <dgm:spPr/>
      <dgm:t>
        <a:bodyPr/>
        <a:lstStyle/>
        <a:p>
          <a:endParaRPr lang="ru-RU"/>
        </a:p>
      </dgm:t>
    </dgm:pt>
    <dgm:pt modelId="{EEF33F58-EF34-4DDB-8110-A345C8842788}" type="pres">
      <dgm:prSet presAssocID="{7E81ACC5-D566-4F95-B2D4-AA8F37A1D752}" presName="Name25" presStyleLbl="parChTrans1D2" presStyleIdx="0" presStyleCnt="3"/>
      <dgm:spPr/>
      <dgm:t>
        <a:bodyPr/>
        <a:lstStyle/>
        <a:p>
          <a:endParaRPr lang="ru-RU"/>
        </a:p>
      </dgm:t>
    </dgm:pt>
    <dgm:pt modelId="{E164DE30-AC58-4F76-98B5-F818557F54B3}" type="pres">
      <dgm:prSet presAssocID="{7E81ACC5-D566-4F95-B2D4-AA8F37A1D75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AD61932-09A3-4931-9EB0-363FBC2CDFE8}" type="pres">
      <dgm:prSet presAssocID="{DC09B1F8-B224-4F37-B8B4-A02A8B927D89}" presName="Name30" presStyleCnt="0"/>
      <dgm:spPr/>
      <dgm:t>
        <a:bodyPr/>
        <a:lstStyle/>
        <a:p>
          <a:endParaRPr lang="ru-RU"/>
        </a:p>
      </dgm:t>
    </dgm:pt>
    <dgm:pt modelId="{1814B273-39DE-4FD9-B655-35918F571BCE}" type="pres">
      <dgm:prSet presAssocID="{DC09B1F8-B224-4F37-B8B4-A02A8B927D89}" presName="level2Shape" presStyleLbl="node2" presStyleIdx="0" presStyleCnt="3"/>
      <dgm:spPr/>
      <dgm:t>
        <a:bodyPr/>
        <a:lstStyle/>
        <a:p>
          <a:endParaRPr lang="ru-RU"/>
        </a:p>
      </dgm:t>
    </dgm:pt>
    <dgm:pt modelId="{B37C143D-C673-40B9-BC14-ABCBA599C5D8}" type="pres">
      <dgm:prSet presAssocID="{DC09B1F8-B224-4F37-B8B4-A02A8B927D89}" presName="hierChild3" presStyleCnt="0"/>
      <dgm:spPr/>
      <dgm:t>
        <a:bodyPr/>
        <a:lstStyle/>
        <a:p>
          <a:endParaRPr lang="ru-RU"/>
        </a:p>
      </dgm:t>
    </dgm:pt>
    <dgm:pt modelId="{640D95E8-6277-4CCA-8AF3-77FCD83F22B7}" type="pres">
      <dgm:prSet presAssocID="{B75864C8-403C-4544-9AC0-3981E6576434}" presName="Name25" presStyleLbl="parChTrans1D2" presStyleIdx="1" presStyleCnt="3"/>
      <dgm:spPr/>
      <dgm:t>
        <a:bodyPr/>
        <a:lstStyle/>
        <a:p>
          <a:endParaRPr lang="ru-RU"/>
        </a:p>
      </dgm:t>
    </dgm:pt>
    <dgm:pt modelId="{685DC8B6-D02D-489D-9180-2EE0326EE2E8}" type="pres">
      <dgm:prSet presAssocID="{B75864C8-403C-4544-9AC0-3981E657643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24CA7E3-2855-4ADE-9DAE-C4A14CFF3536}" type="pres">
      <dgm:prSet presAssocID="{218921A5-ED3C-47AA-84FD-8984A01F0AFB}" presName="Name30" presStyleCnt="0"/>
      <dgm:spPr/>
      <dgm:t>
        <a:bodyPr/>
        <a:lstStyle/>
        <a:p>
          <a:endParaRPr lang="ru-RU"/>
        </a:p>
      </dgm:t>
    </dgm:pt>
    <dgm:pt modelId="{83FE7975-C208-4E8E-B87E-8C973CDB0A89}" type="pres">
      <dgm:prSet presAssocID="{218921A5-ED3C-47AA-84FD-8984A01F0AFB}" presName="level2Shape" presStyleLbl="node2" presStyleIdx="1" presStyleCnt="3"/>
      <dgm:spPr/>
      <dgm:t>
        <a:bodyPr/>
        <a:lstStyle/>
        <a:p>
          <a:endParaRPr lang="ru-RU"/>
        </a:p>
      </dgm:t>
    </dgm:pt>
    <dgm:pt modelId="{9AF5323E-4DB4-4DE9-91A3-A8D16B0265D0}" type="pres">
      <dgm:prSet presAssocID="{218921A5-ED3C-47AA-84FD-8984A01F0AFB}" presName="hierChild3" presStyleCnt="0"/>
      <dgm:spPr/>
      <dgm:t>
        <a:bodyPr/>
        <a:lstStyle/>
        <a:p>
          <a:endParaRPr lang="ru-RU"/>
        </a:p>
      </dgm:t>
    </dgm:pt>
    <dgm:pt modelId="{241E4704-F6D2-49C9-8BF4-6F6C27BE74DD}" type="pres">
      <dgm:prSet presAssocID="{1BD65E6E-7880-49CF-ABE5-4A3E35DE2CB7}" presName="Name25" presStyleLbl="parChTrans1D2" presStyleIdx="2" presStyleCnt="3"/>
      <dgm:spPr/>
      <dgm:t>
        <a:bodyPr/>
        <a:lstStyle/>
        <a:p>
          <a:endParaRPr lang="ru-RU"/>
        </a:p>
      </dgm:t>
    </dgm:pt>
    <dgm:pt modelId="{99B6F021-6564-417C-9E53-216D6D6B5607}" type="pres">
      <dgm:prSet presAssocID="{1BD65E6E-7880-49CF-ABE5-4A3E35DE2CB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4FCC0A3-BA50-4CFD-95BD-4091DA221471}" type="pres">
      <dgm:prSet presAssocID="{3255C8D3-283A-4E90-B190-09C5626C8E28}" presName="Name30" presStyleCnt="0"/>
      <dgm:spPr/>
      <dgm:t>
        <a:bodyPr/>
        <a:lstStyle/>
        <a:p>
          <a:endParaRPr lang="ru-RU"/>
        </a:p>
      </dgm:t>
    </dgm:pt>
    <dgm:pt modelId="{DD74FA14-137A-4EC5-AB8A-E14549BE04E8}" type="pres">
      <dgm:prSet presAssocID="{3255C8D3-283A-4E90-B190-09C5626C8E28}" presName="level2Shape" presStyleLbl="node2" presStyleIdx="2" presStyleCnt="3"/>
      <dgm:spPr/>
      <dgm:t>
        <a:bodyPr/>
        <a:lstStyle/>
        <a:p>
          <a:endParaRPr lang="ru-RU"/>
        </a:p>
      </dgm:t>
    </dgm:pt>
    <dgm:pt modelId="{A0548A39-AA0A-4B7D-95A4-C1E8218EA01C}" type="pres">
      <dgm:prSet presAssocID="{3255C8D3-283A-4E90-B190-09C5626C8E28}" presName="hierChild3" presStyleCnt="0"/>
      <dgm:spPr/>
      <dgm:t>
        <a:bodyPr/>
        <a:lstStyle/>
        <a:p>
          <a:endParaRPr lang="ru-RU"/>
        </a:p>
      </dgm:t>
    </dgm:pt>
    <dgm:pt modelId="{12086505-A4C5-419E-8D5B-3EE2D9E765A2}" type="pres">
      <dgm:prSet presAssocID="{03871B6A-CE12-45BB-A9B7-9EBB79B882B4}" presName="bgShapesFlow" presStyleCnt="0"/>
      <dgm:spPr/>
      <dgm:t>
        <a:bodyPr/>
        <a:lstStyle/>
        <a:p>
          <a:endParaRPr lang="ru-RU"/>
        </a:p>
      </dgm:t>
    </dgm:pt>
  </dgm:ptLst>
  <dgm:cxnLst>
    <dgm:cxn modelId="{822B65FF-DEFD-46FE-9D24-E44EA39EE501}" srcId="{03871B6A-CE12-45BB-A9B7-9EBB79B882B4}" destId="{9722A8CE-5FC9-4897-9782-7569231CDAFD}" srcOrd="0" destOrd="0" parTransId="{35221DF9-6122-4CF5-BB6D-84D688691DE1}" sibTransId="{144DCB06-CAF7-4AA1-A3C4-FB8E897C28E4}"/>
    <dgm:cxn modelId="{C5695C8B-5602-4A3F-B8D7-A6A5F089417B}" type="presOf" srcId="{1BD65E6E-7880-49CF-ABE5-4A3E35DE2CB7}" destId="{241E4704-F6D2-49C9-8BF4-6F6C27BE74DD}" srcOrd="0" destOrd="0" presId="urn:microsoft.com/office/officeart/2005/8/layout/hierarchy5"/>
    <dgm:cxn modelId="{5B2DA699-FA34-48B6-9981-EB4E7EA36A2C}" type="presOf" srcId="{DC09B1F8-B224-4F37-B8B4-A02A8B927D89}" destId="{1814B273-39DE-4FD9-B655-35918F571BCE}" srcOrd="0" destOrd="0" presId="urn:microsoft.com/office/officeart/2005/8/layout/hierarchy5"/>
    <dgm:cxn modelId="{D0CC3E1E-9512-46D0-9AE1-74D5F6F48EEF}" type="presOf" srcId="{218921A5-ED3C-47AA-84FD-8984A01F0AFB}" destId="{83FE7975-C208-4E8E-B87E-8C973CDB0A89}" srcOrd="0" destOrd="0" presId="urn:microsoft.com/office/officeart/2005/8/layout/hierarchy5"/>
    <dgm:cxn modelId="{83678154-B726-4E71-A711-124640F07486}" type="presOf" srcId="{03871B6A-CE12-45BB-A9B7-9EBB79B882B4}" destId="{1C750E22-3D7B-4698-A76A-1500309A7197}" srcOrd="0" destOrd="0" presId="urn:microsoft.com/office/officeart/2005/8/layout/hierarchy5"/>
    <dgm:cxn modelId="{413D1396-53C4-4402-9E98-F40BA5D30F55}" type="presOf" srcId="{1BD65E6E-7880-49CF-ABE5-4A3E35DE2CB7}" destId="{99B6F021-6564-417C-9E53-216D6D6B5607}" srcOrd="1" destOrd="0" presId="urn:microsoft.com/office/officeart/2005/8/layout/hierarchy5"/>
    <dgm:cxn modelId="{42DEBD49-9A1D-4CB5-889F-4066EA30BD9F}" srcId="{9722A8CE-5FC9-4897-9782-7569231CDAFD}" destId="{218921A5-ED3C-47AA-84FD-8984A01F0AFB}" srcOrd="1" destOrd="0" parTransId="{B75864C8-403C-4544-9AC0-3981E6576434}" sibTransId="{DF2C79E4-AACE-4151-8E42-E9A6F3152BDC}"/>
    <dgm:cxn modelId="{5E4CEE50-2DC1-451E-AE1B-C97926E58177}" srcId="{9722A8CE-5FC9-4897-9782-7569231CDAFD}" destId="{DC09B1F8-B224-4F37-B8B4-A02A8B927D89}" srcOrd="0" destOrd="0" parTransId="{7E81ACC5-D566-4F95-B2D4-AA8F37A1D752}" sibTransId="{79424385-4365-4644-9C49-7E8639D93B9E}"/>
    <dgm:cxn modelId="{2B4CB855-6A1E-4004-BBDA-4C5298C5CD08}" type="presOf" srcId="{B75864C8-403C-4544-9AC0-3981E6576434}" destId="{640D95E8-6277-4CCA-8AF3-77FCD83F22B7}" srcOrd="0" destOrd="0" presId="urn:microsoft.com/office/officeart/2005/8/layout/hierarchy5"/>
    <dgm:cxn modelId="{153D16F7-DEC4-483E-86AD-30C88711EF8F}" type="presOf" srcId="{7E81ACC5-D566-4F95-B2D4-AA8F37A1D752}" destId="{EEF33F58-EF34-4DDB-8110-A345C8842788}" srcOrd="0" destOrd="0" presId="urn:microsoft.com/office/officeart/2005/8/layout/hierarchy5"/>
    <dgm:cxn modelId="{27F912F8-1B0F-4EF4-8302-6AC1BFC5C1E3}" type="presOf" srcId="{3255C8D3-283A-4E90-B190-09C5626C8E28}" destId="{DD74FA14-137A-4EC5-AB8A-E14549BE04E8}" srcOrd="0" destOrd="0" presId="urn:microsoft.com/office/officeart/2005/8/layout/hierarchy5"/>
    <dgm:cxn modelId="{CF0879E3-A4F1-41C2-9328-1CE8B1DBB332}" type="presOf" srcId="{7E81ACC5-D566-4F95-B2D4-AA8F37A1D752}" destId="{E164DE30-AC58-4F76-98B5-F818557F54B3}" srcOrd="1" destOrd="0" presId="urn:microsoft.com/office/officeart/2005/8/layout/hierarchy5"/>
    <dgm:cxn modelId="{A341DDC1-53EA-4EC9-A0D8-62E7F111472A}" srcId="{9722A8CE-5FC9-4897-9782-7569231CDAFD}" destId="{3255C8D3-283A-4E90-B190-09C5626C8E28}" srcOrd="2" destOrd="0" parTransId="{1BD65E6E-7880-49CF-ABE5-4A3E35DE2CB7}" sibTransId="{58426FF1-1536-4589-932B-8F18774E4298}"/>
    <dgm:cxn modelId="{7301D964-81C5-4253-98CA-7F7823B54034}" type="presOf" srcId="{B75864C8-403C-4544-9AC0-3981E6576434}" destId="{685DC8B6-D02D-489D-9180-2EE0326EE2E8}" srcOrd="1" destOrd="0" presId="urn:microsoft.com/office/officeart/2005/8/layout/hierarchy5"/>
    <dgm:cxn modelId="{344EF11A-4EB0-459B-8A46-6E9DD9E1D046}" type="presOf" srcId="{9722A8CE-5FC9-4897-9782-7569231CDAFD}" destId="{2969FFA9-9B93-4777-984A-362985E76DD3}" srcOrd="0" destOrd="0" presId="urn:microsoft.com/office/officeart/2005/8/layout/hierarchy5"/>
    <dgm:cxn modelId="{4955EA42-F071-49B4-AE9B-01E2C207AF9D}" type="presParOf" srcId="{1C750E22-3D7B-4698-A76A-1500309A7197}" destId="{159EFFCB-4F80-4353-B25F-9AD4B9380B3D}" srcOrd="0" destOrd="0" presId="urn:microsoft.com/office/officeart/2005/8/layout/hierarchy5"/>
    <dgm:cxn modelId="{8C1D8AF8-B941-4AF6-9261-D83DBF4F1BFE}" type="presParOf" srcId="{159EFFCB-4F80-4353-B25F-9AD4B9380B3D}" destId="{86AE5017-0150-4FD9-AA8A-5D1FE6F17108}" srcOrd="0" destOrd="0" presId="urn:microsoft.com/office/officeart/2005/8/layout/hierarchy5"/>
    <dgm:cxn modelId="{84397C11-F5E2-439F-B1A4-8E4B29469AD2}" type="presParOf" srcId="{86AE5017-0150-4FD9-AA8A-5D1FE6F17108}" destId="{88A8F5E6-6B98-43C1-8271-43C6F4BBDA28}" srcOrd="0" destOrd="0" presId="urn:microsoft.com/office/officeart/2005/8/layout/hierarchy5"/>
    <dgm:cxn modelId="{4D28FBDD-4775-425D-B611-94AE453E2161}" type="presParOf" srcId="{88A8F5E6-6B98-43C1-8271-43C6F4BBDA28}" destId="{2969FFA9-9B93-4777-984A-362985E76DD3}" srcOrd="0" destOrd="0" presId="urn:microsoft.com/office/officeart/2005/8/layout/hierarchy5"/>
    <dgm:cxn modelId="{763D12C5-61F3-480C-A726-B32E7B007808}" type="presParOf" srcId="{88A8F5E6-6B98-43C1-8271-43C6F4BBDA28}" destId="{F041FCEA-5646-4DF1-B221-FDD070066902}" srcOrd="1" destOrd="0" presId="urn:microsoft.com/office/officeart/2005/8/layout/hierarchy5"/>
    <dgm:cxn modelId="{27557D68-C69A-431B-BC54-785B1160E087}" type="presParOf" srcId="{F041FCEA-5646-4DF1-B221-FDD070066902}" destId="{EEF33F58-EF34-4DDB-8110-A345C8842788}" srcOrd="0" destOrd="0" presId="urn:microsoft.com/office/officeart/2005/8/layout/hierarchy5"/>
    <dgm:cxn modelId="{6039A247-7AA4-434C-97BF-A368021BFFF2}" type="presParOf" srcId="{EEF33F58-EF34-4DDB-8110-A345C8842788}" destId="{E164DE30-AC58-4F76-98B5-F818557F54B3}" srcOrd="0" destOrd="0" presId="urn:microsoft.com/office/officeart/2005/8/layout/hierarchy5"/>
    <dgm:cxn modelId="{3C7A4506-402B-432B-A06D-80A9B6483C35}" type="presParOf" srcId="{F041FCEA-5646-4DF1-B221-FDD070066902}" destId="{2AD61932-09A3-4931-9EB0-363FBC2CDFE8}" srcOrd="1" destOrd="0" presId="urn:microsoft.com/office/officeart/2005/8/layout/hierarchy5"/>
    <dgm:cxn modelId="{81296D0B-3284-4348-B361-5E6EA9A331DB}" type="presParOf" srcId="{2AD61932-09A3-4931-9EB0-363FBC2CDFE8}" destId="{1814B273-39DE-4FD9-B655-35918F571BCE}" srcOrd="0" destOrd="0" presId="urn:microsoft.com/office/officeart/2005/8/layout/hierarchy5"/>
    <dgm:cxn modelId="{5E5604C8-8ECF-4C26-BDC9-AA498810FB12}" type="presParOf" srcId="{2AD61932-09A3-4931-9EB0-363FBC2CDFE8}" destId="{B37C143D-C673-40B9-BC14-ABCBA599C5D8}" srcOrd="1" destOrd="0" presId="urn:microsoft.com/office/officeart/2005/8/layout/hierarchy5"/>
    <dgm:cxn modelId="{56E960FB-C4DD-494B-A9B2-8BF92224CDB0}" type="presParOf" srcId="{F041FCEA-5646-4DF1-B221-FDD070066902}" destId="{640D95E8-6277-4CCA-8AF3-77FCD83F22B7}" srcOrd="2" destOrd="0" presId="urn:microsoft.com/office/officeart/2005/8/layout/hierarchy5"/>
    <dgm:cxn modelId="{88541E67-8EE1-44A7-A76F-DEF2A795A2F6}" type="presParOf" srcId="{640D95E8-6277-4CCA-8AF3-77FCD83F22B7}" destId="{685DC8B6-D02D-489D-9180-2EE0326EE2E8}" srcOrd="0" destOrd="0" presId="urn:microsoft.com/office/officeart/2005/8/layout/hierarchy5"/>
    <dgm:cxn modelId="{F1D4336D-9EFE-411D-86A3-5FAC701AD389}" type="presParOf" srcId="{F041FCEA-5646-4DF1-B221-FDD070066902}" destId="{A24CA7E3-2855-4ADE-9DAE-C4A14CFF3536}" srcOrd="3" destOrd="0" presId="urn:microsoft.com/office/officeart/2005/8/layout/hierarchy5"/>
    <dgm:cxn modelId="{FBC31E64-065F-4D97-8F52-EC404A25F732}" type="presParOf" srcId="{A24CA7E3-2855-4ADE-9DAE-C4A14CFF3536}" destId="{83FE7975-C208-4E8E-B87E-8C973CDB0A89}" srcOrd="0" destOrd="0" presId="urn:microsoft.com/office/officeart/2005/8/layout/hierarchy5"/>
    <dgm:cxn modelId="{252FA540-668C-4FD8-95E4-0E559EEBAAF6}" type="presParOf" srcId="{A24CA7E3-2855-4ADE-9DAE-C4A14CFF3536}" destId="{9AF5323E-4DB4-4DE9-91A3-A8D16B0265D0}" srcOrd="1" destOrd="0" presId="urn:microsoft.com/office/officeart/2005/8/layout/hierarchy5"/>
    <dgm:cxn modelId="{28F715BB-6C09-434C-8DDB-2BDE486094C1}" type="presParOf" srcId="{F041FCEA-5646-4DF1-B221-FDD070066902}" destId="{241E4704-F6D2-49C9-8BF4-6F6C27BE74DD}" srcOrd="4" destOrd="0" presId="urn:microsoft.com/office/officeart/2005/8/layout/hierarchy5"/>
    <dgm:cxn modelId="{4363E6A4-842A-459F-8C6F-09D89E948C7D}" type="presParOf" srcId="{241E4704-F6D2-49C9-8BF4-6F6C27BE74DD}" destId="{99B6F021-6564-417C-9E53-216D6D6B5607}" srcOrd="0" destOrd="0" presId="urn:microsoft.com/office/officeart/2005/8/layout/hierarchy5"/>
    <dgm:cxn modelId="{C16A7925-89F1-4B7D-BCAB-82EB81BCBE14}" type="presParOf" srcId="{F041FCEA-5646-4DF1-B221-FDD070066902}" destId="{54FCC0A3-BA50-4CFD-95BD-4091DA221471}" srcOrd="5" destOrd="0" presId="urn:microsoft.com/office/officeart/2005/8/layout/hierarchy5"/>
    <dgm:cxn modelId="{E4CD90AB-14BE-4B63-BE96-B7ABCC91B006}" type="presParOf" srcId="{54FCC0A3-BA50-4CFD-95BD-4091DA221471}" destId="{DD74FA14-137A-4EC5-AB8A-E14549BE04E8}" srcOrd="0" destOrd="0" presId="urn:microsoft.com/office/officeart/2005/8/layout/hierarchy5"/>
    <dgm:cxn modelId="{534D1322-E9E3-4308-AF44-02C2D70F0B10}" type="presParOf" srcId="{54FCC0A3-BA50-4CFD-95BD-4091DA221471}" destId="{A0548A39-AA0A-4B7D-95A4-C1E8218EA01C}" srcOrd="1" destOrd="0" presId="urn:microsoft.com/office/officeart/2005/8/layout/hierarchy5"/>
    <dgm:cxn modelId="{8468AC2F-7FA2-4A2F-A9C2-7F37AFDE1FCC}" type="presParOf" srcId="{1C750E22-3D7B-4698-A76A-1500309A7197}" destId="{12086505-A4C5-419E-8D5B-3EE2D9E765A2}" srcOrd="1" destOrd="0" presId="urn:microsoft.com/office/officeart/2005/8/layout/hierarchy5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9FFA9-9B93-4777-984A-362985E76DD3}">
      <dsp:nvSpPr>
        <dsp:cNvPr id="0" name=""/>
        <dsp:cNvSpPr/>
      </dsp:nvSpPr>
      <dsp:spPr>
        <a:xfrm>
          <a:off x="142874" y="1135040"/>
          <a:ext cx="3222631" cy="1793918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Топливная промышленность</a:t>
          </a:r>
          <a:endParaRPr lang="ru-RU" sz="2800" kern="1200" dirty="0"/>
        </a:p>
      </dsp:txBody>
      <dsp:txXfrm>
        <a:off x="195416" y="1187582"/>
        <a:ext cx="3117547" cy="1688834"/>
      </dsp:txXfrm>
    </dsp:sp>
    <dsp:sp modelId="{EEF33F58-EF34-4DDB-8110-A345C8842788}">
      <dsp:nvSpPr>
        <dsp:cNvPr id="0" name=""/>
        <dsp:cNvSpPr/>
      </dsp:nvSpPr>
      <dsp:spPr>
        <a:xfrm rot="18289469">
          <a:off x="2995863" y="1297324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814542" y="1281481"/>
        <a:ext cx="86176" cy="86176"/>
      </dsp:txXfrm>
    </dsp:sp>
    <dsp:sp modelId="{1814B273-39DE-4FD9-B655-35918F571BCE}">
      <dsp:nvSpPr>
        <dsp:cNvPr id="0" name=""/>
        <dsp:cNvSpPr/>
      </dsp:nvSpPr>
      <dsp:spPr>
        <a:xfrm>
          <a:off x="4349756" y="1984"/>
          <a:ext cx="2460624" cy="12303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Нефтяная</a:t>
          </a:r>
        </a:p>
      </dsp:txBody>
      <dsp:txXfrm>
        <a:off x="4385791" y="38019"/>
        <a:ext cx="2388554" cy="1158242"/>
      </dsp:txXfrm>
    </dsp:sp>
    <dsp:sp modelId="{640D95E8-6277-4CCA-8AF3-77FCD83F22B7}">
      <dsp:nvSpPr>
        <dsp:cNvPr id="0" name=""/>
        <dsp:cNvSpPr/>
      </dsp:nvSpPr>
      <dsp:spPr>
        <a:xfrm>
          <a:off x="3365506" y="2004753"/>
          <a:ext cx="98424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84249" y="2724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33024" y="2007393"/>
        <a:ext cx="49212" cy="49212"/>
      </dsp:txXfrm>
    </dsp:sp>
    <dsp:sp modelId="{83FE7975-C208-4E8E-B87E-8C973CDB0A89}">
      <dsp:nvSpPr>
        <dsp:cNvPr id="0" name=""/>
        <dsp:cNvSpPr/>
      </dsp:nvSpPr>
      <dsp:spPr>
        <a:xfrm>
          <a:off x="4349756" y="1416843"/>
          <a:ext cx="2460624" cy="12303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Газовая </a:t>
          </a:r>
          <a:endParaRPr lang="ru-RU" sz="2800" kern="1200" dirty="0"/>
        </a:p>
      </dsp:txBody>
      <dsp:txXfrm>
        <a:off x="4385791" y="1452878"/>
        <a:ext cx="2388554" cy="1158242"/>
      </dsp:txXfrm>
    </dsp:sp>
    <dsp:sp modelId="{241E4704-F6D2-49C9-8BF4-6F6C27BE74DD}">
      <dsp:nvSpPr>
        <dsp:cNvPr id="0" name=""/>
        <dsp:cNvSpPr/>
      </dsp:nvSpPr>
      <dsp:spPr>
        <a:xfrm rot="3310531">
          <a:off x="2995863" y="2712183"/>
          <a:ext cx="172353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23535" y="27246"/>
              </a:lnTo>
            </a:path>
          </a:pathLst>
        </a:custGeom>
        <a:noFill/>
        <a:ln w="1905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3814542" y="2696341"/>
        <a:ext cx="86176" cy="86176"/>
      </dsp:txXfrm>
    </dsp:sp>
    <dsp:sp modelId="{DD74FA14-137A-4EC5-AB8A-E14549BE04E8}">
      <dsp:nvSpPr>
        <dsp:cNvPr id="0" name=""/>
        <dsp:cNvSpPr/>
      </dsp:nvSpPr>
      <dsp:spPr>
        <a:xfrm>
          <a:off x="4349756" y="2831703"/>
          <a:ext cx="2460624" cy="123031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Угольная </a:t>
          </a:r>
          <a:endParaRPr lang="ru-RU" sz="2800" kern="1200" dirty="0"/>
        </a:p>
      </dsp:txBody>
      <dsp:txXfrm>
        <a:off x="4385791" y="2867738"/>
        <a:ext cx="2388554" cy="1158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Топливная промышленность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Газоносные базы страны: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200" dirty="0" err="1" smtClean="0"/>
              <a:t>Западно-Сибирская</a:t>
            </a:r>
            <a:r>
              <a:rPr lang="ru-RU" sz="3200" dirty="0" smtClean="0"/>
              <a:t>: </a:t>
            </a:r>
            <a:r>
              <a:rPr lang="ru-RU" sz="3200" dirty="0" err="1" smtClean="0"/>
              <a:t>Уренгойское</a:t>
            </a:r>
            <a:r>
              <a:rPr lang="ru-RU" sz="3200" dirty="0" smtClean="0"/>
              <a:t>, </a:t>
            </a:r>
            <a:r>
              <a:rPr lang="ru-RU" sz="3200" dirty="0" err="1" smtClean="0"/>
              <a:t>Ямбургское</a:t>
            </a:r>
            <a:r>
              <a:rPr lang="ru-RU" sz="3200" dirty="0" smtClean="0"/>
              <a:t> (90% добычи газа);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200" dirty="0" err="1" smtClean="0"/>
              <a:t>Оренбургско-Астраханская</a:t>
            </a:r>
            <a:r>
              <a:rPr lang="ru-RU" sz="3200" dirty="0" smtClean="0"/>
              <a:t>: Оренбургское, Астраханское месторождения (6% добычи);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200" dirty="0" smtClean="0"/>
              <a:t>Тимано-Печорская база: </a:t>
            </a:r>
            <a:r>
              <a:rPr lang="ru-RU" sz="3200" dirty="0" err="1" smtClean="0"/>
              <a:t>Штокмановское</a:t>
            </a:r>
            <a:r>
              <a:rPr lang="ru-RU" sz="3200" dirty="0" smtClean="0"/>
              <a:t> (1%)</a:t>
            </a:r>
          </a:p>
          <a:p>
            <a:pPr marL="571500" indent="-571500"/>
            <a:r>
              <a:rPr lang="ru-RU" sz="3200" dirty="0" smtClean="0"/>
              <a:t>Возможно формирование базы на основе месторождения Якутии, Сахалина и т.д.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Угольная промышленность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4525963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России более 200 угольных месторождений и бассейнов;</a:t>
            </a:r>
          </a:p>
          <a:p>
            <a:r>
              <a:rPr lang="ru-RU" sz="3200" dirty="0" smtClean="0"/>
              <a:t>Общие запасы 6 </a:t>
            </a:r>
            <a:r>
              <a:rPr lang="ru-RU" sz="3200" dirty="0" err="1" smtClean="0"/>
              <a:t>трлн</a:t>
            </a:r>
            <a:r>
              <a:rPr lang="ru-RU" sz="3200" dirty="0" smtClean="0"/>
              <a:t> т (23%);</a:t>
            </a:r>
          </a:p>
          <a:p>
            <a:r>
              <a:rPr lang="ru-RU" sz="3200" dirty="0" smtClean="0"/>
              <a:t>Большая часть угля используется как топливо для ТЭС, а 25% - коксующийся уголь для черной металлургии и химической промышленности;</a:t>
            </a:r>
          </a:p>
          <a:p>
            <a:r>
              <a:rPr lang="ru-RU" sz="3200" dirty="0" smtClean="0"/>
              <a:t>Основная добыча угля- Сибирь (75%) и Европейская часть страны (14%).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Крупнейшие угольные бассейны: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u="sng" dirty="0" smtClean="0"/>
              <a:t>Кузнецкий угольный бассейн</a:t>
            </a:r>
            <a:r>
              <a:rPr lang="ru-RU" sz="3200" dirty="0" smtClean="0"/>
              <a:t> – главный бассейн России, огромные запасы высококачественного и коксующегося угля.</a:t>
            </a:r>
          </a:p>
          <a:p>
            <a:pPr marL="514350" indent="-514350" algn="ctr">
              <a:buNone/>
            </a:pPr>
            <a:r>
              <a:rPr lang="ru-RU" sz="3200" dirty="0" smtClean="0"/>
              <a:t>Проблемы: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3200" dirty="0" smtClean="0"/>
              <a:t>Невыгодное географическое положение;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3200" dirty="0" smtClean="0"/>
              <a:t>Слабое развитие ж/</a:t>
            </a:r>
            <a:r>
              <a:rPr lang="ru-RU" sz="3200" dirty="0" err="1" smtClean="0"/>
              <a:t>д</a:t>
            </a:r>
            <a:r>
              <a:rPr lang="ru-RU" sz="3200" dirty="0" smtClean="0"/>
              <a:t> на востоке России;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3200" dirty="0" smtClean="0"/>
              <a:t>Мало перспектив развития бассейна.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229600" cy="4929222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ru-RU" sz="3200" u="sng" dirty="0" smtClean="0"/>
              <a:t>Канско-Ачинский бассейн</a:t>
            </a:r>
            <a:r>
              <a:rPr lang="ru-RU" sz="3200" dirty="0" smtClean="0"/>
              <a:t> – второй по значимости. Самый дешевый уголь, но низкого качества (бурый уголь), используется как топливо для ТЭС;</a:t>
            </a:r>
          </a:p>
          <a:p>
            <a:pPr marL="514350" indent="-514350">
              <a:buFont typeface="+mj-lt"/>
              <a:buAutoNum type="arabicPeriod" startAt="2"/>
            </a:pPr>
            <a:endParaRPr lang="ru-RU" sz="32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ru-RU" sz="3200" u="sng" dirty="0" smtClean="0"/>
              <a:t>Печорский угольный бассейн</a:t>
            </a:r>
            <a:r>
              <a:rPr lang="ru-RU" sz="3200" dirty="0" smtClean="0"/>
              <a:t> – обладает запасами качественных углей. Основной потребитель – Европейский Север.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Домашнее задание</a:t>
            </a:r>
            <a:r>
              <a:rPr lang="ru-RU" sz="4000" b="1" dirty="0" smtClean="0">
                <a:sym typeface="Wingdings" pitchFamily="2" charset="2"/>
              </a:rPr>
              <a:t>  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§2;</a:t>
            </a:r>
          </a:p>
          <a:p>
            <a:r>
              <a:rPr lang="ru-RU" sz="3200" dirty="0" smtClean="0"/>
              <a:t>Отметить на контурной карте России:</a:t>
            </a:r>
          </a:p>
          <a:p>
            <a:pPr marL="803275" indent="-447675">
              <a:buFont typeface="+mj-lt"/>
              <a:buAutoNum type="arabicParenR"/>
            </a:pPr>
            <a:r>
              <a:rPr lang="ru-RU" sz="3200" dirty="0" smtClean="0"/>
              <a:t>крупнейшие месторождения нефти, газа, угля; </a:t>
            </a:r>
          </a:p>
          <a:p>
            <a:pPr marL="803275" indent="-447675">
              <a:buFont typeface="+mj-lt"/>
              <a:buAutoNum type="arabicParenR"/>
            </a:pPr>
            <a:r>
              <a:rPr lang="ru-RU" sz="3200" dirty="0" smtClean="0"/>
              <a:t>основные газопроводы;</a:t>
            </a:r>
          </a:p>
          <a:p>
            <a:pPr marL="355600" indent="-355600"/>
            <a:r>
              <a:rPr lang="ru-RU" sz="3200" dirty="0" smtClean="0"/>
              <a:t>Ответить на вопрос №4 письменно в тетради!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00166" y="785794"/>
          <a:ext cx="69532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Нефтяная промышленность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Одна из ведущих отраслей ТЭК и всего хозяйства;</a:t>
            </a:r>
          </a:p>
          <a:p>
            <a:r>
              <a:rPr lang="ru-RU" sz="3200" dirty="0" smtClean="0"/>
              <a:t>По запасам нефти Россия занимает 2 место (20 </a:t>
            </a:r>
            <a:r>
              <a:rPr lang="ru-RU" sz="3200" dirty="0" err="1" smtClean="0"/>
              <a:t>млрд</a:t>
            </a:r>
            <a:r>
              <a:rPr lang="ru-RU" sz="3200" dirty="0" smtClean="0"/>
              <a:t>, 13 % мировых запасов);</a:t>
            </a:r>
          </a:p>
          <a:p>
            <a:r>
              <a:rPr lang="ru-RU" sz="3200" dirty="0" smtClean="0"/>
              <a:t>Первое место- Саудовская Аравия;</a:t>
            </a:r>
          </a:p>
          <a:p>
            <a:r>
              <a:rPr lang="ru-RU" sz="3200" dirty="0" smtClean="0"/>
              <a:t>На данный момент начиная с 1985 года добыча нефти </a:t>
            </a:r>
            <a:r>
              <a:rPr lang="ru-RU" sz="3200" dirty="0" err="1" smtClean="0"/>
              <a:t>сокрактилась</a:t>
            </a:r>
            <a:r>
              <a:rPr lang="ru-RU" sz="3200" dirty="0" smtClean="0"/>
              <a:t> на 25%.</a:t>
            </a:r>
          </a:p>
          <a:p>
            <a:endParaRPr lang="ru-RU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Причины: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Недостаточно материальных средств для геологической разведки недр;</a:t>
            </a:r>
          </a:p>
          <a:p>
            <a:r>
              <a:rPr lang="ru-RU" sz="3200" dirty="0" smtClean="0"/>
              <a:t>Около 50% скважин не эксплуатируются (почему?);</a:t>
            </a:r>
          </a:p>
          <a:p>
            <a:r>
              <a:rPr lang="ru-RU" sz="3200" dirty="0" smtClean="0"/>
              <a:t>Устаревшее оборудование;</a:t>
            </a:r>
          </a:p>
          <a:p>
            <a:r>
              <a:rPr lang="ru-RU" sz="3200" dirty="0" smtClean="0"/>
              <a:t>Увеличение стоимости ископаемого, в связи с суровыми климатическими условиями.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Нефтяные базы России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8858312" cy="4857784"/>
          </a:xfrm>
        </p:spPr>
        <p:txBody>
          <a:bodyPr>
            <a:normAutofit fontScale="925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3200" dirty="0" err="1" smtClean="0"/>
              <a:t>Западно-Сибирская</a:t>
            </a:r>
            <a:r>
              <a:rPr lang="ru-RU" sz="3200" dirty="0" smtClean="0"/>
              <a:t> (добывается 60% нефти, крупнейшие месторождения- </a:t>
            </a:r>
            <a:r>
              <a:rPr lang="ru-RU" sz="3200" dirty="0" err="1" smtClean="0"/>
              <a:t>Самотлорское</a:t>
            </a:r>
            <a:r>
              <a:rPr lang="ru-RU" sz="3200" dirty="0" smtClean="0"/>
              <a:t>, </a:t>
            </a:r>
            <a:r>
              <a:rPr lang="ru-RU" sz="3200" dirty="0" err="1" smtClean="0"/>
              <a:t>Сургутское</a:t>
            </a:r>
            <a:r>
              <a:rPr lang="ru-RU" sz="3200" dirty="0" smtClean="0"/>
              <a:t>. По оценкам экспертов, в Западной Сибири извлечено около 10%, поэтому в ближайшее время эта база останется ведущей);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200" dirty="0" smtClean="0"/>
              <a:t>Волго-Уральская (25% добычи нефти, крупнейшие месторождения: </a:t>
            </a:r>
            <a:r>
              <a:rPr lang="ru-RU" sz="3200" dirty="0" err="1" smtClean="0"/>
              <a:t>Ромашкинское</a:t>
            </a:r>
            <a:r>
              <a:rPr lang="ru-RU" sz="3200" dirty="0" smtClean="0"/>
              <a:t>, </a:t>
            </a:r>
            <a:r>
              <a:rPr lang="ru-RU" sz="3200" dirty="0" err="1" smtClean="0"/>
              <a:t>Туймазинское</a:t>
            </a:r>
            <a:r>
              <a:rPr lang="ru-RU" sz="3200" dirty="0" smtClean="0"/>
              <a:t>; извлечено 80% нефти. Разрабатываются новые месторождения на шельфе </a:t>
            </a:r>
            <a:r>
              <a:rPr lang="ru-RU" sz="3200" dirty="0" err="1" smtClean="0"/>
              <a:t>Касписйского</a:t>
            </a:r>
            <a:r>
              <a:rPr lang="ru-RU" sz="3200" dirty="0" smtClean="0"/>
              <a:t> моря);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71612"/>
            <a:ext cx="8786874" cy="2928958"/>
          </a:xfrm>
        </p:spPr>
        <p:txBody>
          <a:bodyPr>
            <a:normAutofit fontScale="92500"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ru-RU" sz="3200" dirty="0" smtClean="0"/>
              <a:t>Большие запасы нефти сконцентрированы на шельфе морей (в большей степени на севере). Но доля добычи очень маленькая- 1%. Добыча нефти связана с рядом трудностей: суровый климат, льды, штормы, нужно учитывать угрозу экологической катастрофы.. 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4857760"/>
            <a:ext cx="4929222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Приведите примеры экологических катастроф..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Нефтепереработка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В России около 30 НПЗ, которые перерабатывают 300 </a:t>
            </a:r>
            <a:r>
              <a:rPr lang="ru-RU" sz="3200" dirty="0" err="1" smtClean="0"/>
              <a:t>млн</a:t>
            </a:r>
            <a:r>
              <a:rPr lang="ru-RU" sz="3200" dirty="0" smtClean="0"/>
              <a:t> нефти;</a:t>
            </a:r>
          </a:p>
          <a:p>
            <a:r>
              <a:rPr lang="ru-RU" sz="3200" dirty="0" smtClean="0"/>
              <a:t>Основная часть НПЗ сосредоточена в европейской части России (80%);</a:t>
            </a:r>
          </a:p>
          <a:p>
            <a:r>
              <a:rPr lang="ru-RU" sz="3200" dirty="0" smtClean="0"/>
              <a:t>Основная проблема в отдаленности НПЗ от потребителей (К чему это ведет??)</a:t>
            </a:r>
          </a:p>
          <a:p>
            <a:r>
              <a:rPr lang="ru-RU" sz="3200" dirty="0" smtClean="0"/>
              <a:t>Основная часть НПЗ расположена либо в крупных городах (Москва, Уфа) или в их пригородах (Ярославль, Рязань)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2512" y="-603448"/>
            <a:ext cx="11241136" cy="799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95300" y="196347"/>
            <a:ext cx="81534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i="1" dirty="0" smtClean="0"/>
              <a:t>Нефтепереработка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249916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Газовая промышленность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0005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Газ- самый дешевый вид топлива, кроме того, его используют и как химическое сырье;</a:t>
            </a:r>
          </a:p>
          <a:p>
            <a:r>
              <a:rPr lang="ru-RU" sz="3200" dirty="0" smtClean="0"/>
              <a:t>По запасам Россия занимает 1 место в мире (45% запасов);</a:t>
            </a:r>
          </a:p>
          <a:p>
            <a:r>
              <a:rPr lang="ru-RU" sz="3200" dirty="0" smtClean="0"/>
              <a:t>В России разведано более 700 месторождений, но используют половину.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</TotalTime>
  <Words>506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Топливная промышленность</vt:lpstr>
      <vt:lpstr>Презентация PowerPoint</vt:lpstr>
      <vt:lpstr>Нефтяная промышленность</vt:lpstr>
      <vt:lpstr>Причины:</vt:lpstr>
      <vt:lpstr>Нефтяные базы России</vt:lpstr>
      <vt:lpstr>Презентация PowerPoint</vt:lpstr>
      <vt:lpstr>Нефтепереработка</vt:lpstr>
      <vt:lpstr>Презентация PowerPoint</vt:lpstr>
      <vt:lpstr>Газовая промышленность</vt:lpstr>
      <vt:lpstr>Газоносные базы страны:</vt:lpstr>
      <vt:lpstr>Угольная промышленность</vt:lpstr>
      <vt:lpstr>Крупнейшие угольные бассейны:</vt:lpstr>
      <vt:lpstr>Презентация PowerPoint</vt:lpstr>
      <vt:lpstr>Домашнее задание 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Топливная промышленность</dc:title>
  <cp:lastModifiedBy>Elena</cp:lastModifiedBy>
  <cp:revision>22</cp:revision>
  <dcterms:modified xsi:type="dcterms:W3CDTF">2013-09-02T09:56:29Z</dcterms:modified>
</cp:coreProperties>
</file>